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1"/>
  </p:sldMasterIdLst>
  <p:notesMasterIdLst>
    <p:notesMasterId r:id="rId202"/>
  </p:notesMasterIdLst>
  <p:handoutMasterIdLst>
    <p:handoutMasterId r:id="rId203"/>
  </p:handoutMasterIdLst>
  <p:sldIdLst>
    <p:sldId id="348" r:id="rId2"/>
    <p:sldId id="434" r:id="rId3"/>
    <p:sldId id="435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6" r:id="rId41"/>
    <p:sldId id="387" r:id="rId42"/>
    <p:sldId id="436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590" r:id="rId77"/>
    <p:sldId id="437" r:id="rId78"/>
    <p:sldId id="421" r:id="rId79"/>
    <p:sldId id="422" r:id="rId80"/>
    <p:sldId id="423" r:id="rId81"/>
    <p:sldId id="424" r:id="rId82"/>
    <p:sldId id="425" r:id="rId83"/>
    <p:sldId id="426" r:id="rId84"/>
    <p:sldId id="427" r:id="rId85"/>
    <p:sldId id="428" r:id="rId86"/>
    <p:sldId id="429" r:id="rId87"/>
    <p:sldId id="430" r:id="rId88"/>
    <p:sldId id="431" r:id="rId89"/>
    <p:sldId id="432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  <p:sldId id="446" r:id="rId99"/>
    <p:sldId id="447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  <p:sldId id="461" r:id="rId114"/>
    <p:sldId id="462" r:id="rId115"/>
    <p:sldId id="463" r:id="rId116"/>
    <p:sldId id="464" r:id="rId117"/>
    <p:sldId id="465" r:id="rId118"/>
    <p:sldId id="466" r:id="rId119"/>
    <p:sldId id="467" r:id="rId120"/>
    <p:sldId id="468" r:id="rId121"/>
    <p:sldId id="469" r:id="rId122"/>
    <p:sldId id="470" r:id="rId123"/>
    <p:sldId id="471" r:id="rId124"/>
    <p:sldId id="472" r:id="rId125"/>
    <p:sldId id="473" r:id="rId126"/>
    <p:sldId id="474" r:id="rId127"/>
    <p:sldId id="475" r:id="rId128"/>
    <p:sldId id="476" r:id="rId129"/>
    <p:sldId id="477" r:id="rId130"/>
    <p:sldId id="478" r:id="rId131"/>
    <p:sldId id="479" r:id="rId132"/>
    <p:sldId id="480" r:id="rId133"/>
    <p:sldId id="481" r:id="rId134"/>
    <p:sldId id="482" r:id="rId135"/>
    <p:sldId id="483" r:id="rId136"/>
    <p:sldId id="484" r:id="rId137"/>
    <p:sldId id="485" r:id="rId138"/>
    <p:sldId id="486" r:id="rId139"/>
    <p:sldId id="487" r:id="rId140"/>
    <p:sldId id="488" r:id="rId141"/>
    <p:sldId id="489" r:id="rId142"/>
    <p:sldId id="490" r:id="rId143"/>
    <p:sldId id="491" r:id="rId144"/>
    <p:sldId id="492" r:id="rId145"/>
    <p:sldId id="493" r:id="rId146"/>
    <p:sldId id="494" r:id="rId147"/>
    <p:sldId id="495" r:id="rId148"/>
    <p:sldId id="496" r:id="rId149"/>
    <p:sldId id="497" r:id="rId150"/>
    <p:sldId id="498" r:id="rId151"/>
    <p:sldId id="499" r:id="rId152"/>
    <p:sldId id="500" r:id="rId153"/>
    <p:sldId id="501" r:id="rId154"/>
    <p:sldId id="502" r:id="rId155"/>
    <p:sldId id="503" r:id="rId156"/>
    <p:sldId id="504" r:id="rId157"/>
    <p:sldId id="505" r:id="rId158"/>
    <p:sldId id="506" r:id="rId159"/>
    <p:sldId id="507" r:id="rId160"/>
    <p:sldId id="508" r:id="rId161"/>
    <p:sldId id="509" r:id="rId162"/>
    <p:sldId id="510" r:id="rId163"/>
    <p:sldId id="541" r:id="rId164"/>
    <p:sldId id="542" r:id="rId165"/>
    <p:sldId id="543" r:id="rId166"/>
    <p:sldId id="544" r:id="rId167"/>
    <p:sldId id="545" r:id="rId168"/>
    <p:sldId id="546" r:id="rId169"/>
    <p:sldId id="547" r:id="rId170"/>
    <p:sldId id="548" r:id="rId171"/>
    <p:sldId id="549" r:id="rId172"/>
    <p:sldId id="550" r:id="rId173"/>
    <p:sldId id="551" r:id="rId174"/>
    <p:sldId id="552" r:id="rId175"/>
    <p:sldId id="553" r:id="rId176"/>
    <p:sldId id="554" r:id="rId177"/>
    <p:sldId id="555" r:id="rId178"/>
    <p:sldId id="556" r:id="rId179"/>
    <p:sldId id="557" r:id="rId180"/>
    <p:sldId id="558" r:id="rId181"/>
    <p:sldId id="559" r:id="rId182"/>
    <p:sldId id="560" r:id="rId183"/>
    <p:sldId id="561" r:id="rId184"/>
    <p:sldId id="562" r:id="rId185"/>
    <p:sldId id="563" r:id="rId186"/>
    <p:sldId id="564" r:id="rId187"/>
    <p:sldId id="565" r:id="rId188"/>
    <p:sldId id="566" r:id="rId189"/>
    <p:sldId id="567" r:id="rId190"/>
    <p:sldId id="568" r:id="rId191"/>
    <p:sldId id="569" r:id="rId192"/>
    <p:sldId id="570" r:id="rId193"/>
    <p:sldId id="571" r:id="rId194"/>
    <p:sldId id="572" r:id="rId195"/>
    <p:sldId id="573" r:id="rId196"/>
    <p:sldId id="587" r:id="rId197"/>
    <p:sldId id="588" r:id="rId198"/>
    <p:sldId id="589" r:id="rId199"/>
    <p:sldId id="591" r:id="rId200"/>
    <p:sldId id="258" r:id="rId201"/>
  </p:sldIdLst>
  <p:sldSz cx="9144000" cy="6858000" type="screen4x3"/>
  <p:notesSz cx="7099300" cy="10234613"/>
  <p:custDataLst>
    <p:tags r:id="rId20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E6"/>
    <a:srgbClr val="FF0066"/>
    <a:srgbClr val="DEE6ED"/>
    <a:srgbClr val="C8D8E6"/>
    <a:srgbClr val="23476E"/>
    <a:srgbClr val="23214A"/>
    <a:srgbClr val="969696"/>
    <a:srgbClr val="FDEA5D"/>
    <a:srgbClr val="4086BF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7" autoAdjust="0"/>
  </p:normalViewPr>
  <p:slideViewPr>
    <p:cSldViewPr snapToObjects="1" showGuides="1">
      <p:cViewPr varScale="1">
        <p:scale>
          <a:sx n="88" d="100"/>
          <a:sy n="88" d="100"/>
        </p:scale>
        <p:origin x="710" y="53"/>
      </p:cViewPr>
      <p:guideLst>
        <p:guide orient="horz" pos="799"/>
        <p:guide orient="horz" pos="4020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3282" y="-12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handoutMaster" Target="handoutMasters/handout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gs" Target="tags/tag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Verdana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2018. All rights reserved.</a:t>
            </a:r>
          </a:p>
          <a:p>
            <a:pPr algn="ctr"/>
            <a:r>
              <a:rPr lang="en-US" sz="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restricted</a:t>
            </a:r>
            <a:endParaRPr lang="en-US" sz="8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2018-11-23</a:t>
            </a:r>
          </a:p>
          <a:p>
            <a:pPr algn="l"/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C58D39F9-DC77-4BF5-B1EC-BE12E526A4D2}" type="slidenum"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3305" y="1012850"/>
            <a:ext cx="6191969" cy="46439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Verdan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</a:endParaRPr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2018-11-23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A5E1CB4-6977-43BF-ACA9-CC28B9D6A559}" type="slidenum">
              <a:rPr lang="en-US" smtClean="0"/>
              <a:pPr/>
              <a:t>‹#›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2018-11-23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7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2018-11-23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7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423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79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449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8" name="IFXSHAPE"/>
          <p:cNvSpPr>
            <a:spLocks noGrp="1"/>
          </p:cNvSpPr>
          <p:nvPr>
            <p:ph type="body" idx="3"/>
          </p:nvPr>
        </p:nvSpPr>
        <p:spPr>
          <a:xfrm>
            <a:off x="453306" y="5868498"/>
            <a:ext cx="6191968" cy="367200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2018-11-23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1A5E1CB4-6977-43BF-ACA9-CC28B9D6A559}" type="slidenum">
              <a:rPr lang="en-US" smtClean="0"/>
              <a:pPr/>
              <a:t>200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0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Title Slide">
    <p:bg>
      <p:bgPr>
        <a:blipFill dpi="0" rotWithShape="1">
          <a:blip r:embed="rId2" cstate="print">
            <a:lum/>
          </a:blip>
          <a:srcRect/>
          <a:stretch>
            <a:fillRect l="80000" t="85000" r="5200" b="62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6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8"/>
          </a:xfrm>
          <a:prstGeom prst="rect">
            <a:avLst/>
          </a:prstGeom>
        </p:spPr>
      </p:pic>
      <p:sp>
        <p:nvSpPr>
          <p:cNvPr id="9" name="IFXSHAPE"/>
          <p:cNvSpPr>
            <a:spLocks noGrp="1"/>
          </p:cNvSpPr>
          <p:nvPr>
            <p:ph type="ctrTitle" hasCustomPrompt="1"/>
          </p:nvPr>
        </p:nvSpPr>
        <p:spPr>
          <a:xfrm>
            <a:off x="250825" y="1268413"/>
            <a:ext cx="7128390" cy="1440000"/>
          </a:xfr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48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endParaRPr lang="en-GB" dirty="0"/>
          </a:p>
        </p:txBody>
      </p:sp>
      <p:sp>
        <p:nvSpPr>
          <p:cNvPr id="10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252000" y="2780927"/>
            <a:ext cx="7128390" cy="93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57650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- restricted -</a:t>
            </a:r>
            <a:endParaRPr lang="de-DE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CD33EEB-0D65-446B-998A-19648D19886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1268413"/>
            <a:ext cx="2808288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1268413"/>
            <a:ext cx="273685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1268413"/>
            <a:ext cx="280831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FD1A8C8-1419-442B-B43C-45659419C63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952750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8" y="2781299"/>
            <a:ext cx="25923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8" y="2781299"/>
            <a:ext cx="28082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7C5C6CB-BDDE-41B9-8105-BBCACDA148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AB6B831-CD4B-4DBB-AEE7-349B9681D25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37CD1FA-5B4C-4FC3-B9AF-C49C0A562DD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DABD904-D1A3-4BF3-851F-A6C7A4936F0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pc="-5" smtClean="0"/>
              <a:t>April 25,</a:t>
            </a:r>
            <a:r>
              <a:rPr lang="de-DE" spc="-90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7 -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840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15189" y="822647"/>
            <a:ext cx="482790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pc="-5" smtClean="0"/>
              <a:t>April 25,</a:t>
            </a:r>
            <a:r>
              <a:rPr lang="de-DE" spc="-90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7 -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498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pc="-5" smtClean="0"/>
              <a:t>April 25,</a:t>
            </a:r>
            <a:r>
              <a:rPr lang="de-DE" spc="-90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7 -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7897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pc="-5" smtClean="0"/>
              <a:t>April 25,</a:t>
            </a:r>
            <a:r>
              <a:rPr lang="de-DE" spc="-90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7 -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3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AD16F56D-A8C6-4B7E-AEAB-FCF38BB55A6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pc="-5" smtClean="0"/>
              <a:t>April 25,</a:t>
            </a:r>
            <a:r>
              <a:rPr lang="de-DE" spc="-90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7 -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73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CC1D3D81-6A16-46DF-9470-77887BD1D82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3"/>
            <a:ext cx="864165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13740255-07B0-4333-AA1F-261691211A9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1268412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1" y="1916493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1" y="2564574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1" y="3212655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1" y="3860736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1" y="4508817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1" y="5156898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1" y="5804979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2564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51574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58056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3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E2182FD-A90F-4DEA-AF4B-97DFCCD1FE2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424847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06B4849-46BA-4B84-AD82-EBD1736A7415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1519" y="1268413"/>
            <a:ext cx="7128769" cy="24479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48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CAD9B7F1-0954-458C-BA2E-1E5D0493B45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2"/>
            <a:ext cx="4248472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23166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3860800"/>
            <a:ext cx="4249042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A96865F-835B-4DEC-883F-F916622E13B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2"/>
            <a:ext cx="8641655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7" y="3860800"/>
            <a:ext cx="4249041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DB9760B-4145-46B3-AA69-A9A81A445A4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4"/>
            <a:ext cx="8640960" cy="1232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5085185"/>
            <a:ext cx="8640960" cy="1296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A23E830-77D0-4912-B280-6DAE781D459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51308"/>
            <a:ext cx="9143959" cy="3047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"/>
            <a:ext cx="9144000" cy="908304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4" y="1268413"/>
            <a:ext cx="8640763" cy="5113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2018-11-23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9" r:id="rId2"/>
    <p:sldLayoutId id="2147483730" r:id="rId3"/>
    <p:sldLayoutId id="2147483741" r:id="rId4"/>
    <p:sldLayoutId id="2147483731" r:id="rId5"/>
    <p:sldLayoutId id="2147483742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3" r:id="rId16"/>
    <p:sldLayoutId id="2147483744" r:id="rId17"/>
    <p:sldLayoutId id="2147483745" r:id="rId18"/>
    <p:sldLayoutId id="2147483746" r:id="rId19"/>
    <p:sldLayoutId id="2147483747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8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1.jp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9.jpg"/><Relationship Id="rId5" Type="http://schemas.openxmlformats.org/officeDocument/2006/relationships/image" Target="../media/image240.png"/><Relationship Id="rId4" Type="http://schemas.openxmlformats.org/officeDocument/2006/relationships/image" Target="../media/image23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0.png"/><Relationship Id="rId21" Type="http://schemas.openxmlformats.org/officeDocument/2006/relationships/image" Target="../media/image265.png"/><Relationship Id="rId42" Type="http://schemas.openxmlformats.org/officeDocument/2006/relationships/image" Target="../media/image286.png"/><Relationship Id="rId47" Type="http://schemas.openxmlformats.org/officeDocument/2006/relationships/image" Target="../media/image291.png"/><Relationship Id="rId63" Type="http://schemas.openxmlformats.org/officeDocument/2006/relationships/image" Target="../media/image307.png"/><Relationship Id="rId68" Type="http://schemas.openxmlformats.org/officeDocument/2006/relationships/image" Target="../media/image312.png"/><Relationship Id="rId16" Type="http://schemas.openxmlformats.org/officeDocument/2006/relationships/image" Target="../media/image260.png"/><Relationship Id="rId11" Type="http://schemas.openxmlformats.org/officeDocument/2006/relationships/image" Target="../media/image255.png"/><Relationship Id="rId24" Type="http://schemas.openxmlformats.org/officeDocument/2006/relationships/image" Target="../media/image268.png"/><Relationship Id="rId32" Type="http://schemas.openxmlformats.org/officeDocument/2006/relationships/image" Target="../media/image276.png"/><Relationship Id="rId37" Type="http://schemas.openxmlformats.org/officeDocument/2006/relationships/image" Target="../media/image281.png"/><Relationship Id="rId40" Type="http://schemas.openxmlformats.org/officeDocument/2006/relationships/image" Target="../media/image284.png"/><Relationship Id="rId45" Type="http://schemas.openxmlformats.org/officeDocument/2006/relationships/image" Target="../media/image289.png"/><Relationship Id="rId53" Type="http://schemas.openxmlformats.org/officeDocument/2006/relationships/image" Target="../media/image297.png"/><Relationship Id="rId58" Type="http://schemas.openxmlformats.org/officeDocument/2006/relationships/image" Target="../media/image302.png"/><Relationship Id="rId66" Type="http://schemas.openxmlformats.org/officeDocument/2006/relationships/image" Target="../media/image310.png"/><Relationship Id="rId74" Type="http://schemas.openxmlformats.org/officeDocument/2006/relationships/image" Target="../media/image318.png"/><Relationship Id="rId5" Type="http://schemas.openxmlformats.org/officeDocument/2006/relationships/image" Target="../media/image249.png"/><Relationship Id="rId61" Type="http://schemas.openxmlformats.org/officeDocument/2006/relationships/image" Target="../media/image305.png"/><Relationship Id="rId19" Type="http://schemas.openxmlformats.org/officeDocument/2006/relationships/image" Target="../media/image26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Relationship Id="rId27" Type="http://schemas.openxmlformats.org/officeDocument/2006/relationships/image" Target="../media/image271.png"/><Relationship Id="rId30" Type="http://schemas.openxmlformats.org/officeDocument/2006/relationships/image" Target="../media/image274.png"/><Relationship Id="rId35" Type="http://schemas.openxmlformats.org/officeDocument/2006/relationships/image" Target="../media/image279.png"/><Relationship Id="rId43" Type="http://schemas.openxmlformats.org/officeDocument/2006/relationships/image" Target="../media/image287.png"/><Relationship Id="rId48" Type="http://schemas.openxmlformats.org/officeDocument/2006/relationships/image" Target="../media/image292.png"/><Relationship Id="rId56" Type="http://schemas.openxmlformats.org/officeDocument/2006/relationships/image" Target="../media/image300.png"/><Relationship Id="rId64" Type="http://schemas.openxmlformats.org/officeDocument/2006/relationships/image" Target="../media/image308.png"/><Relationship Id="rId69" Type="http://schemas.openxmlformats.org/officeDocument/2006/relationships/image" Target="../media/image313.png"/><Relationship Id="rId77" Type="http://schemas.openxmlformats.org/officeDocument/2006/relationships/image" Target="../media/image321.png"/><Relationship Id="rId8" Type="http://schemas.openxmlformats.org/officeDocument/2006/relationships/image" Target="../media/image252.png"/><Relationship Id="rId51" Type="http://schemas.openxmlformats.org/officeDocument/2006/relationships/image" Target="../media/image295.png"/><Relationship Id="rId72" Type="http://schemas.openxmlformats.org/officeDocument/2006/relationships/image" Target="../media/image316.png"/><Relationship Id="rId3" Type="http://schemas.openxmlformats.org/officeDocument/2006/relationships/image" Target="../media/image247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5" Type="http://schemas.openxmlformats.org/officeDocument/2006/relationships/image" Target="../media/image269.png"/><Relationship Id="rId33" Type="http://schemas.openxmlformats.org/officeDocument/2006/relationships/image" Target="../media/image277.png"/><Relationship Id="rId38" Type="http://schemas.openxmlformats.org/officeDocument/2006/relationships/image" Target="../media/image282.png"/><Relationship Id="rId46" Type="http://schemas.openxmlformats.org/officeDocument/2006/relationships/image" Target="../media/image290.png"/><Relationship Id="rId59" Type="http://schemas.openxmlformats.org/officeDocument/2006/relationships/image" Target="../media/image303.png"/><Relationship Id="rId67" Type="http://schemas.openxmlformats.org/officeDocument/2006/relationships/image" Target="../media/image311.png"/><Relationship Id="rId20" Type="http://schemas.openxmlformats.org/officeDocument/2006/relationships/image" Target="../media/image264.png"/><Relationship Id="rId41" Type="http://schemas.openxmlformats.org/officeDocument/2006/relationships/image" Target="../media/image285.png"/><Relationship Id="rId54" Type="http://schemas.openxmlformats.org/officeDocument/2006/relationships/image" Target="../media/image298.png"/><Relationship Id="rId62" Type="http://schemas.openxmlformats.org/officeDocument/2006/relationships/image" Target="../media/image306.png"/><Relationship Id="rId70" Type="http://schemas.openxmlformats.org/officeDocument/2006/relationships/image" Target="../media/image314.png"/><Relationship Id="rId75" Type="http://schemas.openxmlformats.org/officeDocument/2006/relationships/image" Target="../media/image3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28" Type="http://schemas.openxmlformats.org/officeDocument/2006/relationships/image" Target="../media/image272.png"/><Relationship Id="rId36" Type="http://schemas.openxmlformats.org/officeDocument/2006/relationships/image" Target="../media/image280.png"/><Relationship Id="rId49" Type="http://schemas.openxmlformats.org/officeDocument/2006/relationships/image" Target="../media/image293.png"/><Relationship Id="rId57" Type="http://schemas.openxmlformats.org/officeDocument/2006/relationships/image" Target="../media/image301.png"/><Relationship Id="rId10" Type="http://schemas.openxmlformats.org/officeDocument/2006/relationships/image" Target="../media/image254.png"/><Relationship Id="rId31" Type="http://schemas.openxmlformats.org/officeDocument/2006/relationships/image" Target="../media/image275.png"/><Relationship Id="rId44" Type="http://schemas.openxmlformats.org/officeDocument/2006/relationships/image" Target="../media/image288.png"/><Relationship Id="rId52" Type="http://schemas.openxmlformats.org/officeDocument/2006/relationships/image" Target="../media/image296.png"/><Relationship Id="rId60" Type="http://schemas.openxmlformats.org/officeDocument/2006/relationships/image" Target="../media/image304.png"/><Relationship Id="rId65" Type="http://schemas.openxmlformats.org/officeDocument/2006/relationships/image" Target="../media/image309.png"/><Relationship Id="rId73" Type="http://schemas.openxmlformats.org/officeDocument/2006/relationships/image" Target="../media/image317.png"/><Relationship Id="rId78" Type="http://schemas.openxmlformats.org/officeDocument/2006/relationships/image" Target="../media/image322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9" Type="http://schemas.openxmlformats.org/officeDocument/2006/relationships/image" Target="../media/image283.png"/><Relationship Id="rId34" Type="http://schemas.openxmlformats.org/officeDocument/2006/relationships/image" Target="../media/image278.png"/><Relationship Id="rId50" Type="http://schemas.openxmlformats.org/officeDocument/2006/relationships/image" Target="../media/image294.png"/><Relationship Id="rId55" Type="http://schemas.openxmlformats.org/officeDocument/2006/relationships/image" Target="../media/image299.png"/><Relationship Id="rId76" Type="http://schemas.openxmlformats.org/officeDocument/2006/relationships/image" Target="../media/image320.png"/><Relationship Id="rId7" Type="http://schemas.openxmlformats.org/officeDocument/2006/relationships/image" Target="../media/image251.png"/><Relationship Id="rId71" Type="http://schemas.openxmlformats.org/officeDocument/2006/relationships/image" Target="../media/image315.png"/><Relationship Id="rId2" Type="http://schemas.openxmlformats.org/officeDocument/2006/relationships/image" Target="../media/image246.png"/><Relationship Id="rId29" Type="http://schemas.openxmlformats.org/officeDocument/2006/relationships/image" Target="../media/image27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31.png"/><Relationship Id="rId18" Type="http://schemas.openxmlformats.org/officeDocument/2006/relationships/image" Target="../media/image346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12" Type="http://schemas.openxmlformats.org/officeDocument/2006/relationships/image" Target="../media/image330.png"/><Relationship Id="rId17" Type="http://schemas.openxmlformats.org/officeDocument/2006/relationships/image" Target="../media/image345.png"/><Relationship Id="rId2" Type="http://schemas.openxmlformats.org/officeDocument/2006/relationships/image" Target="../media/image335.png"/><Relationship Id="rId16" Type="http://schemas.openxmlformats.org/officeDocument/2006/relationships/image" Target="../media/image3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338.png"/><Relationship Id="rId15" Type="http://schemas.openxmlformats.org/officeDocument/2006/relationships/image" Target="../media/image333.png"/><Relationship Id="rId10" Type="http://schemas.openxmlformats.org/officeDocument/2006/relationships/image" Target="../media/image343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Relationship Id="rId14" Type="http://schemas.openxmlformats.org/officeDocument/2006/relationships/image" Target="../media/image33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g"/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jpg"/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jpg"/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6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78.png"/><Relationship Id="rId7" Type="http://schemas.openxmlformats.org/officeDocument/2006/relationships/image" Target="../media/image375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8.png"/><Relationship Id="rId7" Type="http://schemas.openxmlformats.org/officeDocument/2006/relationships/image" Target="../media/image375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3.png"/><Relationship Id="rId5" Type="http://schemas.openxmlformats.org/officeDocument/2006/relationships/image" Target="../media/image379.png"/><Relationship Id="rId4" Type="http://schemas.openxmlformats.org/officeDocument/2006/relationships/image" Target="../media/image371.png"/><Relationship Id="rId9" Type="http://schemas.openxmlformats.org/officeDocument/2006/relationships/image" Target="../media/image38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7" Type="http://schemas.openxmlformats.org/officeDocument/2006/relationships/image" Target="../media/image375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7" Type="http://schemas.openxmlformats.org/officeDocument/2006/relationships/image" Target="../media/image373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5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jp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jpg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2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3.png"/><Relationship Id="rId2" Type="http://schemas.openxmlformats.org/officeDocument/2006/relationships/image" Target="../media/image40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10" Type="http://schemas.openxmlformats.org/officeDocument/2006/relationships/image" Target="../media/image416.jp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jpg"/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jpg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jpg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jpg"/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jpg"/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1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12" Type="http://schemas.openxmlformats.org/officeDocument/2006/relationships/image" Target="../media/image457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1.png"/><Relationship Id="rId11" Type="http://schemas.openxmlformats.org/officeDocument/2006/relationships/image" Target="../media/image456.png"/><Relationship Id="rId5" Type="http://schemas.openxmlformats.org/officeDocument/2006/relationships/image" Target="../media/image450.png"/><Relationship Id="rId10" Type="http://schemas.openxmlformats.org/officeDocument/2006/relationships/image" Target="../media/image455.png"/><Relationship Id="rId4" Type="http://schemas.openxmlformats.org/officeDocument/2006/relationships/image" Target="../media/image449.png"/><Relationship Id="rId9" Type="http://schemas.openxmlformats.org/officeDocument/2006/relationships/image" Target="../media/image454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18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jpg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33" Type="http://schemas.openxmlformats.org/officeDocument/2006/relationships/image" Target="../media/image491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29" Type="http://schemas.openxmlformats.org/officeDocument/2006/relationships/image" Target="../media/image4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32" Type="http://schemas.openxmlformats.org/officeDocument/2006/relationships/image" Target="../media/image490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28" Type="http://schemas.openxmlformats.org/officeDocument/2006/relationships/image" Target="../media/image486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31" Type="http://schemas.openxmlformats.org/officeDocument/2006/relationships/image" Target="../media/image489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Relationship Id="rId30" Type="http://schemas.openxmlformats.org/officeDocument/2006/relationships/image" Target="../media/image488.png"/><Relationship Id="rId8" Type="http://schemas.openxmlformats.org/officeDocument/2006/relationships/image" Target="../media/image46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jpg"/><Relationship Id="rId2" Type="http://schemas.openxmlformats.org/officeDocument/2006/relationships/image" Target="../media/image492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1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1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jpg"/><Relationship Id="rId1" Type="http://schemas.openxmlformats.org/officeDocument/2006/relationships/slideLayout" Target="../slideLayouts/slideLayout19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07.png"/><Relationship Id="rId18" Type="http://schemas.openxmlformats.org/officeDocument/2006/relationships/image" Target="../media/image512.png"/><Relationship Id="rId3" Type="http://schemas.openxmlformats.org/officeDocument/2006/relationships/image" Target="../media/image497.jpg"/><Relationship Id="rId7" Type="http://schemas.openxmlformats.org/officeDocument/2006/relationships/image" Target="../media/image501.png"/><Relationship Id="rId12" Type="http://schemas.openxmlformats.org/officeDocument/2006/relationships/image" Target="../media/image506.png"/><Relationship Id="rId17" Type="http://schemas.openxmlformats.org/officeDocument/2006/relationships/image" Target="../media/image511.png"/><Relationship Id="rId2" Type="http://schemas.openxmlformats.org/officeDocument/2006/relationships/image" Target="../media/image496.jp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0.jpg"/><Relationship Id="rId11" Type="http://schemas.openxmlformats.org/officeDocument/2006/relationships/image" Target="../media/image505.png"/><Relationship Id="rId5" Type="http://schemas.openxmlformats.org/officeDocument/2006/relationships/image" Target="../media/image499.jpg"/><Relationship Id="rId15" Type="http://schemas.openxmlformats.org/officeDocument/2006/relationships/image" Target="../media/image509.png"/><Relationship Id="rId10" Type="http://schemas.openxmlformats.org/officeDocument/2006/relationships/image" Target="../media/image504.png"/><Relationship Id="rId19" Type="http://schemas.openxmlformats.org/officeDocument/2006/relationships/image" Target="../media/image513.png"/><Relationship Id="rId4" Type="http://schemas.openxmlformats.org/officeDocument/2006/relationships/image" Target="../media/image498.jpg"/><Relationship Id="rId9" Type="http://schemas.openxmlformats.org/officeDocument/2006/relationships/image" Target="../media/image503.png"/><Relationship Id="rId14" Type="http://schemas.openxmlformats.org/officeDocument/2006/relationships/image" Target="../media/image50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25.png"/><Relationship Id="rId18" Type="http://schemas.openxmlformats.org/officeDocument/2006/relationships/image" Target="../media/image530.png"/><Relationship Id="rId26" Type="http://schemas.openxmlformats.org/officeDocument/2006/relationships/image" Target="../media/image538.png"/><Relationship Id="rId3" Type="http://schemas.openxmlformats.org/officeDocument/2006/relationships/image" Target="../media/image515.png"/><Relationship Id="rId21" Type="http://schemas.openxmlformats.org/officeDocument/2006/relationships/image" Target="../media/image533.png"/><Relationship Id="rId7" Type="http://schemas.openxmlformats.org/officeDocument/2006/relationships/image" Target="../media/image519.png"/><Relationship Id="rId12" Type="http://schemas.openxmlformats.org/officeDocument/2006/relationships/image" Target="../media/image524.png"/><Relationship Id="rId17" Type="http://schemas.openxmlformats.org/officeDocument/2006/relationships/image" Target="../media/image529.png"/><Relationship Id="rId25" Type="http://schemas.openxmlformats.org/officeDocument/2006/relationships/image" Target="../media/image537.png"/><Relationship Id="rId2" Type="http://schemas.openxmlformats.org/officeDocument/2006/relationships/image" Target="../media/image514.png"/><Relationship Id="rId16" Type="http://schemas.openxmlformats.org/officeDocument/2006/relationships/image" Target="../media/image528.png"/><Relationship Id="rId20" Type="http://schemas.openxmlformats.org/officeDocument/2006/relationships/image" Target="../media/image532.png"/><Relationship Id="rId29" Type="http://schemas.openxmlformats.org/officeDocument/2006/relationships/image" Target="../media/image5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24" Type="http://schemas.openxmlformats.org/officeDocument/2006/relationships/image" Target="../media/image536.png"/><Relationship Id="rId5" Type="http://schemas.openxmlformats.org/officeDocument/2006/relationships/image" Target="../media/image517.png"/><Relationship Id="rId15" Type="http://schemas.openxmlformats.org/officeDocument/2006/relationships/image" Target="../media/image527.png"/><Relationship Id="rId23" Type="http://schemas.openxmlformats.org/officeDocument/2006/relationships/image" Target="../media/image535.png"/><Relationship Id="rId28" Type="http://schemas.openxmlformats.org/officeDocument/2006/relationships/image" Target="../media/image540.png"/><Relationship Id="rId10" Type="http://schemas.openxmlformats.org/officeDocument/2006/relationships/image" Target="../media/image522.png"/><Relationship Id="rId19" Type="http://schemas.openxmlformats.org/officeDocument/2006/relationships/image" Target="../media/image531.png"/><Relationship Id="rId4" Type="http://schemas.openxmlformats.org/officeDocument/2006/relationships/image" Target="../media/image516.png"/><Relationship Id="rId9" Type="http://schemas.openxmlformats.org/officeDocument/2006/relationships/image" Target="../media/image521.png"/><Relationship Id="rId14" Type="http://schemas.openxmlformats.org/officeDocument/2006/relationships/image" Target="../media/image526.png"/><Relationship Id="rId22" Type="http://schemas.openxmlformats.org/officeDocument/2006/relationships/image" Target="../media/image534.png"/><Relationship Id="rId27" Type="http://schemas.openxmlformats.org/officeDocument/2006/relationships/image" Target="../media/image539.png"/><Relationship Id="rId30" Type="http://schemas.openxmlformats.org/officeDocument/2006/relationships/image" Target="../media/image542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16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g"/><Relationship Id="rId2" Type="http://schemas.openxmlformats.org/officeDocument/2006/relationships/image" Target="../media/image54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8.jpg"/><Relationship Id="rId5" Type="http://schemas.openxmlformats.org/officeDocument/2006/relationships/image" Target="../media/image547.png"/><Relationship Id="rId4" Type="http://schemas.openxmlformats.org/officeDocument/2006/relationships/image" Target="../media/image546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jpg"/><Relationship Id="rId1" Type="http://schemas.openxmlformats.org/officeDocument/2006/relationships/slideLayout" Target="../slideLayouts/slideLayout1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2017/syllabus.html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88.png"/><Relationship Id="rId12" Type="http://schemas.openxmlformats.org/officeDocument/2006/relationships/image" Target="../media/image113.png"/><Relationship Id="rId2" Type="http://schemas.openxmlformats.org/officeDocument/2006/relationships/image" Target="../media/image108.jp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1.png"/><Relationship Id="rId11" Type="http://schemas.openxmlformats.org/officeDocument/2006/relationships/image" Target="../media/image112.png"/><Relationship Id="rId5" Type="http://schemas.openxmlformats.org/officeDocument/2006/relationships/image" Target="../media/image78.png"/><Relationship Id="rId1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77.png"/><Relationship Id="rId9" Type="http://schemas.openxmlformats.org/officeDocument/2006/relationships/image" Target="../media/image102.png"/><Relationship Id="rId1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4.jpg"/><Relationship Id="rId4" Type="http://schemas.openxmlformats.org/officeDocument/2006/relationships/image" Target="../media/image13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1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malfet/" TargetMode="External"/><Relationship Id="rId3" Type="http://schemas.openxmlformats.org/officeDocument/2006/relationships/image" Target="../media/image143.png"/><Relationship Id="rId7" Type="http://schemas.openxmlformats.org/officeDocument/2006/relationships/hyperlink" Target="https://www.flickr.com/photos/malfet/1428198050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6.jp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hyperlink" Target="https://creativecommons.org/licenses/by/2.0/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g"/><Relationship Id="rId3" Type="http://schemas.openxmlformats.org/officeDocument/2006/relationships/image" Target="../media/image143.png"/><Relationship Id="rId7" Type="http://schemas.openxmlformats.org/officeDocument/2006/relationships/image" Target="../media/image146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1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161.png"/><Relationship Id="rId26" Type="http://schemas.openxmlformats.org/officeDocument/2006/relationships/image" Target="../media/image96.png"/><Relationship Id="rId39" Type="http://schemas.openxmlformats.org/officeDocument/2006/relationships/image" Target="../media/image178.png"/><Relationship Id="rId21" Type="http://schemas.openxmlformats.org/officeDocument/2006/relationships/image" Target="../media/image163.png"/><Relationship Id="rId34" Type="http://schemas.openxmlformats.org/officeDocument/2006/relationships/image" Target="../media/image173.png"/><Relationship Id="rId7" Type="http://schemas.openxmlformats.org/officeDocument/2006/relationships/image" Target="../media/image154.png"/><Relationship Id="rId2" Type="http://schemas.openxmlformats.org/officeDocument/2006/relationships/image" Target="../media/image152.png"/><Relationship Id="rId16" Type="http://schemas.openxmlformats.org/officeDocument/2006/relationships/image" Target="../media/image160.png"/><Relationship Id="rId20" Type="http://schemas.openxmlformats.org/officeDocument/2006/relationships/image" Target="../media/image162.png"/><Relationship Id="rId29" Type="http://schemas.openxmlformats.org/officeDocument/2006/relationships/image" Target="../media/image168.png"/><Relationship Id="rId41" Type="http://schemas.openxmlformats.org/officeDocument/2006/relationships/image" Target="../media/image1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png"/><Relationship Id="rId11" Type="http://schemas.openxmlformats.org/officeDocument/2006/relationships/image" Target="../media/image157.png"/><Relationship Id="rId24" Type="http://schemas.openxmlformats.org/officeDocument/2006/relationships/image" Target="../media/image102.png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40" Type="http://schemas.openxmlformats.org/officeDocument/2006/relationships/image" Target="../media/image119.png"/><Relationship Id="rId5" Type="http://schemas.openxmlformats.org/officeDocument/2006/relationships/image" Target="../media/image76.png"/><Relationship Id="rId15" Type="http://schemas.openxmlformats.org/officeDocument/2006/relationships/image" Target="../media/image159.png"/><Relationship Id="rId23" Type="http://schemas.openxmlformats.org/officeDocument/2006/relationships/image" Target="../media/image165.png"/><Relationship Id="rId28" Type="http://schemas.openxmlformats.org/officeDocument/2006/relationships/image" Target="../media/image113.png"/><Relationship Id="rId36" Type="http://schemas.openxmlformats.org/officeDocument/2006/relationships/image" Target="../media/image17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70.png"/><Relationship Id="rId4" Type="http://schemas.openxmlformats.org/officeDocument/2006/relationships/image" Target="../media/image153.png"/><Relationship Id="rId9" Type="http://schemas.openxmlformats.org/officeDocument/2006/relationships/image" Target="../media/image156.png"/><Relationship Id="rId14" Type="http://schemas.openxmlformats.org/officeDocument/2006/relationships/image" Target="../media/image84.png"/><Relationship Id="rId22" Type="http://schemas.openxmlformats.org/officeDocument/2006/relationships/image" Target="../media/image164.png"/><Relationship Id="rId27" Type="http://schemas.openxmlformats.org/officeDocument/2006/relationships/image" Target="../media/image167.png"/><Relationship Id="rId30" Type="http://schemas.openxmlformats.org/officeDocument/2006/relationships/image" Target="../media/image169.png"/><Relationship Id="rId35" Type="http://schemas.openxmlformats.org/officeDocument/2006/relationships/image" Target="../media/image174.png"/><Relationship Id="rId8" Type="http://schemas.openxmlformats.org/officeDocument/2006/relationships/image" Target="../media/image155.png"/><Relationship Id="rId3" Type="http://schemas.openxmlformats.org/officeDocument/2006/relationships/image" Target="../media/image74.png"/><Relationship Id="rId12" Type="http://schemas.openxmlformats.org/officeDocument/2006/relationships/image" Target="../media/image158.png"/><Relationship Id="rId17" Type="http://schemas.openxmlformats.org/officeDocument/2006/relationships/image" Target="../media/image110.png"/><Relationship Id="rId25" Type="http://schemas.openxmlformats.org/officeDocument/2006/relationships/image" Target="../media/image166.png"/><Relationship Id="rId33" Type="http://schemas.openxmlformats.org/officeDocument/2006/relationships/image" Target="../media/image172.png"/><Relationship Id="rId38" Type="http://schemas.openxmlformats.org/officeDocument/2006/relationships/image" Target="../media/image17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hyperlink" Target="https://github.com/BVLC/caffe/wiki/Model-Zoo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pytorch/vis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jpg"/><Relationship Id="rId4" Type="http://schemas.openxmlformats.org/officeDocument/2006/relationships/image" Target="../media/image205.jpg"/><Relationship Id="rId9" Type="http://schemas.openxmlformats.org/officeDocument/2006/relationships/image" Target="../media/image210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6.jpg"/><Relationship Id="rId5" Type="http://schemas.openxmlformats.org/officeDocument/2006/relationships/image" Target="../media/image215.png"/><Relationship Id="rId4" Type="http://schemas.openxmlformats.org/officeDocument/2006/relationships/image" Target="../media/image214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19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23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jp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Machine Learning Methods and Tools</a:t>
            </a:r>
            <a:endParaRPr lang="en-GB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Elena Zennaro, Wolfgang Ecker, Lorenzo Servadei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2615" y="1681024"/>
            <a:ext cx="3630067" cy="3630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28191" y="1630574"/>
            <a:ext cx="3680517" cy="36805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574" y="100253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Optimization: Problems </a:t>
            </a:r>
            <a:r>
              <a:rPr sz="3600" spc="-5" dirty="0">
                <a:latin typeface="Arial"/>
                <a:cs typeface="Arial"/>
              </a:rPr>
              <a:t>with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SGD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3912" y="2940271"/>
            <a:ext cx="3046202" cy="814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166" y="3956472"/>
            <a:ext cx="3938768" cy="756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9049" y="2100105"/>
            <a:ext cx="34537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Our gradients </a:t>
            </a:r>
            <a:r>
              <a:rPr sz="1800" dirty="0">
                <a:latin typeface="Arial"/>
                <a:cs typeface="Arial"/>
              </a:rPr>
              <a:t>come </a:t>
            </a:r>
            <a:r>
              <a:rPr sz="1800" spc="-5" dirty="0">
                <a:latin typeface="Arial"/>
                <a:cs typeface="Arial"/>
              </a:rPr>
              <a:t>from  </a:t>
            </a:r>
            <a:r>
              <a:rPr sz="1800" dirty="0">
                <a:latin typeface="Arial"/>
                <a:cs typeface="Arial"/>
              </a:rPr>
              <a:t>minibatches so </a:t>
            </a:r>
            <a:r>
              <a:rPr sz="1800" spc="-5" dirty="0">
                <a:latin typeface="Arial"/>
                <a:cs typeface="Arial"/>
              </a:rPr>
              <a:t>they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noisy!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75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04" y="339517"/>
            <a:ext cx="8295903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902849" algn="l"/>
                <a:tab pos="2792660" algn="l"/>
                <a:tab pos="4161979" algn="l"/>
              </a:tabLst>
            </a:pPr>
            <a:r>
              <a:rPr spc="-4" dirty="0"/>
              <a:t>Open</a:t>
            </a:r>
            <a:r>
              <a:rPr dirty="0"/>
              <a:t> </a:t>
            </a:r>
            <a:r>
              <a:rPr spc="-4" dirty="0"/>
              <a:t>the	Box	before	Hardware</a:t>
            </a:r>
            <a:r>
              <a:rPr spc="-42" dirty="0"/>
              <a:t> </a:t>
            </a:r>
            <a:r>
              <a:rPr dirty="0"/>
              <a:t>Design</a:t>
            </a:r>
          </a:p>
        </p:txBody>
      </p:sp>
      <p:sp>
        <p:nvSpPr>
          <p:cNvPr id="3" name="object 3"/>
          <p:cNvSpPr/>
          <p:nvPr/>
        </p:nvSpPr>
        <p:spPr>
          <a:xfrm>
            <a:off x="1861063" y="1955128"/>
            <a:ext cx="2812172" cy="1508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1887852" y="1990847"/>
            <a:ext cx="2740744" cy="1436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1861063" y="3407461"/>
            <a:ext cx="2812172" cy="1419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1887852" y="3185478"/>
            <a:ext cx="2740744" cy="1605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 txBox="1"/>
          <p:nvPr/>
        </p:nvSpPr>
        <p:spPr>
          <a:xfrm>
            <a:off x="2553891" y="3920133"/>
            <a:ext cx="1401961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b="1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endParaRPr sz="239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6031" y="2509243"/>
            <a:ext cx="1451521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b="1" spc="-4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endParaRPr sz="239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1867" y="5402461"/>
            <a:ext cx="7849195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11" dirty="0">
                <a:latin typeface="Arial"/>
                <a:cs typeface="Arial"/>
              </a:rPr>
              <a:t>Breaks </a:t>
            </a:r>
            <a:r>
              <a:rPr sz="2531" dirty="0">
                <a:latin typeface="Arial"/>
                <a:cs typeface="Arial"/>
              </a:rPr>
              <a:t>the </a:t>
            </a:r>
            <a:r>
              <a:rPr sz="2531" spc="39" dirty="0">
                <a:latin typeface="Arial"/>
                <a:cs typeface="Arial"/>
              </a:rPr>
              <a:t>boundary </a:t>
            </a:r>
            <a:r>
              <a:rPr sz="2531" spc="18" dirty="0">
                <a:latin typeface="Arial"/>
                <a:cs typeface="Arial"/>
              </a:rPr>
              <a:t>between </a:t>
            </a:r>
            <a:r>
              <a:rPr sz="2531" spc="14" dirty="0">
                <a:latin typeface="Arial"/>
                <a:cs typeface="Arial"/>
              </a:rPr>
              <a:t>algorithm </a:t>
            </a:r>
            <a:r>
              <a:rPr sz="2531" spc="46" dirty="0">
                <a:latin typeface="Arial"/>
                <a:cs typeface="Arial"/>
              </a:rPr>
              <a:t>and</a:t>
            </a:r>
            <a:r>
              <a:rPr sz="2531" spc="-63" dirty="0">
                <a:latin typeface="Arial"/>
                <a:cs typeface="Arial"/>
              </a:rPr>
              <a:t> </a:t>
            </a:r>
            <a:r>
              <a:rPr sz="2531" spc="4" dirty="0">
                <a:latin typeface="Arial"/>
                <a:cs typeface="Arial"/>
              </a:rPr>
              <a:t>hardware</a:t>
            </a:r>
            <a:endParaRPr sz="2531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8404" y="3593790"/>
            <a:ext cx="2076117" cy="14680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 txBox="1"/>
          <p:nvPr/>
        </p:nvSpPr>
        <p:spPr>
          <a:xfrm>
            <a:off x="6974086" y="4634508"/>
            <a:ext cx="665708" cy="20585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8929" marR="3572" indent="44647">
              <a:lnSpc>
                <a:spcPct val="101899"/>
              </a:lnSpc>
              <a:spcBef>
                <a:spcPts val="56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</a:t>
            </a:r>
            <a:r>
              <a:rPr sz="633" spc="-39" dirty="0">
                <a:latin typeface="Arial"/>
                <a:cs typeface="Arial"/>
              </a:rPr>
              <a:t>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7781" y="4661297"/>
            <a:ext cx="660797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b="1" spc="-4" dirty="0">
                <a:latin typeface="Arial"/>
                <a:cs typeface="Arial"/>
              </a:rPr>
              <a:t>?</a:t>
            </a:r>
            <a:r>
              <a:rPr sz="2531" b="1" dirty="0">
                <a:latin typeface="Arial"/>
                <a:cs typeface="Arial"/>
              </a:rPr>
              <a:t>PU</a:t>
            </a:r>
            <a:endParaRPr sz="2531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03539" y="1871989"/>
            <a:ext cx="2127734" cy="1680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 txBox="1"/>
          <p:nvPr/>
        </p:nvSpPr>
        <p:spPr>
          <a:xfrm>
            <a:off x="6974086" y="3321844"/>
            <a:ext cx="665708" cy="20585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8929" marR="3572" indent="44647">
              <a:lnSpc>
                <a:spcPct val="101899"/>
              </a:lnSpc>
              <a:spcBef>
                <a:spcPts val="56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</a:t>
            </a:r>
            <a:r>
              <a:rPr sz="633" spc="-39" dirty="0">
                <a:latin typeface="Arial"/>
                <a:cs typeface="Arial"/>
              </a:rPr>
              <a:t>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6469" y="1884164"/>
            <a:ext cx="410766" cy="7880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5062" b="1" dirty="0">
                <a:latin typeface="Arial"/>
                <a:cs typeface="Arial"/>
              </a:rPr>
              <a:t>?</a:t>
            </a:r>
            <a:endParaRPr sz="506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9734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236" y="3635758"/>
            <a:ext cx="1686818" cy="43601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790">
              <a:lnSpc>
                <a:spcPts val="3364"/>
              </a:lnSpc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Inference</a:t>
            </a:r>
            <a:endParaRPr sz="281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1498" y="3635758"/>
            <a:ext cx="1487686" cy="43601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112">
              <a:lnSpc>
                <a:spcPts val="3364"/>
              </a:lnSpc>
            </a:pPr>
            <a:r>
              <a:rPr sz="2812" b="1" spc="-25" dirty="0">
                <a:solidFill>
                  <a:srgbClr val="8C1515"/>
                </a:solidFill>
                <a:latin typeface="Arial"/>
                <a:cs typeface="Arial"/>
              </a:rPr>
              <a:t>Training</a:t>
            </a:r>
            <a:endParaRPr sz="2812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75856" y="367459"/>
            <a:ext cx="2061418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919451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236" y="3635758"/>
            <a:ext cx="1686818" cy="43601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790">
              <a:lnSpc>
                <a:spcPts val="3364"/>
              </a:lnSpc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Inference</a:t>
            </a:r>
            <a:endParaRPr sz="281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1498" y="3635758"/>
            <a:ext cx="1487686" cy="43601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112">
              <a:lnSpc>
                <a:spcPts val="3364"/>
              </a:lnSpc>
            </a:pPr>
            <a:r>
              <a:rPr sz="2812" b="1" spc="-25" dirty="0">
                <a:solidFill>
                  <a:srgbClr val="8C1515"/>
                </a:solidFill>
                <a:latin typeface="Arial"/>
                <a:cs typeface="Arial"/>
              </a:rPr>
              <a:t>Training</a:t>
            </a:r>
            <a:endParaRPr sz="281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9620" y="1780901"/>
            <a:ext cx="1785045" cy="437706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911" rIns="0" bIns="0" rtlCol="0">
            <a:spAutoFit/>
          </a:bodyPr>
          <a:lstStyle/>
          <a:p>
            <a:pPr marL="52683">
              <a:spcBef>
                <a:spcPts val="39"/>
              </a:spcBef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Algorithm</a:t>
            </a:r>
            <a:endParaRPr sz="281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13571" y="5481693"/>
            <a:ext cx="1726555" cy="479524"/>
          </a:xfrm>
          <a:custGeom>
            <a:avLst/>
            <a:gdLst/>
            <a:ahLst/>
            <a:cxnLst/>
            <a:rect l="l" t="t" r="r" b="b"/>
            <a:pathLst>
              <a:path w="2455545" h="681990">
                <a:moveTo>
                  <a:pt x="0" y="0"/>
                </a:moveTo>
                <a:lnTo>
                  <a:pt x="2454973" y="0"/>
                </a:lnTo>
                <a:lnTo>
                  <a:pt x="2454973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43808" y="367459"/>
            <a:ext cx="249346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Agenda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50469" y="5507734"/>
            <a:ext cx="164618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178"/>
              </a:lnSpc>
            </a:pPr>
            <a:r>
              <a:rPr sz="2812" b="1" dirty="0">
                <a:solidFill>
                  <a:srgbClr val="8C1515"/>
                </a:solidFill>
                <a:latin typeface="Arial"/>
                <a:cs typeface="Arial"/>
              </a:rPr>
              <a:t>Hardware</a:t>
            </a:r>
            <a:endParaRPr sz="281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3925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236" y="3635758"/>
            <a:ext cx="1686818" cy="479524"/>
          </a:xfrm>
          <a:custGeom>
            <a:avLst/>
            <a:gdLst/>
            <a:ahLst/>
            <a:cxnLst/>
            <a:rect l="l" t="t" r="r" b="b"/>
            <a:pathLst>
              <a:path w="2399030" h="681989">
                <a:moveTo>
                  <a:pt x="0" y="0"/>
                </a:moveTo>
                <a:lnTo>
                  <a:pt x="2398420" y="0"/>
                </a:lnTo>
                <a:lnTo>
                  <a:pt x="2398420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/>
          <p:nvPr/>
        </p:nvSpPr>
        <p:spPr>
          <a:xfrm>
            <a:off x="446484" y="3625454"/>
            <a:ext cx="1606451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Inference</a:t>
            </a:r>
            <a:endParaRPr sz="2812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01498" y="3635758"/>
            <a:ext cx="1487686" cy="479524"/>
          </a:xfrm>
          <a:custGeom>
            <a:avLst/>
            <a:gdLst/>
            <a:ahLst/>
            <a:cxnLst/>
            <a:rect l="l" t="t" r="r" b="b"/>
            <a:pathLst>
              <a:path w="2115820" h="681989">
                <a:moveTo>
                  <a:pt x="0" y="0"/>
                </a:moveTo>
                <a:lnTo>
                  <a:pt x="2115388" y="0"/>
                </a:lnTo>
                <a:lnTo>
                  <a:pt x="2115388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7241977" y="3625454"/>
            <a:ext cx="1407765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25" dirty="0">
                <a:solidFill>
                  <a:srgbClr val="8C1515"/>
                </a:solidFill>
                <a:latin typeface="Arial"/>
                <a:cs typeface="Arial"/>
              </a:rPr>
              <a:t>Training</a:t>
            </a:r>
            <a:endParaRPr sz="2812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79620" y="1780901"/>
            <a:ext cx="1785045" cy="479524"/>
          </a:xfrm>
          <a:custGeom>
            <a:avLst/>
            <a:gdLst/>
            <a:ahLst/>
            <a:cxnLst/>
            <a:rect l="l" t="t" r="r" b="b"/>
            <a:pathLst>
              <a:path w="2538729" h="681989">
                <a:moveTo>
                  <a:pt x="0" y="0"/>
                </a:moveTo>
                <a:lnTo>
                  <a:pt x="2538310" y="0"/>
                </a:lnTo>
                <a:lnTo>
                  <a:pt x="2538310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 txBox="1"/>
          <p:nvPr/>
        </p:nvSpPr>
        <p:spPr>
          <a:xfrm>
            <a:off x="3723680" y="1777008"/>
            <a:ext cx="1704677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Algorithm</a:t>
            </a:r>
            <a:endParaRPr sz="2812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13571" y="5481693"/>
            <a:ext cx="1726555" cy="479524"/>
          </a:xfrm>
          <a:custGeom>
            <a:avLst/>
            <a:gdLst/>
            <a:ahLst/>
            <a:cxnLst/>
            <a:rect l="l" t="t" r="r" b="b"/>
            <a:pathLst>
              <a:path w="2455545" h="681990">
                <a:moveTo>
                  <a:pt x="0" y="0"/>
                </a:moveTo>
                <a:lnTo>
                  <a:pt x="2454973" y="0"/>
                </a:lnTo>
                <a:lnTo>
                  <a:pt x="2454973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4572000" y="2339328"/>
            <a:ext cx="0" cy="1234529"/>
          </a:xfrm>
          <a:custGeom>
            <a:avLst/>
            <a:gdLst/>
            <a:ahLst/>
            <a:cxnLst/>
            <a:rect l="l" t="t" r="r" b="b"/>
            <a:pathLst>
              <a:path h="1755775">
                <a:moveTo>
                  <a:pt x="0" y="0"/>
                </a:moveTo>
                <a:lnTo>
                  <a:pt x="0" y="175519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4529138" y="226254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0"/>
                </a:moveTo>
                <a:lnTo>
                  <a:pt x="0" y="121919"/>
                </a:lnTo>
                <a:lnTo>
                  <a:pt x="121919" y="121919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4572000" y="3421928"/>
            <a:ext cx="0" cy="1989981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0"/>
                </a:moveTo>
                <a:lnTo>
                  <a:pt x="0" y="28298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4529138" y="540271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0"/>
                </a:lnTo>
                <a:lnTo>
                  <a:pt x="60960" y="121907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5357660" y="3875484"/>
            <a:ext cx="1762274" cy="0"/>
          </a:xfrm>
          <a:custGeom>
            <a:avLst/>
            <a:gdLst/>
            <a:ahLst/>
            <a:cxnLst/>
            <a:rect l="l" t="t" r="r" b="b"/>
            <a:pathLst>
              <a:path w="2506345">
                <a:moveTo>
                  <a:pt x="0" y="0"/>
                </a:moveTo>
                <a:lnTo>
                  <a:pt x="2493632" y="0"/>
                </a:lnTo>
                <a:lnTo>
                  <a:pt x="250633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7110996" y="383262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2177317" y="3875484"/>
            <a:ext cx="3340150" cy="0"/>
          </a:xfrm>
          <a:custGeom>
            <a:avLst/>
            <a:gdLst/>
            <a:ahLst/>
            <a:cxnLst/>
            <a:rect l="l" t="t" r="r" b="b"/>
            <a:pathLst>
              <a:path w="4750434">
                <a:moveTo>
                  <a:pt x="0" y="0"/>
                </a:moveTo>
                <a:lnTo>
                  <a:pt x="12700" y="0"/>
                </a:lnTo>
                <a:lnTo>
                  <a:pt x="475034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2100521" y="383262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5461959" y="2016811"/>
            <a:ext cx="2511921" cy="446"/>
          </a:xfrm>
          <a:custGeom>
            <a:avLst/>
            <a:gdLst/>
            <a:ahLst/>
            <a:cxnLst/>
            <a:rect l="l" t="t" r="r" b="b"/>
            <a:pathLst>
              <a:path w="3572509" h="635">
                <a:moveTo>
                  <a:pt x="0" y="0"/>
                </a:moveTo>
                <a:lnTo>
                  <a:pt x="35724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7967514" y="2016815"/>
            <a:ext cx="0" cy="1614041"/>
          </a:xfrm>
          <a:custGeom>
            <a:avLst/>
            <a:gdLst/>
            <a:ahLst/>
            <a:cxnLst/>
            <a:rect l="l" t="t" r="r" b="b"/>
            <a:pathLst>
              <a:path h="2295525">
                <a:moveTo>
                  <a:pt x="0" y="22952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1267989" y="2016823"/>
            <a:ext cx="2410569" cy="0"/>
          </a:xfrm>
          <a:custGeom>
            <a:avLst/>
            <a:gdLst/>
            <a:ahLst/>
            <a:cxnLst/>
            <a:rect l="l" t="t" r="r" b="b"/>
            <a:pathLst>
              <a:path w="3428365">
                <a:moveTo>
                  <a:pt x="3428301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1266881" y="2008018"/>
            <a:ext cx="0" cy="1631454"/>
          </a:xfrm>
          <a:custGeom>
            <a:avLst/>
            <a:gdLst/>
            <a:ahLst/>
            <a:cxnLst/>
            <a:rect l="l" t="t" r="r" b="b"/>
            <a:pathLst>
              <a:path h="2320290">
                <a:moveTo>
                  <a:pt x="0" y="2320264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5435171" y="5729028"/>
            <a:ext cx="252978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8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7963049" y="4116577"/>
            <a:ext cx="0" cy="1620292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16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1285848" y="5729028"/>
            <a:ext cx="2426643" cy="0"/>
          </a:xfrm>
          <a:custGeom>
            <a:avLst/>
            <a:gdLst/>
            <a:ahLst/>
            <a:cxnLst/>
            <a:rect l="l" t="t" r="r" b="b"/>
            <a:pathLst>
              <a:path w="3451225">
                <a:moveTo>
                  <a:pt x="345118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1284741" y="4106405"/>
            <a:ext cx="0" cy="1631454"/>
          </a:xfrm>
          <a:custGeom>
            <a:avLst/>
            <a:gdLst/>
            <a:ahLst/>
            <a:cxnLst/>
            <a:rect l="l" t="t" r="r" b="b"/>
            <a:pathLst>
              <a:path h="2320290">
                <a:moveTo>
                  <a:pt x="0" y="0"/>
                </a:moveTo>
                <a:lnTo>
                  <a:pt x="0" y="232026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203848" y="367459"/>
            <a:ext cx="213342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Agenda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750469" y="5507734"/>
            <a:ext cx="164618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178"/>
              </a:lnSpc>
            </a:pPr>
            <a:r>
              <a:rPr sz="2812" b="1" dirty="0">
                <a:solidFill>
                  <a:srgbClr val="8C1515"/>
                </a:solidFill>
                <a:latin typeface="Arial"/>
                <a:cs typeface="Arial"/>
              </a:rPr>
              <a:t>Hardware</a:t>
            </a:r>
            <a:endParaRPr sz="281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65327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3628" y="2262711"/>
            <a:ext cx="2986320" cy="138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403236" y="3635758"/>
            <a:ext cx="1686818" cy="479524"/>
          </a:xfrm>
          <a:custGeom>
            <a:avLst/>
            <a:gdLst/>
            <a:ahLst/>
            <a:cxnLst/>
            <a:rect l="l" t="t" r="r" b="b"/>
            <a:pathLst>
              <a:path w="2399030" h="681989">
                <a:moveTo>
                  <a:pt x="0" y="0"/>
                </a:moveTo>
                <a:lnTo>
                  <a:pt x="2398420" y="0"/>
                </a:lnTo>
                <a:lnTo>
                  <a:pt x="2398420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446484" y="3625454"/>
            <a:ext cx="1606451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Inference</a:t>
            </a:r>
            <a:endParaRPr sz="281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01498" y="3635758"/>
            <a:ext cx="1487686" cy="479524"/>
          </a:xfrm>
          <a:custGeom>
            <a:avLst/>
            <a:gdLst/>
            <a:ahLst/>
            <a:cxnLst/>
            <a:rect l="l" t="t" r="r" b="b"/>
            <a:pathLst>
              <a:path w="2115820" h="681989">
                <a:moveTo>
                  <a:pt x="0" y="0"/>
                </a:moveTo>
                <a:lnTo>
                  <a:pt x="2115388" y="0"/>
                </a:lnTo>
                <a:lnTo>
                  <a:pt x="2115388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/>
          <p:nvPr/>
        </p:nvSpPr>
        <p:spPr>
          <a:xfrm>
            <a:off x="7241977" y="3625454"/>
            <a:ext cx="1407765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25" dirty="0">
                <a:solidFill>
                  <a:srgbClr val="8C1515"/>
                </a:solidFill>
                <a:latin typeface="Arial"/>
                <a:cs typeface="Arial"/>
              </a:rPr>
              <a:t>Training</a:t>
            </a:r>
            <a:endParaRPr sz="2812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9620" y="1780901"/>
            <a:ext cx="1785045" cy="479524"/>
          </a:xfrm>
          <a:custGeom>
            <a:avLst/>
            <a:gdLst/>
            <a:ahLst/>
            <a:cxnLst/>
            <a:rect l="l" t="t" r="r" b="b"/>
            <a:pathLst>
              <a:path w="2538729" h="681989">
                <a:moveTo>
                  <a:pt x="0" y="0"/>
                </a:moveTo>
                <a:lnTo>
                  <a:pt x="2538310" y="0"/>
                </a:lnTo>
                <a:lnTo>
                  <a:pt x="2538310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3723680" y="1777008"/>
            <a:ext cx="1704677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Algorithm</a:t>
            </a:r>
            <a:endParaRPr sz="2812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3571" y="5481693"/>
            <a:ext cx="1726555" cy="479524"/>
          </a:xfrm>
          <a:custGeom>
            <a:avLst/>
            <a:gdLst/>
            <a:ahLst/>
            <a:cxnLst/>
            <a:rect l="l" t="t" r="r" b="b"/>
            <a:pathLst>
              <a:path w="2455545" h="681990">
                <a:moveTo>
                  <a:pt x="0" y="0"/>
                </a:moveTo>
                <a:lnTo>
                  <a:pt x="2454973" y="0"/>
                </a:lnTo>
                <a:lnTo>
                  <a:pt x="2454973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4572000" y="2339328"/>
            <a:ext cx="0" cy="1234529"/>
          </a:xfrm>
          <a:custGeom>
            <a:avLst/>
            <a:gdLst/>
            <a:ahLst/>
            <a:cxnLst/>
            <a:rect l="l" t="t" r="r" b="b"/>
            <a:pathLst>
              <a:path h="1755775">
                <a:moveTo>
                  <a:pt x="0" y="0"/>
                </a:moveTo>
                <a:lnTo>
                  <a:pt x="0" y="175519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4529138" y="226254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0"/>
                </a:moveTo>
                <a:lnTo>
                  <a:pt x="0" y="121919"/>
                </a:lnTo>
                <a:lnTo>
                  <a:pt x="121919" y="121919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4572000" y="3421928"/>
            <a:ext cx="0" cy="1989981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0"/>
                </a:moveTo>
                <a:lnTo>
                  <a:pt x="0" y="28298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4529138" y="540271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0"/>
                </a:lnTo>
                <a:lnTo>
                  <a:pt x="60960" y="121907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5357660" y="3875484"/>
            <a:ext cx="1762274" cy="0"/>
          </a:xfrm>
          <a:custGeom>
            <a:avLst/>
            <a:gdLst/>
            <a:ahLst/>
            <a:cxnLst/>
            <a:rect l="l" t="t" r="r" b="b"/>
            <a:pathLst>
              <a:path w="2506345">
                <a:moveTo>
                  <a:pt x="0" y="0"/>
                </a:moveTo>
                <a:lnTo>
                  <a:pt x="2493632" y="0"/>
                </a:lnTo>
                <a:lnTo>
                  <a:pt x="250633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7110996" y="383262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2177317" y="3875484"/>
            <a:ext cx="3340150" cy="0"/>
          </a:xfrm>
          <a:custGeom>
            <a:avLst/>
            <a:gdLst/>
            <a:ahLst/>
            <a:cxnLst/>
            <a:rect l="l" t="t" r="r" b="b"/>
            <a:pathLst>
              <a:path w="4750434">
                <a:moveTo>
                  <a:pt x="0" y="0"/>
                </a:moveTo>
                <a:lnTo>
                  <a:pt x="12700" y="0"/>
                </a:lnTo>
                <a:lnTo>
                  <a:pt x="475034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2100521" y="383262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5461959" y="2016811"/>
            <a:ext cx="2511921" cy="446"/>
          </a:xfrm>
          <a:custGeom>
            <a:avLst/>
            <a:gdLst/>
            <a:ahLst/>
            <a:cxnLst/>
            <a:rect l="l" t="t" r="r" b="b"/>
            <a:pathLst>
              <a:path w="3572509" h="635">
                <a:moveTo>
                  <a:pt x="0" y="0"/>
                </a:moveTo>
                <a:lnTo>
                  <a:pt x="35724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7967514" y="2016815"/>
            <a:ext cx="0" cy="1614041"/>
          </a:xfrm>
          <a:custGeom>
            <a:avLst/>
            <a:gdLst/>
            <a:ahLst/>
            <a:cxnLst/>
            <a:rect l="l" t="t" r="r" b="b"/>
            <a:pathLst>
              <a:path h="2295525">
                <a:moveTo>
                  <a:pt x="0" y="22952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1267989" y="2016823"/>
            <a:ext cx="2410569" cy="0"/>
          </a:xfrm>
          <a:custGeom>
            <a:avLst/>
            <a:gdLst/>
            <a:ahLst/>
            <a:cxnLst/>
            <a:rect l="l" t="t" r="r" b="b"/>
            <a:pathLst>
              <a:path w="3428365">
                <a:moveTo>
                  <a:pt x="3428301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266881" y="2008018"/>
            <a:ext cx="0" cy="1631454"/>
          </a:xfrm>
          <a:custGeom>
            <a:avLst/>
            <a:gdLst/>
            <a:ahLst/>
            <a:cxnLst/>
            <a:rect l="l" t="t" r="r" b="b"/>
            <a:pathLst>
              <a:path h="2320290">
                <a:moveTo>
                  <a:pt x="0" y="2320264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5435171" y="5729028"/>
            <a:ext cx="252978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8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7963049" y="4116577"/>
            <a:ext cx="0" cy="1620292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16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1285848" y="5729028"/>
            <a:ext cx="2426643" cy="0"/>
          </a:xfrm>
          <a:custGeom>
            <a:avLst/>
            <a:gdLst/>
            <a:ahLst/>
            <a:cxnLst/>
            <a:rect l="l" t="t" r="r" b="b"/>
            <a:pathLst>
              <a:path w="3451225">
                <a:moveTo>
                  <a:pt x="345118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1284741" y="4106405"/>
            <a:ext cx="0" cy="1631454"/>
          </a:xfrm>
          <a:custGeom>
            <a:avLst/>
            <a:gdLst/>
            <a:ahLst/>
            <a:cxnLst/>
            <a:rect l="l" t="t" r="r" b="b"/>
            <a:pathLst>
              <a:path h="2320290">
                <a:moveTo>
                  <a:pt x="0" y="0"/>
                </a:moveTo>
                <a:lnTo>
                  <a:pt x="0" y="232026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4793563" y="4111710"/>
            <a:ext cx="2986320" cy="138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 txBox="1"/>
          <p:nvPr/>
        </p:nvSpPr>
        <p:spPr>
          <a:xfrm>
            <a:off x="4840418" y="2289500"/>
            <a:ext cx="2932956" cy="1050768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278606" rIns="0" bIns="0" rtlCol="0">
            <a:spAutoFit/>
          </a:bodyPr>
          <a:lstStyle/>
          <a:p>
            <a:pPr marL="249129" marR="300920" indent="196446">
              <a:lnSpc>
                <a:spcPts val="3023"/>
              </a:lnSpc>
              <a:spcBef>
                <a:spcPts val="2194"/>
              </a:spcBef>
            </a:pP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Algorithms for  Efficient</a:t>
            </a:r>
            <a:r>
              <a:rPr sz="253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14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09318" y="2262711"/>
            <a:ext cx="2986320" cy="138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 txBox="1"/>
          <p:nvPr/>
        </p:nvSpPr>
        <p:spPr>
          <a:xfrm>
            <a:off x="1436099" y="2289500"/>
            <a:ext cx="2932956" cy="1050768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278606" rIns="0" bIns="0" rtlCol="0">
            <a:spAutoFit/>
          </a:bodyPr>
          <a:lstStyle/>
          <a:p>
            <a:pPr marL="153138" marR="200464" indent="294669">
              <a:lnSpc>
                <a:spcPts val="3023"/>
              </a:lnSpc>
              <a:spcBef>
                <a:spcPts val="2194"/>
              </a:spcBef>
            </a:pP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Algorithms for  Efficient</a:t>
            </a:r>
            <a:r>
              <a:rPr sz="2531" spc="-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Inference</a:t>
            </a:r>
            <a:endParaRPr sz="2531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18248" y="4104522"/>
            <a:ext cx="2986320" cy="138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 txBox="1"/>
          <p:nvPr/>
        </p:nvSpPr>
        <p:spPr>
          <a:xfrm>
            <a:off x="1445029" y="4131320"/>
            <a:ext cx="2932956" cy="1057532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285304" rIns="0" bIns="0" rtlCol="0">
            <a:spAutoFit/>
          </a:bodyPr>
          <a:lstStyle/>
          <a:p>
            <a:pPr marL="153138" marR="200464" indent="357175">
              <a:lnSpc>
                <a:spcPts val="3023"/>
              </a:lnSpc>
              <a:spcBef>
                <a:spcPts val="2246"/>
              </a:spcBef>
            </a:pPr>
            <a:r>
              <a:rPr sz="2531" dirty="0">
                <a:solidFill>
                  <a:srgbClr val="FFFFFF"/>
                </a:solidFill>
                <a:latin typeface="Arial"/>
                <a:cs typeface="Arial"/>
              </a:rPr>
              <a:t>Hardware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for  Efficient</a:t>
            </a:r>
            <a:r>
              <a:rPr sz="2531" spc="-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Inference</a:t>
            </a:r>
            <a:endParaRPr sz="2531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50469" y="5507734"/>
            <a:ext cx="1646188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178"/>
              </a:lnSpc>
            </a:pPr>
            <a:r>
              <a:rPr sz="2812" b="1" dirty="0">
                <a:solidFill>
                  <a:srgbClr val="8C1515"/>
                </a:solidFill>
                <a:latin typeface="Arial"/>
                <a:cs typeface="Arial"/>
              </a:rPr>
              <a:t>Hardware</a:t>
            </a:r>
            <a:endParaRPr sz="2812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20352" y="4138499"/>
            <a:ext cx="2932956" cy="1108975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4018" rIns="0" bIns="0" rtlCol="0">
            <a:spAutoFit/>
          </a:bodyPr>
          <a:lstStyle/>
          <a:p>
            <a:pPr>
              <a:spcBef>
                <a:spcPts val="32"/>
              </a:spcBef>
            </a:pPr>
            <a:endParaRPr sz="2180">
              <a:latin typeface="Times New Roman"/>
              <a:cs typeface="Times New Roman"/>
            </a:endParaRPr>
          </a:p>
          <a:p>
            <a:pPr marL="224574" marR="325476" indent="258952">
              <a:lnSpc>
                <a:spcPts val="3023"/>
              </a:lnSpc>
              <a:spcBef>
                <a:spcPts val="4"/>
              </a:spcBef>
            </a:pPr>
            <a:r>
              <a:rPr sz="2531" dirty="0">
                <a:solidFill>
                  <a:srgbClr val="FFFFFF"/>
                </a:solidFill>
                <a:latin typeface="Arial"/>
                <a:cs typeface="Arial"/>
              </a:rPr>
              <a:t>Hardware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for  Efficient</a:t>
            </a:r>
            <a:r>
              <a:rPr sz="253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14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275856" y="367459"/>
            <a:ext cx="2061418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Agenda</a:t>
            </a:r>
          </a:p>
        </p:txBody>
      </p:sp>
      <p:sp>
        <p:nvSpPr>
          <p:cNvPr id="35" name="Down Arrow 34"/>
          <p:cNvSpPr/>
          <p:nvPr/>
        </p:nvSpPr>
        <p:spPr bwMode="auto">
          <a:xfrm>
            <a:off x="2100521" y="1196752"/>
            <a:ext cx="455255" cy="720080"/>
          </a:xfrm>
          <a:prstGeom prst="down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6632569" y="1181448"/>
            <a:ext cx="455255" cy="720080"/>
          </a:xfrm>
          <a:prstGeom prst="down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6455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4340" y="1341766"/>
            <a:ext cx="1575643" cy="454033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42416" rIns="0" bIns="0" rtlCol="0">
            <a:spAutoFit/>
          </a:bodyPr>
          <a:lstStyle/>
          <a:p>
            <a:pPr marL="46433">
              <a:spcBef>
                <a:spcPts val="334"/>
              </a:spcBef>
            </a:pPr>
            <a:r>
              <a:rPr sz="2672" spc="4" dirty="0">
                <a:latin typeface="Arial"/>
                <a:cs typeface="Arial"/>
              </a:rPr>
              <a:t>Hardware</a:t>
            </a:r>
            <a:endParaRPr sz="2672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5003" y="2771417"/>
            <a:ext cx="2794992" cy="45268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41076" rIns="0" bIns="0" rtlCol="0">
            <a:spAutoFit/>
          </a:bodyPr>
          <a:lstStyle/>
          <a:p>
            <a:pPr marL="50897">
              <a:spcBef>
                <a:spcPts val="323"/>
              </a:spcBef>
            </a:pPr>
            <a:r>
              <a:rPr sz="2672" spc="-4" dirty="0">
                <a:latin typeface="Arial"/>
                <a:cs typeface="Arial"/>
              </a:rPr>
              <a:t>General</a:t>
            </a:r>
            <a:r>
              <a:rPr sz="2672" spc="-18" dirty="0">
                <a:latin typeface="Arial"/>
                <a:cs typeface="Arial"/>
              </a:rPr>
              <a:t> </a:t>
            </a:r>
            <a:r>
              <a:rPr sz="2672" spc="-4" dirty="0">
                <a:latin typeface="Arial"/>
                <a:cs typeface="Arial"/>
              </a:rPr>
              <a:t>Purpose*</a:t>
            </a:r>
            <a:endParaRPr sz="267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3231" y="2771417"/>
            <a:ext cx="2511921" cy="45268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41076" rIns="0" bIns="0" rtlCol="0">
            <a:spAutoFit/>
          </a:bodyPr>
          <a:lstStyle/>
          <a:p>
            <a:pPr marL="49112">
              <a:spcBef>
                <a:spcPts val="323"/>
              </a:spcBef>
            </a:pPr>
            <a:r>
              <a:rPr sz="2672" spc="25" dirty="0">
                <a:latin typeface="Arial"/>
                <a:cs typeface="Arial"/>
              </a:rPr>
              <a:t>Specialized</a:t>
            </a:r>
            <a:r>
              <a:rPr sz="2672" spc="-35" dirty="0">
                <a:latin typeface="Arial"/>
                <a:cs typeface="Arial"/>
              </a:rPr>
              <a:t> </a:t>
            </a:r>
            <a:r>
              <a:rPr sz="2672" spc="-74" dirty="0">
                <a:latin typeface="Arial"/>
                <a:cs typeface="Arial"/>
              </a:rPr>
              <a:t>HW</a:t>
            </a:r>
            <a:endParaRPr sz="2672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9400" y="4587547"/>
            <a:ext cx="795635" cy="44952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37951" rIns="0" bIns="0" rtlCol="0">
            <a:spAutoFit/>
          </a:bodyPr>
          <a:lstStyle/>
          <a:p>
            <a:pPr marL="49112">
              <a:spcBef>
                <a:spcPts val="299"/>
              </a:spcBef>
            </a:pPr>
            <a:r>
              <a:rPr sz="2672" spc="-53" dirty="0">
                <a:latin typeface="Arial"/>
                <a:cs typeface="Arial"/>
              </a:rPr>
              <a:t>CPU</a:t>
            </a:r>
            <a:endParaRPr sz="267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9483" y="4595770"/>
            <a:ext cx="814834" cy="449976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38398" rIns="0" bIns="0" rtlCol="0">
            <a:spAutoFit/>
          </a:bodyPr>
          <a:lstStyle/>
          <a:p>
            <a:pPr marL="45539">
              <a:spcBef>
                <a:spcPts val="302"/>
              </a:spcBef>
            </a:pPr>
            <a:r>
              <a:rPr sz="2672" spc="-53" dirty="0">
                <a:latin typeface="Arial"/>
                <a:cs typeface="Arial"/>
              </a:rPr>
              <a:t>GPU</a:t>
            </a:r>
            <a:endParaRPr sz="2672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047" y="6170414"/>
            <a:ext cx="1469827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spc="-4" dirty="0">
                <a:latin typeface="Arial"/>
                <a:cs typeface="Arial"/>
              </a:rPr>
              <a:t>* </a:t>
            </a:r>
            <a:r>
              <a:rPr sz="1336" spc="21" dirty="0">
                <a:latin typeface="Arial"/>
                <a:cs typeface="Arial"/>
              </a:rPr>
              <a:t>including</a:t>
            </a:r>
            <a:r>
              <a:rPr sz="1336" spc="-25" dirty="0">
                <a:latin typeface="Arial"/>
                <a:cs typeface="Arial"/>
              </a:rPr>
              <a:t> </a:t>
            </a:r>
            <a:r>
              <a:rPr sz="1336" spc="-32" dirty="0">
                <a:latin typeface="Arial"/>
                <a:cs typeface="Arial"/>
              </a:rPr>
              <a:t>GPGPU</a:t>
            </a:r>
            <a:endParaRPr sz="133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20743" y="4595770"/>
            <a:ext cx="984945" cy="449976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38398" rIns="0" bIns="0" rtlCol="0">
            <a:spAutoFit/>
          </a:bodyPr>
          <a:lstStyle/>
          <a:p>
            <a:pPr marL="50897">
              <a:spcBef>
                <a:spcPts val="302"/>
              </a:spcBef>
            </a:pPr>
            <a:r>
              <a:rPr sz="2672" spc="-77" dirty="0">
                <a:latin typeface="Arial"/>
                <a:cs typeface="Arial"/>
              </a:rPr>
              <a:t>FPGA</a:t>
            </a:r>
            <a:endParaRPr sz="2672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4240" y="4587547"/>
            <a:ext cx="871538" cy="44952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vert="horz" wrap="square" lIns="0" tIns="37951" rIns="0" bIns="0" rtlCol="0">
            <a:spAutoFit/>
          </a:bodyPr>
          <a:lstStyle/>
          <a:p>
            <a:pPr marL="45539">
              <a:spcBef>
                <a:spcPts val="299"/>
              </a:spcBef>
            </a:pPr>
            <a:r>
              <a:rPr sz="2672" spc="-39" dirty="0">
                <a:latin typeface="Arial"/>
                <a:cs typeface="Arial"/>
              </a:rPr>
              <a:t>ASIC</a:t>
            </a:r>
            <a:endParaRPr sz="2672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5670" y="5277445"/>
            <a:ext cx="1000571" cy="6581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23663">
              <a:spcBef>
                <a:spcPts val="70"/>
              </a:spcBef>
            </a:pPr>
            <a:r>
              <a:rPr sz="2109" spc="14" dirty="0">
                <a:latin typeface="Arial"/>
                <a:cs typeface="Arial"/>
              </a:rPr>
              <a:t>latency  oriented</a:t>
            </a:r>
            <a:endParaRPr sz="2109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1782" y="5286375"/>
            <a:ext cx="1323379" cy="6581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08054" marR="3572" indent="-199571">
              <a:spcBef>
                <a:spcPts val="70"/>
              </a:spcBef>
            </a:pPr>
            <a:r>
              <a:rPr sz="2109" dirty="0">
                <a:latin typeface="Arial"/>
                <a:cs typeface="Arial"/>
              </a:rPr>
              <a:t>th</a:t>
            </a:r>
            <a:r>
              <a:rPr sz="2109" spc="-39" dirty="0">
                <a:latin typeface="Arial"/>
                <a:cs typeface="Arial"/>
              </a:rPr>
              <a:t>r</a:t>
            </a:r>
            <a:r>
              <a:rPr sz="2109" spc="28" dirty="0">
                <a:latin typeface="Arial"/>
                <a:cs typeface="Arial"/>
              </a:rPr>
              <a:t>oughput  </a:t>
            </a:r>
            <a:r>
              <a:rPr sz="2109" spc="14" dirty="0">
                <a:latin typeface="Arial"/>
                <a:cs typeface="Arial"/>
              </a:rPr>
              <a:t>oriented</a:t>
            </a:r>
            <a:endParaRPr sz="2109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16648" y="5286375"/>
            <a:ext cx="1784152" cy="6581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607197" marR="3572" indent="-598268">
              <a:spcBef>
                <a:spcPts val="70"/>
              </a:spcBef>
            </a:pPr>
            <a:r>
              <a:rPr sz="2109" spc="70" dirty="0">
                <a:latin typeface="Arial"/>
                <a:cs typeface="Arial"/>
              </a:rPr>
              <a:t>p</a:t>
            </a:r>
            <a:r>
              <a:rPr sz="2109" spc="4" dirty="0">
                <a:latin typeface="Arial"/>
                <a:cs typeface="Arial"/>
              </a:rPr>
              <a:t>r</a:t>
            </a:r>
            <a:r>
              <a:rPr sz="2109" spc="18" dirty="0">
                <a:latin typeface="Arial"/>
                <a:cs typeface="Arial"/>
              </a:rPr>
              <a:t>ogrammable  </a:t>
            </a:r>
            <a:r>
              <a:rPr sz="2109" spc="46" dirty="0">
                <a:latin typeface="Arial"/>
                <a:cs typeface="Arial"/>
              </a:rPr>
              <a:t>logic</a:t>
            </a:r>
            <a:endParaRPr sz="2109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9133" y="5348883"/>
            <a:ext cx="598736" cy="6581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spcBef>
                <a:spcPts val="70"/>
              </a:spcBef>
            </a:pPr>
            <a:r>
              <a:rPr sz="2109" spc="18" dirty="0">
                <a:latin typeface="Arial"/>
                <a:cs typeface="Arial"/>
              </a:rPr>
              <a:t>fixed  </a:t>
            </a:r>
            <a:r>
              <a:rPr sz="2109" spc="46" dirty="0">
                <a:latin typeface="Arial"/>
                <a:cs typeface="Arial"/>
              </a:rPr>
              <a:t>logic</a:t>
            </a:r>
            <a:endParaRPr sz="2109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47852" y="1847454"/>
            <a:ext cx="1973461" cy="900559"/>
          </a:xfrm>
          <a:custGeom>
            <a:avLst/>
            <a:gdLst/>
            <a:ahLst/>
            <a:cxnLst/>
            <a:rect l="l" t="t" r="r" b="b"/>
            <a:pathLst>
              <a:path w="2806700" h="1280795">
                <a:moveTo>
                  <a:pt x="0" y="0"/>
                </a:moveTo>
                <a:lnTo>
                  <a:pt x="2800345" y="1277577"/>
                </a:lnTo>
                <a:lnTo>
                  <a:pt x="2806123" y="1280213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6705723" y="2721384"/>
            <a:ext cx="60275" cy="49113"/>
          </a:xfrm>
          <a:custGeom>
            <a:avLst/>
            <a:gdLst/>
            <a:ahLst/>
            <a:cxnLst/>
            <a:rect l="l" t="t" r="r" b="b"/>
            <a:pathLst>
              <a:path w="85725" h="69850">
                <a:moveTo>
                  <a:pt x="31623" y="0"/>
                </a:moveTo>
                <a:lnTo>
                  <a:pt x="0" y="69316"/>
                </a:lnTo>
                <a:lnTo>
                  <a:pt x="85140" y="66281"/>
                </a:lnTo>
                <a:lnTo>
                  <a:pt x="31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2638501" y="1847802"/>
            <a:ext cx="1935510" cy="901005"/>
          </a:xfrm>
          <a:custGeom>
            <a:avLst/>
            <a:gdLst/>
            <a:ahLst/>
            <a:cxnLst/>
            <a:rect l="l" t="t" r="r" b="b"/>
            <a:pathLst>
              <a:path w="2752725" h="1281429">
                <a:moveTo>
                  <a:pt x="2752468" y="0"/>
                </a:moveTo>
                <a:lnTo>
                  <a:pt x="5756" y="1278441"/>
                </a:lnTo>
                <a:lnTo>
                  <a:pt x="0" y="128112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2593976" y="2722420"/>
            <a:ext cx="60275" cy="48667"/>
          </a:xfrm>
          <a:custGeom>
            <a:avLst/>
            <a:gdLst/>
            <a:ahLst/>
            <a:cxnLst/>
            <a:rect l="l" t="t" r="r" b="b"/>
            <a:pathLst>
              <a:path w="85725" h="69214">
                <a:moveTo>
                  <a:pt x="53009" y="0"/>
                </a:moveTo>
                <a:lnTo>
                  <a:pt x="0" y="66687"/>
                </a:lnTo>
                <a:lnTo>
                  <a:pt x="85166" y="69075"/>
                </a:lnTo>
                <a:lnTo>
                  <a:pt x="53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1581012" y="3283705"/>
            <a:ext cx="1216223" cy="1216223"/>
          </a:xfrm>
          <a:custGeom>
            <a:avLst/>
            <a:gdLst/>
            <a:ahLst/>
            <a:cxnLst/>
            <a:rect l="l" t="t" r="r" b="b"/>
            <a:pathLst>
              <a:path w="1729739" h="1729739">
                <a:moveTo>
                  <a:pt x="1729292" y="0"/>
                </a:moveTo>
                <a:lnTo>
                  <a:pt x="4490" y="1724802"/>
                </a:lnTo>
                <a:lnTo>
                  <a:pt x="0" y="17292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1546282" y="4477515"/>
            <a:ext cx="57150" cy="57150"/>
          </a:xfrm>
          <a:custGeom>
            <a:avLst/>
            <a:gdLst/>
            <a:ahLst/>
            <a:cxnLst/>
            <a:rect l="l" t="t" r="r" b="b"/>
            <a:pathLst>
              <a:path w="81280" h="81279">
                <a:moveTo>
                  <a:pt x="26936" y="0"/>
                </a:moveTo>
                <a:lnTo>
                  <a:pt x="0" y="80822"/>
                </a:lnTo>
                <a:lnTo>
                  <a:pt x="80822" y="53873"/>
                </a:lnTo>
                <a:lnTo>
                  <a:pt x="26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2927330" y="3289134"/>
            <a:ext cx="613470" cy="1247031"/>
          </a:xfrm>
          <a:custGeom>
            <a:avLst/>
            <a:gdLst/>
            <a:ahLst/>
            <a:cxnLst/>
            <a:rect l="l" t="t" r="r" b="b"/>
            <a:pathLst>
              <a:path w="872489" h="1773554">
                <a:moveTo>
                  <a:pt x="0" y="0"/>
                </a:moveTo>
                <a:lnTo>
                  <a:pt x="869264" y="1767630"/>
                </a:lnTo>
                <a:lnTo>
                  <a:pt x="872066" y="177332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3514492" y="4520181"/>
            <a:ext cx="48220" cy="60275"/>
          </a:xfrm>
          <a:custGeom>
            <a:avLst/>
            <a:gdLst/>
            <a:ahLst/>
            <a:cxnLst/>
            <a:rect l="l" t="t" r="r" b="b"/>
            <a:pathLst>
              <a:path w="68579" h="85725">
                <a:moveTo>
                  <a:pt x="68376" y="0"/>
                </a:moveTo>
                <a:lnTo>
                  <a:pt x="0" y="33629"/>
                </a:lnTo>
                <a:lnTo>
                  <a:pt x="67817" y="85191"/>
                </a:lnTo>
                <a:lnTo>
                  <a:pt x="68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5528684" y="3283705"/>
            <a:ext cx="1216223" cy="1216223"/>
          </a:xfrm>
          <a:custGeom>
            <a:avLst/>
            <a:gdLst/>
            <a:ahLst/>
            <a:cxnLst/>
            <a:rect l="l" t="t" r="r" b="b"/>
            <a:pathLst>
              <a:path w="1729740" h="1729739">
                <a:moveTo>
                  <a:pt x="1729292" y="0"/>
                </a:moveTo>
                <a:lnTo>
                  <a:pt x="4490" y="1724802"/>
                </a:lnTo>
                <a:lnTo>
                  <a:pt x="0" y="17292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5493954" y="4477515"/>
            <a:ext cx="57150" cy="5715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26936" y="0"/>
                </a:moveTo>
                <a:lnTo>
                  <a:pt x="0" y="80822"/>
                </a:lnTo>
                <a:lnTo>
                  <a:pt x="80822" y="53873"/>
                </a:lnTo>
                <a:lnTo>
                  <a:pt x="26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6981899" y="3265533"/>
            <a:ext cx="613470" cy="1247031"/>
          </a:xfrm>
          <a:custGeom>
            <a:avLst/>
            <a:gdLst/>
            <a:ahLst/>
            <a:cxnLst/>
            <a:rect l="l" t="t" r="r" b="b"/>
            <a:pathLst>
              <a:path w="872490" h="1773554">
                <a:moveTo>
                  <a:pt x="0" y="0"/>
                </a:moveTo>
                <a:lnTo>
                  <a:pt x="869264" y="1767630"/>
                </a:lnTo>
                <a:lnTo>
                  <a:pt x="872066" y="177332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7569062" y="4496580"/>
            <a:ext cx="48220" cy="60275"/>
          </a:xfrm>
          <a:custGeom>
            <a:avLst/>
            <a:gdLst/>
            <a:ahLst/>
            <a:cxnLst/>
            <a:rect l="l" t="t" r="r" b="b"/>
            <a:pathLst>
              <a:path w="68579" h="85725">
                <a:moveTo>
                  <a:pt x="68376" y="0"/>
                </a:moveTo>
                <a:lnTo>
                  <a:pt x="0" y="33616"/>
                </a:lnTo>
                <a:lnTo>
                  <a:pt x="67818" y="85191"/>
                </a:lnTo>
                <a:lnTo>
                  <a:pt x="68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089547" y="367459"/>
            <a:ext cx="5505822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994821" algn="l"/>
                <a:tab pos="3661488" algn="l"/>
              </a:tabLst>
            </a:pPr>
            <a:r>
              <a:rPr dirty="0"/>
              <a:t>Har</a:t>
            </a:r>
            <a:r>
              <a:rPr spc="-4" dirty="0"/>
              <a:t>dw</a:t>
            </a:r>
            <a:r>
              <a:rPr dirty="0"/>
              <a:t>are	101:</a:t>
            </a:r>
            <a:r>
              <a:rPr spc="-4" dirty="0"/>
              <a:t> </a:t>
            </a:r>
            <a:r>
              <a:rPr dirty="0"/>
              <a:t>t</a:t>
            </a:r>
            <a:r>
              <a:rPr spc="-4" dirty="0"/>
              <a:t>h</a:t>
            </a:r>
            <a:r>
              <a:rPr dirty="0"/>
              <a:t>e	</a:t>
            </a:r>
            <a:r>
              <a:rPr spc="-4" dirty="0"/>
              <a:t>F</a:t>
            </a:r>
            <a:r>
              <a:rPr dirty="0"/>
              <a:t>am</a:t>
            </a:r>
            <a:r>
              <a:rPr spc="-4" dirty="0"/>
              <a:t>il</a:t>
            </a:r>
            <a:r>
              <a:rPr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37448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58988"/>
            <a:ext cx="913040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4597286" algn="l"/>
              </a:tabLst>
            </a:pPr>
            <a:r>
              <a:rPr spc="-4" dirty="0"/>
              <a:t>Hardware</a:t>
            </a:r>
            <a:r>
              <a:rPr spc="4" dirty="0"/>
              <a:t> </a:t>
            </a:r>
            <a:r>
              <a:rPr dirty="0"/>
              <a:t>101:</a:t>
            </a:r>
            <a:r>
              <a:rPr spc="4" dirty="0"/>
              <a:t> </a:t>
            </a:r>
            <a:r>
              <a:rPr spc="-4" dirty="0" smtClean="0"/>
              <a:t>Number</a:t>
            </a:r>
            <a:r>
              <a:rPr lang="de-DE" spc="-4" dirty="0" smtClean="0"/>
              <a:t> </a:t>
            </a:r>
            <a:r>
              <a:rPr spc="-4" dirty="0" smtClean="0"/>
              <a:t>Representation</a:t>
            </a:r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973336" y="2509242"/>
            <a:ext cx="44514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F</a:t>
            </a:r>
            <a:r>
              <a:rPr sz="1406" dirty="0">
                <a:latin typeface="Arial"/>
                <a:cs typeface="Arial"/>
              </a:rPr>
              <a:t>P32</a:t>
            </a:r>
            <a:endParaRPr sz="140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336" y="3125391"/>
            <a:ext cx="44514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F</a:t>
            </a:r>
            <a:r>
              <a:rPr sz="1406" dirty="0">
                <a:latin typeface="Arial"/>
                <a:cs typeface="Arial"/>
              </a:rPr>
              <a:t>P16</a:t>
            </a:r>
            <a:endParaRPr sz="140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336" y="3741539"/>
            <a:ext cx="41523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Int32</a:t>
            </a:r>
            <a:endParaRPr sz="140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3336" y="4357688"/>
            <a:ext cx="41523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Int16</a:t>
            </a:r>
            <a:endParaRPr sz="140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3336" y="4973836"/>
            <a:ext cx="316111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Int8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34845" y="2406283"/>
          <a:ext cx="3696890" cy="2678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89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19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19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90000"/>
                      </a:solidFill>
                      <a:prstDash val="soli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199" marB="0">
                    <a:lnL w="9525">
                      <a:solidFill>
                        <a:srgbClr val="990000"/>
                      </a:solidFill>
                      <a:prstDash val="solid"/>
                    </a:lnL>
                    <a:lnR w="9525">
                      <a:solidFill>
                        <a:srgbClr val="990000"/>
                      </a:solidFill>
                      <a:prstDash val="solid"/>
                    </a:lnR>
                    <a:lnT w="9525">
                      <a:solidFill>
                        <a:srgbClr val="990000"/>
                      </a:solidFill>
                      <a:prstDash val="solid"/>
                    </a:lnT>
                    <a:lnB w="9525">
                      <a:solidFill>
                        <a:srgbClr val="990000"/>
                      </a:solidFill>
                      <a:prstDash val="solid"/>
                    </a:lnB>
                    <a:solidFill>
                      <a:srgbClr val="B782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857375" y="2196703"/>
            <a:ext cx="107603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</a:t>
            </a:r>
            <a:endParaRPr sz="12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6735" y="2196703"/>
            <a:ext cx="107603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8</a:t>
            </a:r>
            <a:endParaRPr sz="1266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34445" y="2152055"/>
            <a:ext cx="19690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23</a:t>
            </a:r>
            <a:endParaRPr sz="126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36469" y="2009180"/>
            <a:ext cx="54426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Range</a:t>
            </a:r>
            <a:endParaRPr sz="140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3817" y="2009180"/>
            <a:ext cx="75277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Accuracy</a:t>
            </a:r>
            <a:endParaRPr sz="140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6469" y="2369625"/>
            <a:ext cx="878681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spc="5" baseline="-15277" dirty="0">
                <a:latin typeface="Arial"/>
                <a:cs typeface="Arial"/>
              </a:rPr>
              <a:t>10</a:t>
            </a:r>
            <a:r>
              <a:rPr sz="914" spc="4" dirty="0">
                <a:latin typeface="Arial"/>
                <a:cs typeface="Arial"/>
              </a:rPr>
              <a:t>-38 </a:t>
            </a:r>
            <a:r>
              <a:rPr sz="2109" baseline="-15277" dirty="0">
                <a:latin typeface="Arial"/>
                <a:cs typeface="Arial"/>
              </a:rPr>
              <a:t>-</a:t>
            </a:r>
            <a:r>
              <a:rPr sz="2109" spc="-68" baseline="-15277" dirty="0">
                <a:latin typeface="Arial"/>
                <a:cs typeface="Arial"/>
              </a:rPr>
              <a:t> </a:t>
            </a:r>
            <a:r>
              <a:rPr sz="2109" spc="5" baseline="-15277" dirty="0">
                <a:latin typeface="Arial"/>
                <a:cs typeface="Arial"/>
              </a:rPr>
              <a:t>10</a:t>
            </a:r>
            <a:r>
              <a:rPr sz="914" spc="4" dirty="0">
                <a:latin typeface="Arial"/>
                <a:cs typeface="Arial"/>
              </a:rPr>
              <a:t>38</a:t>
            </a:r>
            <a:endParaRPr sz="91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93781" y="2419945"/>
            <a:ext cx="82242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.000006%</a:t>
            </a:r>
            <a:endParaRPr sz="140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36469" y="3036094"/>
            <a:ext cx="110683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6x10</a:t>
            </a:r>
            <a:r>
              <a:rPr sz="1371" baseline="23504" dirty="0">
                <a:latin typeface="Arial"/>
                <a:cs typeface="Arial"/>
              </a:rPr>
              <a:t>-5 </a:t>
            </a:r>
            <a:r>
              <a:rPr sz="1406" dirty="0">
                <a:latin typeface="Arial"/>
                <a:cs typeface="Arial"/>
              </a:rPr>
              <a:t>-</a:t>
            </a:r>
            <a:r>
              <a:rPr sz="1406" spc="-120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6x10</a:t>
            </a:r>
            <a:r>
              <a:rPr sz="1371" baseline="23504" dirty="0">
                <a:latin typeface="Arial"/>
                <a:cs typeface="Arial"/>
              </a:rPr>
              <a:t>4</a:t>
            </a:r>
            <a:endParaRPr sz="1371" baseline="23504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3781" y="3036094"/>
            <a:ext cx="42505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.05%</a:t>
            </a:r>
            <a:endParaRPr sz="1406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36469" y="3634383"/>
            <a:ext cx="7692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0 –</a:t>
            </a:r>
            <a:r>
              <a:rPr sz="1406" spc="-56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2x10</a:t>
            </a:r>
            <a:r>
              <a:rPr sz="1371" baseline="23504" dirty="0">
                <a:latin typeface="Arial"/>
                <a:cs typeface="Arial"/>
              </a:rPr>
              <a:t>9</a:t>
            </a:r>
            <a:endParaRPr sz="1371" baseline="2350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93780" y="3634383"/>
            <a:ext cx="16698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½</a:t>
            </a:r>
            <a:endParaRPr sz="140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36469" y="4250531"/>
            <a:ext cx="7692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0 –</a:t>
            </a:r>
            <a:r>
              <a:rPr sz="1406" spc="-56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6x10</a:t>
            </a:r>
            <a:r>
              <a:rPr sz="1371" baseline="23504" dirty="0">
                <a:latin typeface="Arial"/>
                <a:cs typeface="Arial"/>
              </a:rPr>
              <a:t>4</a:t>
            </a:r>
            <a:endParaRPr sz="1371" baseline="23504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93781" y="4250531"/>
            <a:ext cx="16698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½</a:t>
            </a:r>
            <a:endParaRPr sz="140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36469" y="4866680"/>
            <a:ext cx="61391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0 –</a:t>
            </a:r>
            <a:r>
              <a:rPr sz="1406" spc="-67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127</a:t>
            </a:r>
            <a:endParaRPr sz="140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93752" y="4866680"/>
            <a:ext cx="16698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½</a:t>
            </a:r>
            <a:endParaRPr sz="140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36469" y="5277445"/>
            <a:ext cx="77688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-</a:t>
            </a:r>
            <a:endParaRPr sz="1406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35499" y="5277445"/>
            <a:ext cx="77688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-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34845" y="2993722"/>
          <a:ext cx="1928812" cy="2678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89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0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0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90000"/>
                      </a:solidFill>
                      <a:prstDash val="soli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0985" marB="0">
                    <a:lnL w="9525">
                      <a:solidFill>
                        <a:srgbClr val="990000"/>
                      </a:solidFill>
                      <a:prstDash val="solid"/>
                    </a:lnL>
                    <a:lnR w="9525">
                      <a:solidFill>
                        <a:srgbClr val="990000"/>
                      </a:solidFill>
                      <a:prstDash val="solid"/>
                    </a:lnR>
                    <a:lnT w="9525">
                      <a:solidFill>
                        <a:srgbClr val="990000"/>
                      </a:solidFill>
                      <a:prstDash val="solid"/>
                    </a:lnT>
                    <a:lnB w="9525">
                      <a:solidFill>
                        <a:srgbClr val="990000"/>
                      </a:solidFill>
                      <a:prstDash val="solid"/>
                    </a:lnB>
                    <a:solidFill>
                      <a:srgbClr val="B782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1857375" y="2777133"/>
            <a:ext cx="44693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47799" algn="l"/>
              </a:tabLst>
            </a:pPr>
            <a:r>
              <a:rPr sz="1266" dirty="0">
                <a:latin typeface="Arial"/>
                <a:cs typeface="Arial"/>
              </a:rPr>
              <a:t>1	5</a:t>
            </a:r>
            <a:endParaRPr sz="1266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91445" y="2786063"/>
            <a:ext cx="19690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10</a:t>
            </a:r>
            <a:endParaRPr sz="1266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71095" y="3668717"/>
            <a:ext cx="3578572" cy="267891"/>
          </a:xfrm>
          <a:custGeom>
            <a:avLst/>
            <a:gdLst/>
            <a:ahLst/>
            <a:cxnLst/>
            <a:rect l="l" t="t" r="r" b="b"/>
            <a:pathLst>
              <a:path w="5089525" h="381000">
                <a:moveTo>
                  <a:pt x="0" y="0"/>
                </a:moveTo>
                <a:lnTo>
                  <a:pt x="5089067" y="0"/>
                </a:lnTo>
                <a:lnTo>
                  <a:pt x="5089067" y="380987"/>
                </a:lnTo>
                <a:lnTo>
                  <a:pt x="0" y="380987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1971095" y="3668717"/>
            <a:ext cx="3578572" cy="267891"/>
          </a:xfrm>
          <a:custGeom>
            <a:avLst/>
            <a:gdLst/>
            <a:ahLst/>
            <a:cxnLst/>
            <a:rect l="l" t="t" r="r" b="b"/>
            <a:pathLst>
              <a:path w="5089525" h="381000">
                <a:moveTo>
                  <a:pt x="0" y="0"/>
                </a:moveTo>
                <a:lnTo>
                  <a:pt x="5089067" y="0"/>
                </a:lnTo>
                <a:lnTo>
                  <a:pt x="5089067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 txBox="1"/>
          <p:nvPr/>
        </p:nvSpPr>
        <p:spPr>
          <a:xfrm>
            <a:off x="3687961" y="3679031"/>
            <a:ext cx="15805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406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406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98664" y="3420070"/>
            <a:ext cx="19690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31</a:t>
            </a:r>
            <a:endParaRPr sz="1266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16102" y="3668717"/>
            <a:ext cx="160734" cy="267891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228600" y="0"/>
                </a:lnTo>
                <a:lnTo>
                  <a:pt x="228600" y="380987"/>
                </a:lnTo>
                <a:lnTo>
                  <a:pt x="0" y="380987"/>
                </a:lnTo>
                <a:lnTo>
                  <a:pt x="0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1816102" y="3668717"/>
            <a:ext cx="160734" cy="267891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0"/>
                </a:moveTo>
                <a:lnTo>
                  <a:pt x="228600" y="0"/>
                </a:lnTo>
                <a:lnTo>
                  <a:pt x="228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 txBox="1"/>
          <p:nvPr/>
        </p:nvSpPr>
        <p:spPr>
          <a:xfrm>
            <a:off x="1816102" y="3668718"/>
            <a:ext cx="160734" cy="235728"/>
          </a:xfrm>
          <a:prstGeom prst="rect">
            <a:avLst/>
          </a:prstGeom>
          <a:solidFill>
            <a:srgbClr val="990000"/>
          </a:solidFill>
          <a:ln w="9525">
            <a:solidFill>
              <a:srgbClr val="000000"/>
            </a:solidFill>
          </a:ln>
        </p:spPr>
        <p:txBody>
          <a:bodyPr vert="horz" wrap="square" lIns="0" tIns="19199" rIns="0" bIns="0" rtlCol="0">
            <a:spAutoFit/>
          </a:bodyPr>
          <a:lstStyle/>
          <a:p>
            <a:pPr marL="23216">
              <a:spcBef>
                <a:spcPts val="151"/>
              </a:spcBef>
            </a:pPr>
            <a:r>
              <a:rPr sz="1406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6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16102" y="4338444"/>
            <a:ext cx="160734" cy="235728"/>
          </a:xfrm>
          <a:prstGeom prst="rect">
            <a:avLst/>
          </a:prstGeom>
          <a:solidFill>
            <a:srgbClr val="990000"/>
          </a:solidFill>
          <a:ln w="9525">
            <a:solidFill>
              <a:srgbClr val="000000"/>
            </a:solidFill>
          </a:ln>
        </p:spPr>
        <p:txBody>
          <a:bodyPr vert="horz" wrap="square" lIns="0" tIns="19199" rIns="0" bIns="0" rtlCol="0">
            <a:spAutoFit/>
          </a:bodyPr>
          <a:lstStyle/>
          <a:p>
            <a:pPr marL="23216">
              <a:spcBef>
                <a:spcPts val="151"/>
              </a:spcBef>
            </a:pPr>
            <a:r>
              <a:rPr sz="1406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6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80185" y="4338444"/>
            <a:ext cx="1786830" cy="235728"/>
          </a:xfrm>
          <a:prstGeom prst="rect">
            <a:avLst/>
          </a:prstGeom>
          <a:solidFill>
            <a:srgbClr val="B7820D"/>
          </a:solidFill>
        </p:spPr>
        <p:txBody>
          <a:bodyPr vert="horz" wrap="square" lIns="0" tIns="19199" rIns="0" bIns="0" rtlCol="0">
            <a:spAutoFit/>
          </a:bodyPr>
          <a:lstStyle/>
          <a:p>
            <a:pPr marR="2679" algn="ctr">
              <a:spcBef>
                <a:spcPts val="151"/>
              </a:spcBef>
            </a:pPr>
            <a:r>
              <a:rPr sz="1406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406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39516" y="3455789"/>
            <a:ext cx="107603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</a:t>
            </a:r>
            <a:endParaRPr sz="1266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30586" y="4125516"/>
            <a:ext cx="107603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</a:t>
            </a:r>
            <a:endParaRPr sz="1266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77133" y="4125516"/>
            <a:ext cx="19690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15</a:t>
            </a:r>
            <a:endParaRPr sz="1266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12824" y="4975845"/>
            <a:ext cx="160734" cy="232121"/>
          </a:xfrm>
          <a:prstGeom prst="rect">
            <a:avLst/>
          </a:prstGeom>
          <a:solidFill>
            <a:srgbClr val="990000"/>
          </a:solidFill>
          <a:ln w="9525">
            <a:solidFill>
              <a:srgbClr val="000000"/>
            </a:solidFill>
          </a:ln>
        </p:spPr>
        <p:txBody>
          <a:bodyPr vert="horz" wrap="square" lIns="0" tIns="15627" rIns="0" bIns="0" rtlCol="0">
            <a:spAutoFit/>
          </a:bodyPr>
          <a:lstStyle/>
          <a:p>
            <a:pPr marL="17412">
              <a:spcBef>
                <a:spcPts val="123"/>
              </a:spcBef>
            </a:pPr>
            <a:r>
              <a:rPr sz="1406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6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76908" y="4975845"/>
            <a:ext cx="933152" cy="232121"/>
          </a:xfrm>
          <a:prstGeom prst="rect">
            <a:avLst/>
          </a:prstGeom>
          <a:solidFill>
            <a:srgbClr val="B7820D"/>
          </a:solidFill>
        </p:spPr>
        <p:txBody>
          <a:bodyPr vert="horz" wrap="square" lIns="0" tIns="15627" rIns="0" bIns="0" rtlCol="0">
            <a:spAutoFit/>
          </a:bodyPr>
          <a:lstStyle/>
          <a:p>
            <a:pPr algn="ctr">
              <a:spcBef>
                <a:spcPts val="123"/>
              </a:spcBef>
            </a:pPr>
            <a:r>
              <a:rPr sz="1406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406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30586" y="4759524"/>
            <a:ext cx="107603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</a:t>
            </a:r>
            <a:endParaRPr sz="1266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48508" y="4759524"/>
            <a:ext cx="107603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7</a:t>
            </a:r>
            <a:endParaRPr sz="1266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18172" y="1384102"/>
            <a:ext cx="2352526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32" dirty="0">
                <a:latin typeface="Arial"/>
                <a:cs typeface="Arial"/>
              </a:rPr>
              <a:t>(-1)</a:t>
            </a:r>
            <a:r>
              <a:rPr sz="2848" spc="-47" baseline="41152" dirty="0">
                <a:latin typeface="Arial"/>
                <a:cs typeface="Arial"/>
              </a:rPr>
              <a:t>s </a:t>
            </a:r>
            <a:r>
              <a:rPr sz="2531" dirty="0">
                <a:latin typeface="Arial"/>
                <a:cs typeface="Arial"/>
              </a:rPr>
              <a:t>x (1.M) x</a:t>
            </a:r>
            <a:r>
              <a:rPr sz="2531" spc="-98" dirty="0">
                <a:latin typeface="Arial"/>
                <a:cs typeface="Arial"/>
              </a:rPr>
              <a:t> </a:t>
            </a:r>
            <a:r>
              <a:rPr sz="2531" spc="25" dirty="0">
                <a:latin typeface="Arial"/>
                <a:cs typeface="Arial"/>
              </a:rPr>
              <a:t>2</a:t>
            </a:r>
            <a:r>
              <a:rPr sz="2320" spc="37" baseline="55555" dirty="0">
                <a:latin typeface="Arial"/>
                <a:cs typeface="Arial"/>
              </a:rPr>
              <a:t>E</a:t>
            </a:r>
            <a:endParaRPr sz="2320" baseline="55555">
              <a:latin typeface="Arial"/>
              <a:cs typeface="Arial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1791296" y="5415132"/>
          <a:ext cx="1091654" cy="2678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891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64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990000"/>
                      </a:solidFill>
                      <a:prstDash val="solid"/>
                    </a:lnR>
                    <a:lnT w="9525">
                      <a:solidFill>
                        <a:srgbClr val="990000"/>
                      </a:solidFill>
                      <a:prstDash val="solid"/>
                    </a:lnT>
                    <a:lnB w="9525">
                      <a:solidFill>
                        <a:srgbClr val="990000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990000"/>
                      </a:solidFill>
                      <a:prstDash val="solid"/>
                    </a:lnL>
                    <a:lnR w="9525">
                      <a:solidFill>
                        <a:srgbClr val="990000"/>
                      </a:solidFill>
                      <a:prstDash val="solid"/>
                    </a:lnR>
                    <a:lnT w="9525">
                      <a:solidFill>
                        <a:srgbClr val="990000"/>
                      </a:solidFill>
                      <a:prstDash val="solid"/>
                    </a:lnT>
                    <a:lnB w="9525">
                      <a:solidFill>
                        <a:srgbClr val="990000"/>
                      </a:solidFill>
                      <a:prstDash val="solid"/>
                    </a:lnB>
                    <a:solidFill>
                      <a:srgbClr val="B782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object 47"/>
          <p:cNvSpPr/>
          <p:nvPr/>
        </p:nvSpPr>
        <p:spPr>
          <a:xfrm>
            <a:off x="2540111" y="5787580"/>
            <a:ext cx="0" cy="105817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0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2497258" y="571078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47" y="0"/>
                </a:moveTo>
                <a:lnTo>
                  <a:pt x="0" y="121919"/>
                </a:lnTo>
                <a:lnTo>
                  <a:pt x="121907" y="121919"/>
                </a:lnTo>
                <a:lnTo>
                  <a:pt x="609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 txBox="1"/>
          <p:nvPr/>
        </p:nvSpPr>
        <p:spPr>
          <a:xfrm>
            <a:off x="660797" y="5438180"/>
            <a:ext cx="6561088" cy="92651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Fixed </a:t>
            </a:r>
            <a:r>
              <a:rPr sz="1406" dirty="0">
                <a:latin typeface="Arial"/>
                <a:cs typeface="Arial"/>
              </a:rPr>
              <a:t>point</a:t>
            </a:r>
            <a:endParaRPr sz="1406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512">
              <a:latin typeface="Times New Roman"/>
              <a:cs typeface="Times New Roman"/>
            </a:endParaRPr>
          </a:p>
          <a:p>
            <a:pPr marL="1553710"/>
            <a:r>
              <a:rPr sz="1055" spc="11" dirty="0">
                <a:latin typeface="Arial"/>
                <a:cs typeface="Arial"/>
              </a:rPr>
              <a:t>radix</a:t>
            </a:r>
            <a:r>
              <a:rPr sz="1055" spc="-4" dirty="0">
                <a:latin typeface="Arial"/>
                <a:cs typeface="Arial"/>
              </a:rPr>
              <a:t> </a:t>
            </a:r>
            <a:r>
              <a:rPr sz="1055" spc="11" dirty="0">
                <a:latin typeface="Arial"/>
                <a:cs typeface="Arial"/>
              </a:rPr>
              <a:t>point</a:t>
            </a:r>
            <a:endParaRPr sz="1055">
              <a:latin typeface="Arial"/>
              <a:cs typeface="Arial"/>
            </a:endParaRPr>
          </a:p>
          <a:p>
            <a:pPr marL="1125101">
              <a:spcBef>
                <a:spcPts val="703"/>
              </a:spcBef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06968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695" y="1955602"/>
            <a:ext cx="7688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Arial"/>
                <a:cs typeface="Arial"/>
              </a:rPr>
              <a:t>Operation:</a:t>
            </a:r>
            <a:endParaRPr sz="12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8508" y="1955602"/>
            <a:ext cx="84876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Energy</a:t>
            </a:r>
            <a:r>
              <a:rPr sz="1266" spc="-63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(pJ)</a:t>
            </a:r>
            <a:endParaRPr sz="12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695" y="2205633"/>
            <a:ext cx="518815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8b</a:t>
            </a:r>
            <a:r>
              <a:rPr sz="1266" spc="-127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Add</a:t>
            </a:r>
            <a:endParaRPr sz="12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7469" y="2205633"/>
            <a:ext cx="33084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0.03</a:t>
            </a:r>
            <a:endParaRPr sz="12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696" y="2473524"/>
            <a:ext cx="60811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16b</a:t>
            </a:r>
            <a:r>
              <a:rPr sz="1266" spc="-127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Add</a:t>
            </a:r>
            <a:endParaRPr sz="12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7469" y="2473524"/>
            <a:ext cx="33084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0.05</a:t>
            </a:r>
            <a:endParaRPr sz="12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696" y="2732484"/>
            <a:ext cx="60811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32b</a:t>
            </a:r>
            <a:r>
              <a:rPr sz="1266" spc="-127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Add</a:t>
            </a:r>
            <a:endParaRPr sz="12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2118" y="2732484"/>
            <a:ext cx="24154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0.1</a:t>
            </a:r>
            <a:endParaRPr sz="12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695" y="2991445"/>
            <a:ext cx="85501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16b </a:t>
            </a:r>
            <a:r>
              <a:rPr sz="1266" spc="-4" dirty="0">
                <a:latin typeface="Arial"/>
                <a:cs typeface="Arial"/>
              </a:rPr>
              <a:t>FP</a:t>
            </a:r>
            <a:r>
              <a:rPr sz="1266" spc="-155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Add</a:t>
            </a:r>
            <a:endParaRPr sz="1266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52118" y="2991445"/>
            <a:ext cx="24154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0.4</a:t>
            </a:r>
            <a:endParaRPr sz="126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695" y="3250406"/>
            <a:ext cx="85501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32b </a:t>
            </a:r>
            <a:r>
              <a:rPr sz="1266" spc="-4" dirty="0">
                <a:latin typeface="Arial"/>
                <a:cs typeface="Arial"/>
              </a:rPr>
              <a:t>FP</a:t>
            </a:r>
            <a:r>
              <a:rPr sz="1266" spc="-155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Add</a:t>
            </a:r>
            <a:endParaRPr sz="12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2118" y="3250406"/>
            <a:ext cx="24154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0.9</a:t>
            </a:r>
            <a:endParaRPr sz="126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696" y="3509367"/>
            <a:ext cx="5451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8b</a:t>
            </a:r>
            <a:r>
              <a:rPr sz="1266" spc="-60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Mult</a:t>
            </a:r>
            <a:endParaRPr sz="126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2118" y="3509367"/>
            <a:ext cx="24154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0.2</a:t>
            </a:r>
            <a:endParaRPr sz="126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696" y="3777258"/>
            <a:ext cx="63445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32b</a:t>
            </a:r>
            <a:r>
              <a:rPr sz="1266" spc="-60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Mult</a:t>
            </a:r>
            <a:endParaRPr sz="126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2118" y="3777258"/>
            <a:ext cx="24154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3.1</a:t>
            </a:r>
            <a:endParaRPr sz="1266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695" y="4036219"/>
            <a:ext cx="8818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16b </a:t>
            </a:r>
            <a:r>
              <a:rPr sz="1266" spc="-4" dirty="0">
                <a:latin typeface="Arial"/>
                <a:cs typeface="Arial"/>
              </a:rPr>
              <a:t>FP</a:t>
            </a:r>
            <a:r>
              <a:rPr sz="1266" spc="-88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Mult</a:t>
            </a:r>
            <a:endParaRPr sz="1266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2118" y="4036219"/>
            <a:ext cx="24154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1.1</a:t>
            </a:r>
            <a:endParaRPr sz="126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9695" y="4295180"/>
            <a:ext cx="8818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32b </a:t>
            </a:r>
            <a:r>
              <a:rPr sz="1266" spc="-4" dirty="0">
                <a:latin typeface="Arial"/>
                <a:cs typeface="Arial"/>
              </a:rPr>
              <a:t>FP</a:t>
            </a:r>
            <a:r>
              <a:rPr sz="1266" spc="-88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Mult</a:t>
            </a:r>
            <a:endParaRPr sz="126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52118" y="4295180"/>
            <a:ext cx="24154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3.7</a:t>
            </a:r>
            <a:endParaRPr sz="126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9695" y="4554141"/>
            <a:ext cx="167967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32b SRAM Read</a:t>
            </a:r>
            <a:r>
              <a:rPr sz="1266" spc="-67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(8KB)</a:t>
            </a:r>
            <a:endParaRPr sz="126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3555" y="4554141"/>
            <a:ext cx="107603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5</a:t>
            </a:r>
            <a:endParaRPr sz="126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695" y="4813102"/>
            <a:ext cx="123319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32b DRAM</a:t>
            </a:r>
            <a:r>
              <a:rPr sz="1266" spc="-67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Read</a:t>
            </a:r>
            <a:endParaRPr sz="1266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34258" y="4813102"/>
            <a:ext cx="28619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640</a:t>
            </a:r>
            <a:endParaRPr sz="1266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27063" y="1933278"/>
            <a:ext cx="0" cy="3132981"/>
          </a:xfrm>
          <a:custGeom>
            <a:avLst/>
            <a:gdLst/>
            <a:ahLst/>
            <a:cxnLst/>
            <a:rect l="l" t="t" r="r" b="b"/>
            <a:pathLst>
              <a:path h="4455795">
                <a:moveTo>
                  <a:pt x="0" y="0"/>
                </a:moveTo>
                <a:lnTo>
                  <a:pt x="0" y="44552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388441" y="2193230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388441" y="2453977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388441" y="2714724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388441" y="2975470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388441" y="3236216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388441" y="3496963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388441" y="3757710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388441" y="4018457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388441" y="4279204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388441" y="4539951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388441" y="4800698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392906" y="1933278"/>
            <a:ext cx="0" cy="3132981"/>
          </a:xfrm>
          <a:custGeom>
            <a:avLst/>
            <a:gdLst/>
            <a:ahLst/>
            <a:cxnLst/>
            <a:rect l="l" t="t" r="r" b="b"/>
            <a:pathLst>
              <a:path h="4455795">
                <a:moveTo>
                  <a:pt x="0" y="0"/>
                </a:moveTo>
                <a:lnTo>
                  <a:pt x="0" y="44552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3322978" y="1933278"/>
            <a:ext cx="0" cy="3132981"/>
          </a:xfrm>
          <a:custGeom>
            <a:avLst/>
            <a:gdLst/>
            <a:ahLst/>
            <a:cxnLst/>
            <a:rect l="l" t="t" r="r" b="b"/>
            <a:pathLst>
              <a:path h="4455795">
                <a:moveTo>
                  <a:pt x="0" y="0"/>
                </a:moveTo>
                <a:lnTo>
                  <a:pt x="0" y="44552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388441" y="1937742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388441" y="5061445"/>
            <a:ext cx="2939206" cy="0"/>
          </a:xfrm>
          <a:custGeom>
            <a:avLst/>
            <a:gdLst/>
            <a:ahLst/>
            <a:cxnLst/>
            <a:rect l="l" t="t" r="r" b="b"/>
            <a:pathLst>
              <a:path w="4180204">
                <a:moveTo>
                  <a:pt x="0" y="0"/>
                </a:moveTo>
                <a:lnTo>
                  <a:pt x="417991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3232547" y="1723429"/>
            <a:ext cx="2786063" cy="3643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5960567" y="1933277"/>
          <a:ext cx="1034951" cy="3133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4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23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Area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spc="-5" dirty="0">
                          <a:latin typeface="Symbol"/>
                          <a:cs typeface="Symbol"/>
                        </a:rPr>
                        <a:t>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300" spc="-7" baseline="23148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67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36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67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321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47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137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1360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96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4184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67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282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47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3495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321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3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1640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3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7700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96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N/A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67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3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N/A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0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6911578" y="1759148"/>
            <a:ext cx="1893094" cy="36075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 txBox="1"/>
          <p:nvPr/>
        </p:nvSpPr>
        <p:spPr>
          <a:xfrm>
            <a:off x="366117" y="5831086"/>
            <a:ext cx="8335863" cy="3424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lnSpc>
                <a:spcPts val="1343"/>
              </a:lnSpc>
              <a:spcBef>
                <a:spcPts val="70"/>
              </a:spcBef>
            </a:pPr>
            <a:r>
              <a:rPr sz="1125" dirty="0">
                <a:solidFill>
                  <a:srgbClr val="A6A6A6"/>
                </a:solidFill>
                <a:latin typeface="Arial"/>
                <a:cs typeface="Arial"/>
              </a:rPr>
              <a:t>Energy numbers are </a:t>
            </a:r>
            <a:r>
              <a:rPr sz="1125" spc="-4" dirty="0">
                <a:solidFill>
                  <a:srgbClr val="A6A6A6"/>
                </a:solidFill>
                <a:latin typeface="Arial"/>
                <a:cs typeface="Arial"/>
              </a:rPr>
              <a:t>from </a:t>
            </a:r>
            <a:r>
              <a:rPr sz="1125" dirty="0">
                <a:solidFill>
                  <a:srgbClr val="A6A6A6"/>
                </a:solidFill>
                <a:latin typeface="Arial"/>
                <a:cs typeface="Arial"/>
              </a:rPr>
              <a:t>Mark </a:t>
            </a:r>
            <a:r>
              <a:rPr sz="1125" spc="-4" dirty="0">
                <a:solidFill>
                  <a:srgbClr val="A6A6A6"/>
                </a:solidFill>
                <a:latin typeface="Arial"/>
                <a:cs typeface="Arial"/>
              </a:rPr>
              <a:t>Horowitz “Computing’s </a:t>
            </a:r>
            <a:r>
              <a:rPr sz="1125" dirty="0">
                <a:solidFill>
                  <a:srgbClr val="A6A6A6"/>
                </a:solidFill>
                <a:latin typeface="Arial"/>
                <a:cs typeface="Arial"/>
              </a:rPr>
              <a:t>Energy Problem (and what we can do about </a:t>
            </a:r>
            <a:r>
              <a:rPr sz="1125" spc="-4" dirty="0">
                <a:solidFill>
                  <a:srgbClr val="A6A6A6"/>
                </a:solidFill>
                <a:latin typeface="Arial"/>
                <a:cs typeface="Arial"/>
              </a:rPr>
              <a:t>it)”, ISSCC</a:t>
            </a:r>
            <a:r>
              <a:rPr sz="1125" spc="-21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125" dirty="0">
                <a:solidFill>
                  <a:srgbClr val="A6A6A6"/>
                </a:solidFill>
                <a:latin typeface="Arial"/>
                <a:cs typeface="Arial"/>
              </a:rPr>
              <a:t>2014</a:t>
            </a:r>
            <a:endParaRPr sz="1125">
              <a:latin typeface="Arial"/>
              <a:cs typeface="Arial"/>
            </a:endParaRPr>
          </a:p>
          <a:p>
            <a:pPr marL="8929">
              <a:lnSpc>
                <a:spcPts val="1343"/>
              </a:lnSpc>
            </a:pPr>
            <a:r>
              <a:rPr sz="1125" dirty="0">
                <a:solidFill>
                  <a:srgbClr val="A6A6A6"/>
                </a:solidFill>
                <a:latin typeface="Arial"/>
                <a:cs typeface="Arial"/>
              </a:rPr>
              <a:t>Area numbers are </a:t>
            </a:r>
            <a:r>
              <a:rPr sz="1125" spc="-4" dirty="0">
                <a:solidFill>
                  <a:srgbClr val="A6A6A6"/>
                </a:solidFill>
                <a:latin typeface="Arial"/>
                <a:cs typeface="Arial"/>
              </a:rPr>
              <a:t>from synthesized </a:t>
            </a:r>
            <a:r>
              <a:rPr sz="1125" dirty="0">
                <a:solidFill>
                  <a:srgbClr val="A6A6A6"/>
                </a:solidFill>
                <a:latin typeface="Arial"/>
                <a:cs typeface="Arial"/>
              </a:rPr>
              <a:t>result using Design Compiler under </a:t>
            </a:r>
            <a:r>
              <a:rPr sz="1125" spc="-4" dirty="0">
                <a:solidFill>
                  <a:srgbClr val="A6A6A6"/>
                </a:solidFill>
                <a:latin typeface="Arial"/>
                <a:cs typeface="Arial"/>
              </a:rPr>
              <a:t>TSMC </a:t>
            </a:r>
            <a:r>
              <a:rPr sz="1125" dirty="0">
                <a:solidFill>
                  <a:srgbClr val="A6A6A6"/>
                </a:solidFill>
                <a:latin typeface="Arial"/>
                <a:cs typeface="Arial"/>
              </a:rPr>
              <a:t>45nm </a:t>
            </a:r>
            <a:r>
              <a:rPr sz="1125" spc="-4" dirty="0">
                <a:solidFill>
                  <a:srgbClr val="A6A6A6"/>
                </a:solidFill>
                <a:latin typeface="Arial"/>
                <a:cs typeface="Arial"/>
              </a:rPr>
              <a:t>tech </a:t>
            </a:r>
            <a:r>
              <a:rPr sz="1125" dirty="0">
                <a:solidFill>
                  <a:srgbClr val="A6A6A6"/>
                </a:solidFill>
                <a:latin typeface="Arial"/>
                <a:cs typeface="Arial"/>
              </a:rPr>
              <a:t>node. </a:t>
            </a:r>
            <a:r>
              <a:rPr sz="1125" spc="-4" dirty="0">
                <a:solidFill>
                  <a:srgbClr val="A6A6A6"/>
                </a:solidFill>
                <a:latin typeface="Arial"/>
                <a:cs typeface="Arial"/>
              </a:rPr>
              <a:t>FP units </a:t>
            </a:r>
            <a:r>
              <a:rPr sz="1125" dirty="0">
                <a:solidFill>
                  <a:srgbClr val="A6A6A6"/>
                </a:solidFill>
                <a:latin typeface="Arial"/>
                <a:cs typeface="Arial"/>
              </a:rPr>
              <a:t>used </a:t>
            </a:r>
            <a:r>
              <a:rPr sz="1125" spc="-7" dirty="0">
                <a:solidFill>
                  <a:srgbClr val="A6A6A6"/>
                </a:solidFill>
                <a:latin typeface="Arial"/>
                <a:cs typeface="Arial"/>
              </a:rPr>
              <a:t>DesignWare </a:t>
            </a:r>
            <a:r>
              <a:rPr sz="1125" spc="-11" dirty="0">
                <a:solidFill>
                  <a:srgbClr val="A6A6A6"/>
                </a:solidFill>
                <a:latin typeface="Arial"/>
                <a:cs typeface="Arial"/>
              </a:rPr>
              <a:t>Library.</a:t>
            </a:r>
            <a:endParaRPr sz="1125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70275" y="4789072"/>
            <a:ext cx="2567732" cy="221010"/>
          </a:xfrm>
          <a:custGeom>
            <a:avLst/>
            <a:gdLst/>
            <a:ahLst/>
            <a:cxnLst/>
            <a:rect l="l" t="t" r="r" b="b"/>
            <a:pathLst>
              <a:path w="3651884" h="314325">
                <a:moveTo>
                  <a:pt x="157121" y="0"/>
                </a:moveTo>
                <a:lnTo>
                  <a:pt x="3494773" y="0"/>
                </a:lnTo>
                <a:lnTo>
                  <a:pt x="3498171" y="29"/>
                </a:lnTo>
                <a:lnTo>
                  <a:pt x="3575408" y="14775"/>
                </a:lnTo>
                <a:lnTo>
                  <a:pt x="3611370" y="40524"/>
                </a:lnTo>
                <a:lnTo>
                  <a:pt x="3637119" y="76486"/>
                </a:lnTo>
                <a:lnTo>
                  <a:pt x="3650005" y="120011"/>
                </a:lnTo>
                <a:lnTo>
                  <a:pt x="3651885" y="157121"/>
                </a:lnTo>
                <a:lnTo>
                  <a:pt x="3651855" y="160522"/>
                </a:lnTo>
                <a:lnTo>
                  <a:pt x="3637119" y="237756"/>
                </a:lnTo>
                <a:lnTo>
                  <a:pt x="3611370" y="273718"/>
                </a:lnTo>
                <a:lnTo>
                  <a:pt x="3575408" y="299467"/>
                </a:lnTo>
                <a:lnTo>
                  <a:pt x="3531882" y="312357"/>
                </a:lnTo>
                <a:lnTo>
                  <a:pt x="3494773" y="314242"/>
                </a:lnTo>
                <a:lnTo>
                  <a:pt x="157121" y="314242"/>
                </a:lnTo>
                <a:lnTo>
                  <a:pt x="76486" y="299467"/>
                </a:lnTo>
                <a:lnTo>
                  <a:pt x="40524" y="273718"/>
                </a:lnTo>
                <a:lnTo>
                  <a:pt x="14775" y="237756"/>
                </a:lnTo>
                <a:lnTo>
                  <a:pt x="1885" y="194231"/>
                </a:lnTo>
                <a:lnTo>
                  <a:pt x="0" y="157121"/>
                </a:lnTo>
                <a:lnTo>
                  <a:pt x="29" y="153720"/>
                </a:lnTo>
                <a:lnTo>
                  <a:pt x="14775" y="76486"/>
                </a:lnTo>
                <a:lnTo>
                  <a:pt x="40524" y="40524"/>
                </a:lnTo>
                <a:lnTo>
                  <a:pt x="76486" y="14775"/>
                </a:lnTo>
                <a:lnTo>
                  <a:pt x="120011" y="1885"/>
                </a:lnTo>
                <a:lnTo>
                  <a:pt x="157121" y="0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3253800" y="4264667"/>
            <a:ext cx="1393478" cy="221010"/>
          </a:xfrm>
          <a:custGeom>
            <a:avLst/>
            <a:gdLst/>
            <a:ahLst/>
            <a:cxnLst/>
            <a:rect l="l" t="t" r="r" b="b"/>
            <a:pathLst>
              <a:path w="1981834" h="314325">
                <a:moveTo>
                  <a:pt x="157121" y="0"/>
                </a:moveTo>
                <a:lnTo>
                  <a:pt x="1824304" y="0"/>
                </a:lnTo>
                <a:lnTo>
                  <a:pt x="1827707" y="29"/>
                </a:lnTo>
                <a:lnTo>
                  <a:pt x="1904939" y="14775"/>
                </a:lnTo>
                <a:lnTo>
                  <a:pt x="1940902" y="40524"/>
                </a:lnTo>
                <a:lnTo>
                  <a:pt x="1966655" y="76486"/>
                </a:lnTo>
                <a:lnTo>
                  <a:pt x="1979549" y="120011"/>
                </a:lnTo>
                <a:lnTo>
                  <a:pt x="1981428" y="157121"/>
                </a:lnTo>
                <a:lnTo>
                  <a:pt x="1981399" y="160522"/>
                </a:lnTo>
                <a:lnTo>
                  <a:pt x="1966655" y="237756"/>
                </a:lnTo>
                <a:lnTo>
                  <a:pt x="1940902" y="273718"/>
                </a:lnTo>
                <a:lnTo>
                  <a:pt x="1904939" y="299467"/>
                </a:lnTo>
                <a:lnTo>
                  <a:pt x="1861413" y="312357"/>
                </a:lnTo>
                <a:lnTo>
                  <a:pt x="1824304" y="314242"/>
                </a:lnTo>
                <a:lnTo>
                  <a:pt x="157121" y="314242"/>
                </a:lnTo>
                <a:lnTo>
                  <a:pt x="76486" y="299467"/>
                </a:lnTo>
                <a:lnTo>
                  <a:pt x="40524" y="273718"/>
                </a:lnTo>
                <a:lnTo>
                  <a:pt x="14775" y="237756"/>
                </a:lnTo>
                <a:lnTo>
                  <a:pt x="1885" y="194231"/>
                </a:lnTo>
                <a:lnTo>
                  <a:pt x="0" y="157121"/>
                </a:lnTo>
                <a:lnTo>
                  <a:pt x="29" y="153720"/>
                </a:lnTo>
                <a:lnTo>
                  <a:pt x="14775" y="76486"/>
                </a:lnTo>
                <a:lnTo>
                  <a:pt x="40524" y="40524"/>
                </a:lnTo>
                <a:lnTo>
                  <a:pt x="76486" y="14775"/>
                </a:lnTo>
                <a:lnTo>
                  <a:pt x="120011" y="1885"/>
                </a:lnTo>
                <a:lnTo>
                  <a:pt x="157121" y="0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3253800" y="4021842"/>
            <a:ext cx="1079153" cy="221010"/>
          </a:xfrm>
          <a:custGeom>
            <a:avLst/>
            <a:gdLst/>
            <a:ahLst/>
            <a:cxnLst/>
            <a:rect l="l" t="t" r="r" b="b"/>
            <a:pathLst>
              <a:path w="1534795" h="314325">
                <a:moveTo>
                  <a:pt x="157121" y="0"/>
                </a:moveTo>
                <a:lnTo>
                  <a:pt x="1377048" y="0"/>
                </a:lnTo>
                <a:lnTo>
                  <a:pt x="1380446" y="29"/>
                </a:lnTo>
                <a:lnTo>
                  <a:pt x="1457683" y="14775"/>
                </a:lnTo>
                <a:lnTo>
                  <a:pt x="1493645" y="40524"/>
                </a:lnTo>
                <a:lnTo>
                  <a:pt x="1519394" y="76486"/>
                </a:lnTo>
                <a:lnTo>
                  <a:pt x="1532280" y="120011"/>
                </a:lnTo>
                <a:lnTo>
                  <a:pt x="1534172" y="157121"/>
                </a:lnTo>
                <a:lnTo>
                  <a:pt x="1534143" y="160522"/>
                </a:lnTo>
                <a:lnTo>
                  <a:pt x="1519394" y="237756"/>
                </a:lnTo>
                <a:lnTo>
                  <a:pt x="1493645" y="273718"/>
                </a:lnTo>
                <a:lnTo>
                  <a:pt x="1457683" y="299467"/>
                </a:lnTo>
                <a:lnTo>
                  <a:pt x="1414157" y="312357"/>
                </a:lnTo>
                <a:lnTo>
                  <a:pt x="1377048" y="314242"/>
                </a:lnTo>
                <a:lnTo>
                  <a:pt x="157121" y="314242"/>
                </a:lnTo>
                <a:lnTo>
                  <a:pt x="76486" y="299467"/>
                </a:lnTo>
                <a:lnTo>
                  <a:pt x="40524" y="273718"/>
                </a:lnTo>
                <a:lnTo>
                  <a:pt x="14775" y="237756"/>
                </a:lnTo>
                <a:lnTo>
                  <a:pt x="1885" y="194231"/>
                </a:lnTo>
                <a:lnTo>
                  <a:pt x="0" y="157121"/>
                </a:lnTo>
                <a:lnTo>
                  <a:pt x="29" y="153720"/>
                </a:lnTo>
                <a:lnTo>
                  <a:pt x="14775" y="76486"/>
                </a:lnTo>
                <a:lnTo>
                  <a:pt x="40524" y="40524"/>
                </a:lnTo>
                <a:lnTo>
                  <a:pt x="76486" y="14775"/>
                </a:lnTo>
                <a:lnTo>
                  <a:pt x="120011" y="1885"/>
                </a:lnTo>
                <a:lnTo>
                  <a:pt x="157121" y="0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/>
          <p:nvPr/>
        </p:nvSpPr>
        <p:spPr>
          <a:xfrm>
            <a:off x="6932330" y="4278214"/>
            <a:ext cx="1393478" cy="221010"/>
          </a:xfrm>
          <a:custGeom>
            <a:avLst/>
            <a:gdLst/>
            <a:ahLst/>
            <a:cxnLst/>
            <a:rect l="l" t="t" r="r" b="b"/>
            <a:pathLst>
              <a:path w="1981834" h="314325">
                <a:moveTo>
                  <a:pt x="157121" y="0"/>
                </a:moveTo>
                <a:lnTo>
                  <a:pt x="1824304" y="0"/>
                </a:lnTo>
                <a:lnTo>
                  <a:pt x="1827707" y="29"/>
                </a:lnTo>
                <a:lnTo>
                  <a:pt x="1904939" y="14775"/>
                </a:lnTo>
                <a:lnTo>
                  <a:pt x="1940902" y="40524"/>
                </a:lnTo>
                <a:lnTo>
                  <a:pt x="1966655" y="76486"/>
                </a:lnTo>
                <a:lnTo>
                  <a:pt x="1979549" y="120011"/>
                </a:lnTo>
                <a:lnTo>
                  <a:pt x="1981428" y="157121"/>
                </a:lnTo>
                <a:lnTo>
                  <a:pt x="1981399" y="160522"/>
                </a:lnTo>
                <a:lnTo>
                  <a:pt x="1966655" y="237756"/>
                </a:lnTo>
                <a:lnTo>
                  <a:pt x="1940902" y="273718"/>
                </a:lnTo>
                <a:lnTo>
                  <a:pt x="1904939" y="299467"/>
                </a:lnTo>
                <a:lnTo>
                  <a:pt x="1861413" y="312357"/>
                </a:lnTo>
                <a:lnTo>
                  <a:pt x="1824304" y="314242"/>
                </a:lnTo>
                <a:lnTo>
                  <a:pt x="157121" y="314242"/>
                </a:lnTo>
                <a:lnTo>
                  <a:pt x="76486" y="299467"/>
                </a:lnTo>
                <a:lnTo>
                  <a:pt x="40524" y="273718"/>
                </a:lnTo>
                <a:lnTo>
                  <a:pt x="14775" y="237756"/>
                </a:lnTo>
                <a:lnTo>
                  <a:pt x="1885" y="194231"/>
                </a:lnTo>
                <a:lnTo>
                  <a:pt x="0" y="157121"/>
                </a:lnTo>
                <a:lnTo>
                  <a:pt x="29" y="153720"/>
                </a:lnTo>
                <a:lnTo>
                  <a:pt x="14775" y="76486"/>
                </a:lnTo>
                <a:lnTo>
                  <a:pt x="40524" y="40524"/>
                </a:lnTo>
                <a:lnTo>
                  <a:pt x="76486" y="14775"/>
                </a:lnTo>
                <a:lnTo>
                  <a:pt x="120011" y="1885"/>
                </a:lnTo>
                <a:lnTo>
                  <a:pt x="157121" y="0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6920678" y="4021842"/>
            <a:ext cx="1008608" cy="221010"/>
          </a:xfrm>
          <a:custGeom>
            <a:avLst/>
            <a:gdLst/>
            <a:ahLst/>
            <a:cxnLst/>
            <a:rect l="l" t="t" r="r" b="b"/>
            <a:pathLst>
              <a:path w="1434465" h="314325">
                <a:moveTo>
                  <a:pt x="157121" y="0"/>
                </a:moveTo>
                <a:lnTo>
                  <a:pt x="1276819" y="0"/>
                </a:lnTo>
                <a:lnTo>
                  <a:pt x="1280223" y="29"/>
                </a:lnTo>
                <a:lnTo>
                  <a:pt x="1357455" y="14775"/>
                </a:lnTo>
                <a:lnTo>
                  <a:pt x="1393418" y="40524"/>
                </a:lnTo>
                <a:lnTo>
                  <a:pt x="1419171" y="76486"/>
                </a:lnTo>
                <a:lnTo>
                  <a:pt x="1432064" y="120011"/>
                </a:lnTo>
                <a:lnTo>
                  <a:pt x="1433944" y="157121"/>
                </a:lnTo>
                <a:lnTo>
                  <a:pt x="1433914" y="160522"/>
                </a:lnTo>
                <a:lnTo>
                  <a:pt x="1419171" y="237756"/>
                </a:lnTo>
                <a:lnTo>
                  <a:pt x="1393418" y="273718"/>
                </a:lnTo>
                <a:lnTo>
                  <a:pt x="1357455" y="299467"/>
                </a:lnTo>
                <a:lnTo>
                  <a:pt x="1313929" y="312357"/>
                </a:lnTo>
                <a:lnTo>
                  <a:pt x="1276819" y="314242"/>
                </a:lnTo>
                <a:lnTo>
                  <a:pt x="157121" y="314242"/>
                </a:lnTo>
                <a:lnTo>
                  <a:pt x="76486" y="299467"/>
                </a:lnTo>
                <a:lnTo>
                  <a:pt x="40524" y="273718"/>
                </a:lnTo>
                <a:lnTo>
                  <a:pt x="14775" y="237756"/>
                </a:lnTo>
                <a:lnTo>
                  <a:pt x="1885" y="194231"/>
                </a:lnTo>
                <a:lnTo>
                  <a:pt x="0" y="157121"/>
                </a:lnTo>
                <a:lnTo>
                  <a:pt x="29" y="153720"/>
                </a:lnTo>
                <a:lnTo>
                  <a:pt x="14775" y="76486"/>
                </a:lnTo>
                <a:lnTo>
                  <a:pt x="40524" y="40524"/>
                </a:lnTo>
                <a:lnTo>
                  <a:pt x="76486" y="14775"/>
                </a:lnTo>
                <a:lnTo>
                  <a:pt x="120011" y="1885"/>
                </a:lnTo>
                <a:lnTo>
                  <a:pt x="157121" y="0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776883" y="-740537"/>
            <a:ext cx="7596932" cy="1671011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4597286" algn="l"/>
              </a:tabLst>
            </a:pPr>
            <a:r>
              <a:rPr spc="-4" dirty="0"/>
              <a:t>Hardware</a:t>
            </a:r>
            <a:r>
              <a:rPr spc="4" dirty="0"/>
              <a:t> </a:t>
            </a:r>
            <a:r>
              <a:rPr dirty="0"/>
              <a:t>101:</a:t>
            </a:r>
            <a:r>
              <a:rPr spc="4" dirty="0"/>
              <a:t> </a:t>
            </a:r>
            <a:r>
              <a:rPr spc="-4" dirty="0"/>
              <a:t>Number	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229353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3628" y="2262711"/>
            <a:ext cx="2986320" cy="138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403236" y="3635758"/>
            <a:ext cx="1686818" cy="479524"/>
          </a:xfrm>
          <a:custGeom>
            <a:avLst/>
            <a:gdLst/>
            <a:ahLst/>
            <a:cxnLst/>
            <a:rect l="l" t="t" r="r" b="b"/>
            <a:pathLst>
              <a:path w="2399030" h="681989">
                <a:moveTo>
                  <a:pt x="0" y="0"/>
                </a:moveTo>
                <a:lnTo>
                  <a:pt x="2398420" y="0"/>
                </a:lnTo>
                <a:lnTo>
                  <a:pt x="2398420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446484" y="3625454"/>
            <a:ext cx="1606451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Inference</a:t>
            </a:r>
            <a:endParaRPr sz="281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01498" y="3635758"/>
            <a:ext cx="1487686" cy="479524"/>
          </a:xfrm>
          <a:custGeom>
            <a:avLst/>
            <a:gdLst/>
            <a:ahLst/>
            <a:cxnLst/>
            <a:rect l="l" t="t" r="r" b="b"/>
            <a:pathLst>
              <a:path w="2115820" h="681989">
                <a:moveTo>
                  <a:pt x="0" y="0"/>
                </a:moveTo>
                <a:lnTo>
                  <a:pt x="2115388" y="0"/>
                </a:lnTo>
                <a:lnTo>
                  <a:pt x="2115388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/>
          <p:nvPr/>
        </p:nvSpPr>
        <p:spPr>
          <a:xfrm>
            <a:off x="7241977" y="3625454"/>
            <a:ext cx="1407765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25" dirty="0">
                <a:solidFill>
                  <a:srgbClr val="8C1515"/>
                </a:solidFill>
                <a:latin typeface="Arial"/>
                <a:cs typeface="Arial"/>
              </a:rPr>
              <a:t>Training</a:t>
            </a:r>
            <a:endParaRPr sz="2812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9620" y="1780901"/>
            <a:ext cx="1785045" cy="479524"/>
          </a:xfrm>
          <a:custGeom>
            <a:avLst/>
            <a:gdLst/>
            <a:ahLst/>
            <a:cxnLst/>
            <a:rect l="l" t="t" r="r" b="b"/>
            <a:pathLst>
              <a:path w="2538729" h="681989">
                <a:moveTo>
                  <a:pt x="0" y="0"/>
                </a:moveTo>
                <a:lnTo>
                  <a:pt x="2538310" y="0"/>
                </a:lnTo>
                <a:lnTo>
                  <a:pt x="2538310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3723680" y="1777008"/>
            <a:ext cx="1704677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Algorithm</a:t>
            </a:r>
            <a:endParaRPr sz="2812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3571" y="5481693"/>
            <a:ext cx="1726555" cy="479524"/>
          </a:xfrm>
          <a:custGeom>
            <a:avLst/>
            <a:gdLst/>
            <a:ahLst/>
            <a:cxnLst/>
            <a:rect l="l" t="t" r="r" b="b"/>
            <a:pathLst>
              <a:path w="2455545" h="681990">
                <a:moveTo>
                  <a:pt x="0" y="0"/>
                </a:moveTo>
                <a:lnTo>
                  <a:pt x="2454973" y="0"/>
                </a:lnTo>
                <a:lnTo>
                  <a:pt x="2454973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 txBox="1"/>
          <p:nvPr/>
        </p:nvSpPr>
        <p:spPr>
          <a:xfrm>
            <a:off x="3750469" y="5473899"/>
            <a:ext cx="1646188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dirty="0">
                <a:solidFill>
                  <a:srgbClr val="8C1515"/>
                </a:solidFill>
                <a:latin typeface="Arial"/>
                <a:cs typeface="Arial"/>
              </a:rPr>
              <a:t>Hardware</a:t>
            </a:r>
            <a:endParaRPr sz="2812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0" y="2339328"/>
            <a:ext cx="0" cy="1234529"/>
          </a:xfrm>
          <a:custGeom>
            <a:avLst/>
            <a:gdLst/>
            <a:ahLst/>
            <a:cxnLst/>
            <a:rect l="l" t="t" r="r" b="b"/>
            <a:pathLst>
              <a:path h="1755775">
                <a:moveTo>
                  <a:pt x="0" y="0"/>
                </a:moveTo>
                <a:lnTo>
                  <a:pt x="0" y="175519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4529138" y="226254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0"/>
                </a:moveTo>
                <a:lnTo>
                  <a:pt x="0" y="121919"/>
                </a:lnTo>
                <a:lnTo>
                  <a:pt x="121919" y="121919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4572000" y="3421928"/>
            <a:ext cx="0" cy="1989981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0"/>
                </a:moveTo>
                <a:lnTo>
                  <a:pt x="0" y="28298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4529138" y="540271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0"/>
                </a:lnTo>
                <a:lnTo>
                  <a:pt x="60960" y="121907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5357660" y="3875484"/>
            <a:ext cx="1762274" cy="0"/>
          </a:xfrm>
          <a:custGeom>
            <a:avLst/>
            <a:gdLst/>
            <a:ahLst/>
            <a:cxnLst/>
            <a:rect l="l" t="t" r="r" b="b"/>
            <a:pathLst>
              <a:path w="2506345">
                <a:moveTo>
                  <a:pt x="0" y="0"/>
                </a:moveTo>
                <a:lnTo>
                  <a:pt x="2493632" y="0"/>
                </a:lnTo>
                <a:lnTo>
                  <a:pt x="250633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7110996" y="383262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2177317" y="3875484"/>
            <a:ext cx="3340150" cy="0"/>
          </a:xfrm>
          <a:custGeom>
            <a:avLst/>
            <a:gdLst/>
            <a:ahLst/>
            <a:cxnLst/>
            <a:rect l="l" t="t" r="r" b="b"/>
            <a:pathLst>
              <a:path w="4750434">
                <a:moveTo>
                  <a:pt x="0" y="0"/>
                </a:moveTo>
                <a:lnTo>
                  <a:pt x="12700" y="0"/>
                </a:lnTo>
                <a:lnTo>
                  <a:pt x="475034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2100521" y="383262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5461959" y="2016811"/>
            <a:ext cx="2511921" cy="446"/>
          </a:xfrm>
          <a:custGeom>
            <a:avLst/>
            <a:gdLst/>
            <a:ahLst/>
            <a:cxnLst/>
            <a:rect l="l" t="t" r="r" b="b"/>
            <a:pathLst>
              <a:path w="3572509" h="635">
                <a:moveTo>
                  <a:pt x="0" y="0"/>
                </a:moveTo>
                <a:lnTo>
                  <a:pt x="35724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7967514" y="2016815"/>
            <a:ext cx="0" cy="1614041"/>
          </a:xfrm>
          <a:custGeom>
            <a:avLst/>
            <a:gdLst/>
            <a:ahLst/>
            <a:cxnLst/>
            <a:rect l="l" t="t" r="r" b="b"/>
            <a:pathLst>
              <a:path h="2295525">
                <a:moveTo>
                  <a:pt x="0" y="22952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267989" y="2016823"/>
            <a:ext cx="2410569" cy="0"/>
          </a:xfrm>
          <a:custGeom>
            <a:avLst/>
            <a:gdLst/>
            <a:ahLst/>
            <a:cxnLst/>
            <a:rect l="l" t="t" r="r" b="b"/>
            <a:pathLst>
              <a:path w="3428365">
                <a:moveTo>
                  <a:pt x="3428301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1266881" y="2008018"/>
            <a:ext cx="0" cy="1631454"/>
          </a:xfrm>
          <a:custGeom>
            <a:avLst/>
            <a:gdLst/>
            <a:ahLst/>
            <a:cxnLst/>
            <a:rect l="l" t="t" r="r" b="b"/>
            <a:pathLst>
              <a:path h="2320290">
                <a:moveTo>
                  <a:pt x="0" y="2320264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5435171" y="5729028"/>
            <a:ext cx="252978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8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7963049" y="4116577"/>
            <a:ext cx="0" cy="1620292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16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1285848" y="5729028"/>
            <a:ext cx="2426643" cy="0"/>
          </a:xfrm>
          <a:custGeom>
            <a:avLst/>
            <a:gdLst/>
            <a:ahLst/>
            <a:cxnLst/>
            <a:rect l="l" t="t" r="r" b="b"/>
            <a:pathLst>
              <a:path w="3451225">
                <a:moveTo>
                  <a:pt x="345118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1284741" y="4106405"/>
            <a:ext cx="0" cy="1631454"/>
          </a:xfrm>
          <a:custGeom>
            <a:avLst/>
            <a:gdLst/>
            <a:ahLst/>
            <a:cxnLst/>
            <a:rect l="l" t="t" r="r" b="b"/>
            <a:pathLst>
              <a:path h="2320290">
                <a:moveTo>
                  <a:pt x="0" y="0"/>
                </a:moveTo>
                <a:lnTo>
                  <a:pt x="0" y="232026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4793563" y="4111710"/>
            <a:ext cx="2986320" cy="138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 txBox="1"/>
          <p:nvPr/>
        </p:nvSpPr>
        <p:spPr>
          <a:xfrm>
            <a:off x="4840418" y="2289500"/>
            <a:ext cx="2932956" cy="1050768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278606" rIns="0" bIns="0" rtlCol="0">
            <a:spAutoFit/>
          </a:bodyPr>
          <a:lstStyle/>
          <a:p>
            <a:pPr marL="249129" marR="300920" indent="196446">
              <a:lnSpc>
                <a:spcPts val="3023"/>
              </a:lnSpc>
              <a:spcBef>
                <a:spcPts val="2194"/>
              </a:spcBef>
            </a:pP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Algorithms for  Efficient</a:t>
            </a:r>
            <a:r>
              <a:rPr sz="253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14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09318" y="2262711"/>
            <a:ext cx="2986320" cy="1382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 txBox="1"/>
          <p:nvPr/>
        </p:nvSpPr>
        <p:spPr>
          <a:xfrm>
            <a:off x="1436099" y="2289500"/>
            <a:ext cx="2932956" cy="1050768"/>
          </a:xfrm>
          <a:prstGeom prst="rect">
            <a:avLst/>
          </a:prstGeom>
          <a:solidFill>
            <a:srgbClr val="8C1515"/>
          </a:solidFill>
        </p:spPr>
        <p:txBody>
          <a:bodyPr vert="horz" wrap="square" lIns="0" tIns="278606" rIns="0" bIns="0" rtlCol="0">
            <a:spAutoFit/>
          </a:bodyPr>
          <a:lstStyle/>
          <a:p>
            <a:pPr marL="153138" marR="200464" indent="294669">
              <a:lnSpc>
                <a:spcPts val="3023"/>
              </a:lnSpc>
              <a:spcBef>
                <a:spcPts val="2194"/>
              </a:spcBef>
            </a:pP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Algorithms for  Efficient</a:t>
            </a:r>
            <a:r>
              <a:rPr sz="2531" spc="-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Inference</a:t>
            </a:r>
            <a:endParaRPr sz="2531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18248" y="4104522"/>
            <a:ext cx="2986320" cy="138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 txBox="1"/>
          <p:nvPr/>
        </p:nvSpPr>
        <p:spPr>
          <a:xfrm>
            <a:off x="1445029" y="4131320"/>
            <a:ext cx="2932956" cy="1057532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285304" rIns="0" bIns="0" rtlCol="0">
            <a:spAutoFit/>
          </a:bodyPr>
          <a:lstStyle/>
          <a:p>
            <a:pPr marL="153138" marR="200464" indent="357175">
              <a:lnSpc>
                <a:spcPts val="3023"/>
              </a:lnSpc>
              <a:spcBef>
                <a:spcPts val="2246"/>
              </a:spcBef>
            </a:pPr>
            <a:r>
              <a:rPr sz="2531" dirty="0">
                <a:solidFill>
                  <a:srgbClr val="FFFFFF"/>
                </a:solidFill>
                <a:latin typeface="Arial"/>
                <a:cs typeface="Arial"/>
              </a:rPr>
              <a:t>Hardware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for  Efficient</a:t>
            </a:r>
            <a:r>
              <a:rPr sz="2531" spc="-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Inference</a:t>
            </a:r>
            <a:endParaRPr sz="2531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20352" y="4138499"/>
            <a:ext cx="2932956" cy="1108975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4018" rIns="0" bIns="0" rtlCol="0">
            <a:spAutoFit/>
          </a:bodyPr>
          <a:lstStyle/>
          <a:p>
            <a:pPr>
              <a:spcBef>
                <a:spcPts val="32"/>
              </a:spcBef>
            </a:pPr>
            <a:endParaRPr sz="2180">
              <a:latin typeface="Times New Roman"/>
              <a:cs typeface="Times New Roman"/>
            </a:endParaRPr>
          </a:p>
          <a:p>
            <a:pPr marL="224574" marR="325476" indent="258952">
              <a:lnSpc>
                <a:spcPts val="3023"/>
              </a:lnSpc>
              <a:spcBef>
                <a:spcPts val="4"/>
              </a:spcBef>
            </a:pPr>
            <a:r>
              <a:rPr sz="2531" dirty="0">
                <a:solidFill>
                  <a:srgbClr val="FFFFFF"/>
                </a:solidFill>
                <a:latin typeface="Arial"/>
                <a:cs typeface="Arial"/>
              </a:rPr>
              <a:t>Hardware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for  Efficient</a:t>
            </a:r>
            <a:r>
              <a:rPr sz="253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14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12976" y="-186539"/>
            <a:ext cx="1524298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045886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485" y="168771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023" y="5512111"/>
            <a:ext cx="398532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2524"/>
              </a:lnSpc>
            </a:pPr>
            <a:r>
              <a:rPr sz="2531" dirty="0">
                <a:latin typeface="Arial"/>
                <a:cs typeface="Arial"/>
              </a:rPr>
              <a:t>6. </a:t>
            </a:r>
            <a:r>
              <a:rPr sz="2531" spc="-4" dirty="0">
                <a:latin typeface="Arial"/>
                <a:cs typeface="Arial"/>
              </a:rPr>
              <a:t>Winograd</a:t>
            </a:r>
            <a:r>
              <a:rPr sz="2531" spc="-49" dirty="0">
                <a:latin typeface="Arial"/>
                <a:cs typeface="Arial"/>
              </a:rPr>
              <a:t> </a:t>
            </a:r>
            <a:r>
              <a:rPr sz="2531" spc="-11" dirty="0">
                <a:latin typeface="Arial"/>
                <a:cs typeface="Arial"/>
              </a:rPr>
              <a:t>Transformation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6485" y="5538276"/>
            <a:ext cx="10269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12"/>
              </a:lnSpc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9024" y="1643063"/>
            <a:ext cx="148366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1.</a:t>
            </a:r>
            <a:r>
              <a:rPr sz="2531" spc="-70" dirty="0">
                <a:latin typeface="Arial"/>
                <a:cs typeface="Arial"/>
              </a:rPr>
              <a:t> </a:t>
            </a:r>
            <a:r>
              <a:rPr sz="2531" dirty="0">
                <a:latin typeface="Arial"/>
                <a:cs typeface="Arial"/>
              </a:rPr>
              <a:t>Pruning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485" y="2446734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9024" y="2402086"/>
            <a:ext cx="256773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2. </a:t>
            </a:r>
            <a:r>
              <a:rPr sz="2531" spc="-11" dirty="0">
                <a:latin typeface="Arial"/>
                <a:cs typeface="Arial"/>
              </a:rPr>
              <a:t>Weight</a:t>
            </a:r>
            <a:r>
              <a:rPr sz="2531" spc="-60" dirty="0">
                <a:latin typeface="Arial"/>
                <a:cs typeface="Arial"/>
              </a:rPr>
              <a:t> </a:t>
            </a:r>
            <a:r>
              <a:rPr sz="2531" dirty="0">
                <a:latin typeface="Arial"/>
                <a:cs typeface="Arial"/>
              </a:rPr>
              <a:t>Sharing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485" y="320575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023" y="3161109"/>
            <a:ext cx="218063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3.</a:t>
            </a:r>
            <a:r>
              <a:rPr sz="2531" spc="-39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Quantization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485" y="396478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024" y="3920133"/>
            <a:ext cx="393174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4. Low Rank</a:t>
            </a:r>
            <a:r>
              <a:rPr sz="2531" spc="-172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Approximation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485" y="4723805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024" y="4679156"/>
            <a:ext cx="321066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5. </a:t>
            </a:r>
            <a:r>
              <a:rPr sz="2531" spc="-4" dirty="0">
                <a:latin typeface="Arial"/>
                <a:cs typeface="Arial"/>
              </a:rPr>
              <a:t>Binary </a:t>
            </a:r>
            <a:r>
              <a:rPr sz="2531" dirty="0">
                <a:latin typeface="Arial"/>
                <a:cs typeface="Arial"/>
              </a:rPr>
              <a:t>/ </a:t>
            </a:r>
            <a:r>
              <a:rPr sz="2531" spc="-42" dirty="0">
                <a:latin typeface="Arial"/>
                <a:cs typeface="Arial"/>
              </a:rPr>
              <a:t>Ternary</a:t>
            </a:r>
            <a:r>
              <a:rPr sz="2531" spc="-95" dirty="0">
                <a:latin typeface="Arial"/>
                <a:cs typeface="Arial"/>
              </a:rPr>
              <a:t> </a:t>
            </a:r>
            <a:r>
              <a:rPr sz="2531" dirty="0">
                <a:latin typeface="Arial"/>
                <a:cs typeface="Arial"/>
              </a:rPr>
              <a:t>Net</a:t>
            </a:r>
            <a:endParaRPr sz="2531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5078" y="-186539"/>
            <a:ext cx="7900095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4329405" algn="l"/>
              </a:tabLst>
            </a:pPr>
            <a:r>
              <a:rPr dirty="0"/>
              <a:t>Part 1:</a:t>
            </a:r>
            <a:r>
              <a:rPr spc="-116" dirty="0"/>
              <a:t> </a:t>
            </a:r>
            <a:r>
              <a:rPr spc="-4" dirty="0"/>
              <a:t>Algorithms</a:t>
            </a:r>
            <a:r>
              <a:rPr spc="7" dirty="0"/>
              <a:t> </a:t>
            </a:r>
            <a:r>
              <a:rPr spc="-4" dirty="0"/>
              <a:t>for	Efficient</a:t>
            </a:r>
            <a:r>
              <a:rPr spc="-32" dirty="0"/>
              <a:t> </a:t>
            </a:r>
            <a:r>
              <a:rPr spc="-4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86012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5025" y="183258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SGD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3973" y="1834730"/>
            <a:ext cx="2385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SGD+Momentum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4342" y="4623453"/>
            <a:ext cx="53447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Build up </a:t>
            </a:r>
            <a:r>
              <a:rPr sz="1800" dirty="0">
                <a:latin typeface="Arial"/>
                <a:cs typeface="Arial"/>
              </a:rPr>
              <a:t>“velocity”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a running mean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Rho gives </a:t>
            </a:r>
            <a:r>
              <a:rPr sz="1800" dirty="0">
                <a:latin typeface="Arial"/>
                <a:cs typeface="Arial"/>
              </a:rPr>
              <a:t>“friction”; </a:t>
            </a:r>
            <a:r>
              <a:rPr sz="1800" spc="-5" dirty="0">
                <a:latin typeface="Arial"/>
                <a:cs typeface="Arial"/>
              </a:rPr>
              <a:t>typically </a:t>
            </a:r>
            <a:r>
              <a:rPr sz="1800" dirty="0">
                <a:latin typeface="Arial"/>
                <a:cs typeface="Arial"/>
              </a:rPr>
              <a:t>rho=0.9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0.99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5798" y="2996721"/>
            <a:ext cx="2979418" cy="1000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4065" y="2486189"/>
            <a:ext cx="1794280" cy="20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7390" y="2996726"/>
            <a:ext cx="2979418" cy="13305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6034" y="2307116"/>
            <a:ext cx="1895668" cy="55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5866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078" y="-186539"/>
            <a:ext cx="7900095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4329405" algn="l"/>
              </a:tabLst>
            </a:pPr>
            <a:r>
              <a:rPr dirty="0"/>
              <a:t>Part 1:</a:t>
            </a:r>
            <a:r>
              <a:rPr spc="-116" dirty="0"/>
              <a:t> </a:t>
            </a:r>
            <a:r>
              <a:rPr spc="-4" dirty="0"/>
              <a:t>Algorithms</a:t>
            </a:r>
            <a:r>
              <a:rPr spc="7" dirty="0"/>
              <a:t> </a:t>
            </a:r>
            <a:r>
              <a:rPr spc="-4" dirty="0"/>
              <a:t>for	Efficient</a:t>
            </a:r>
            <a:r>
              <a:rPr spc="-32" dirty="0"/>
              <a:t> </a:t>
            </a:r>
            <a:r>
              <a:rPr spc="-4" dirty="0"/>
              <a:t>Inference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59023" y="5512111"/>
            <a:ext cx="398532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2524"/>
              </a:lnSpc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6. Winograd Transformation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6485" y="5538276"/>
            <a:ext cx="10269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12"/>
              </a:lnSpc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6485" y="168771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024" y="1643063"/>
            <a:ext cx="148366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1.</a:t>
            </a:r>
            <a:r>
              <a:rPr sz="2531" spc="-70" dirty="0">
                <a:latin typeface="Arial"/>
                <a:cs typeface="Arial"/>
              </a:rPr>
              <a:t> </a:t>
            </a:r>
            <a:r>
              <a:rPr sz="2531" dirty="0">
                <a:latin typeface="Arial"/>
                <a:cs typeface="Arial"/>
              </a:rPr>
              <a:t>Pruning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485" y="2446734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024" y="2402086"/>
            <a:ext cx="256773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2. </a:t>
            </a:r>
            <a:r>
              <a:rPr sz="2531" spc="-11" dirty="0">
                <a:solidFill>
                  <a:srgbClr val="A6AAA9"/>
                </a:solidFill>
                <a:latin typeface="Arial"/>
                <a:cs typeface="Arial"/>
              </a:rPr>
              <a:t>Weight</a:t>
            </a:r>
            <a:r>
              <a:rPr sz="2531" spc="-6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Sharing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485" y="320575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023" y="3161109"/>
            <a:ext cx="218063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3.</a:t>
            </a:r>
            <a:r>
              <a:rPr sz="2531" spc="-39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Quantization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485" y="396478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024" y="3920133"/>
            <a:ext cx="393174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4. Low Rank</a:t>
            </a:r>
            <a:r>
              <a:rPr sz="2531" spc="-172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Approximation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485" y="4723805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024" y="4679156"/>
            <a:ext cx="321066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5.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Binary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/ </a:t>
            </a:r>
            <a:r>
              <a:rPr sz="2531" spc="-42" dirty="0">
                <a:solidFill>
                  <a:srgbClr val="A6AAA9"/>
                </a:solidFill>
                <a:latin typeface="Arial"/>
                <a:cs typeface="Arial"/>
              </a:rPr>
              <a:t>Ternary</a:t>
            </a:r>
            <a:r>
              <a:rPr sz="2531" spc="-9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Net</a:t>
            </a:r>
            <a:endParaRPr sz="253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73451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575" y="367459"/>
            <a:ext cx="5544999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Pruning Neural</a:t>
            </a:r>
            <a:r>
              <a:rPr spc="-25" dirty="0"/>
              <a:t> </a:t>
            </a:r>
            <a:r>
              <a:rPr spc="-4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3232002" y="3166521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7" y="0"/>
                </a:moveTo>
                <a:lnTo>
                  <a:pt x="181237" y="4623"/>
                </a:lnTo>
                <a:lnTo>
                  <a:pt x="138628" y="17884"/>
                </a:lnTo>
                <a:lnTo>
                  <a:pt x="100070" y="38868"/>
                </a:lnTo>
                <a:lnTo>
                  <a:pt x="66478" y="66660"/>
                </a:lnTo>
                <a:lnTo>
                  <a:pt x="38762" y="100345"/>
                </a:lnTo>
                <a:lnTo>
                  <a:pt x="17835" y="139008"/>
                </a:lnTo>
                <a:lnTo>
                  <a:pt x="4611" y="181734"/>
                </a:lnTo>
                <a:lnTo>
                  <a:pt x="0" y="227609"/>
                </a:lnTo>
                <a:lnTo>
                  <a:pt x="4611" y="273427"/>
                </a:lnTo>
                <a:lnTo>
                  <a:pt x="17835" y="316003"/>
                </a:lnTo>
                <a:lnTo>
                  <a:pt x="38762" y="354455"/>
                </a:lnTo>
                <a:lnTo>
                  <a:pt x="66478" y="387897"/>
                </a:lnTo>
                <a:lnTo>
                  <a:pt x="100070" y="415446"/>
                </a:lnTo>
                <a:lnTo>
                  <a:pt x="138628" y="436219"/>
                </a:lnTo>
                <a:lnTo>
                  <a:pt x="181237" y="449331"/>
                </a:lnTo>
                <a:lnTo>
                  <a:pt x="226987" y="453898"/>
                </a:lnTo>
                <a:lnTo>
                  <a:pt x="271608" y="449513"/>
                </a:lnTo>
                <a:lnTo>
                  <a:pt x="313755" y="436692"/>
                </a:lnTo>
                <a:lnTo>
                  <a:pt x="352436" y="415932"/>
                </a:lnTo>
                <a:lnTo>
                  <a:pt x="386664" y="387731"/>
                </a:lnTo>
                <a:lnTo>
                  <a:pt x="415551" y="353223"/>
                </a:lnTo>
                <a:lnTo>
                  <a:pt x="436643" y="314123"/>
                </a:lnTo>
                <a:lnTo>
                  <a:pt x="449570" y="271796"/>
                </a:lnTo>
                <a:lnTo>
                  <a:pt x="453961" y="227609"/>
                </a:lnTo>
                <a:lnTo>
                  <a:pt x="449350" y="181734"/>
                </a:lnTo>
                <a:lnTo>
                  <a:pt x="436125" y="139008"/>
                </a:lnTo>
                <a:lnTo>
                  <a:pt x="415199" y="100345"/>
                </a:lnTo>
                <a:lnTo>
                  <a:pt x="387484" y="66660"/>
                </a:lnTo>
                <a:lnTo>
                  <a:pt x="353893" y="38868"/>
                </a:lnTo>
                <a:lnTo>
                  <a:pt x="315338" y="17884"/>
                </a:lnTo>
                <a:lnTo>
                  <a:pt x="272732" y="4623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3231997" y="3166525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1" y="0"/>
                </a:moveTo>
                <a:lnTo>
                  <a:pt x="272728" y="4623"/>
                </a:lnTo>
                <a:lnTo>
                  <a:pt x="315336" y="17885"/>
                </a:lnTo>
                <a:lnTo>
                  <a:pt x="353892" y="38870"/>
                </a:lnTo>
                <a:lnTo>
                  <a:pt x="387484" y="66662"/>
                </a:lnTo>
                <a:lnTo>
                  <a:pt x="415199" y="100348"/>
                </a:lnTo>
                <a:lnTo>
                  <a:pt x="436126" y="139011"/>
                </a:lnTo>
                <a:lnTo>
                  <a:pt x="449350" y="181737"/>
                </a:lnTo>
                <a:lnTo>
                  <a:pt x="453962" y="227612"/>
                </a:lnTo>
                <a:lnTo>
                  <a:pt x="449570" y="271799"/>
                </a:lnTo>
                <a:lnTo>
                  <a:pt x="436641" y="314124"/>
                </a:lnTo>
                <a:lnTo>
                  <a:pt x="415547" y="353225"/>
                </a:lnTo>
                <a:lnTo>
                  <a:pt x="386659" y="387734"/>
                </a:lnTo>
                <a:lnTo>
                  <a:pt x="352430" y="415938"/>
                </a:lnTo>
                <a:lnTo>
                  <a:pt x="313748" y="436698"/>
                </a:lnTo>
                <a:lnTo>
                  <a:pt x="271601" y="449517"/>
                </a:lnTo>
                <a:lnTo>
                  <a:pt x="226981" y="453901"/>
                </a:lnTo>
                <a:lnTo>
                  <a:pt x="181233" y="449334"/>
                </a:lnTo>
                <a:lnTo>
                  <a:pt x="138625" y="436222"/>
                </a:lnTo>
                <a:lnTo>
                  <a:pt x="100069" y="415449"/>
                </a:lnTo>
                <a:lnTo>
                  <a:pt x="66477" y="387900"/>
                </a:lnTo>
                <a:lnTo>
                  <a:pt x="38762" y="354457"/>
                </a:lnTo>
                <a:lnTo>
                  <a:pt x="17835" y="316006"/>
                </a:lnTo>
                <a:lnTo>
                  <a:pt x="4611" y="273429"/>
                </a:lnTo>
                <a:lnTo>
                  <a:pt x="0" y="227612"/>
                </a:lnTo>
                <a:lnTo>
                  <a:pt x="4611" y="181737"/>
                </a:lnTo>
                <a:lnTo>
                  <a:pt x="17835" y="139011"/>
                </a:lnTo>
                <a:lnTo>
                  <a:pt x="38762" y="100348"/>
                </a:lnTo>
                <a:lnTo>
                  <a:pt x="66477" y="66662"/>
                </a:lnTo>
                <a:lnTo>
                  <a:pt x="100069" y="38870"/>
                </a:lnTo>
                <a:lnTo>
                  <a:pt x="138625" y="17885"/>
                </a:lnTo>
                <a:lnTo>
                  <a:pt x="181233" y="4623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2695685" y="3166521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6" y="0"/>
                </a:moveTo>
                <a:lnTo>
                  <a:pt x="180352" y="4623"/>
                </a:lnTo>
                <a:lnTo>
                  <a:pt x="138070" y="17884"/>
                </a:lnTo>
                <a:lnTo>
                  <a:pt x="99748" y="38868"/>
                </a:lnTo>
                <a:lnTo>
                  <a:pt x="66313" y="66660"/>
                </a:lnTo>
                <a:lnTo>
                  <a:pt x="38692" y="100345"/>
                </a:lnTo>
                <a:lnTo>
                  <a:pt x="17815" y="139008"/>
                </a:lnTo>
                <a:lnTo>
                  <a:pt x="4608" y="181734"/>
                </a:lnTo>
                <a:lnTo>
                  <a:pt x="0" y="227609"/>
                </a:lnTo>
                <a:lnTo>
                  <a:pt x="4608" y="273427"/>
                </a:lnTo>
                <a:lnTo>
                  <a:pt x="17815" y="316003"/>
                </a:lnTo>
                <a:lnTo>
                  <a:pt x="38692" y="354455"/>
                </a:lnTo>
                <a:lnTo>
                  <a:pt x="66313" y="387897"/>
                </a:lnTo>
                <a:lnTo>
                  <a:pt x="99748" y="415446"/>
                </a:lnTo>
                <a:lnTo>
                  <a:pt x="138070" y="436219"/>
                </a:lnTo>
                <a:lnTo>
                  <a:pt x="180352" y="449331"/>
                </a:lnTo>
                <a:lnTo>
                  <a:pt x="225666" y="453898"/>
                </a:lnTo>
                <a:lnTo>
                  <a:pt x="270494" y="449513"/>
                </a:lnTo>
                <a:lnTo>
                  <a:pt x="313094" y="436692"/>
                </a:lnTo>
                <a:lnTo>
                  <a:pt x="352230" y="415932"/>
                </a:lnTo>
                <a:lnTo>
                  <a:pt x="386664" y="387731"/>
                </a:lnTo>
                <a:lnTo>
                  <a:pt x="414787" y="353223"/>
                </a:lnTo>
                <a:lnTo>
                  <a:pt x="435487" y="314123"/>
                </a:lnTo>
                <a:lnTo>
                  <a:pt x="448270" y="271796"/>
                </a:lnTo>
                <a:lnTo>
                  <a:pt x="452640" y="227609"/>
                </a:lnTo>
                <a:lnTo>
                  <a:pt x="448029" y="181734"/>
                </a:lnTo>
                <a:lnTo>
                  <a:pt x="434804" y="139008"/>
                </a:lnTo>
                <a:lnTo>
                  <a:pt x="413878" y="100345"/>
                </a:lnTo>
                <a:lnTo>
                  <a:pt x="386164" y="66660"/>
                </a:lnTo>
                <a:lnTo>
                  <a:pt x="352573" y="38868"/>
                </a:lnTo>
                <a:lnTo>
                  <a:pt x="314018" y="17884"/>
                </a:lnTo>
                <a:lnTo>
                  <a:pt x="271411" y="4623"/>
                </a:lnTo>
                <a:lnTo>
                  <a:pt x="2256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2695680" y="3166525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1" y="0"/>
                </a:moveTo>
                <a:lnTo>
                  <a:pt x="271408" y="4623"/>
                </a:lnTo>
                <a:lnTo>
                  <a:pt x="314016" y="17885"/>
                </a:lnTo>
                <a:lnTo>
                  <a:pt x="352572" y="38870"/>
                </a:lnTo>
                <a:lnTo>
                  <a:pt x="386164" y="66662"/>
                </a:lnTo>
                <a:lnTo>
                  <a:pt x="413880" y="100348"/>
                </a:lnTo>
                <a:lnTo>
                  <a:pt x="434806" y="139011"/>
                </a:lnTo>
                <a:lnTo>
                  <a:pt x="448031" y="181737"/>
                </a:lnTo>
                <a:lnTo>
                  <a:pt x="452642" y="227612"/>
                </a:lnTo>
                <a:lnTo>
                  <a:pt x="448270" y="271799"/>
                </a:lnTo>
                <a:lnTo>
                  <a:pt x="435486" y="314124"/>
                </a:lnTo>
                <a:lnTo>
                  <a:pt x="414784" y="353225"/>
                </a:lnTo>
                <a:lnTo>
                  <a:pt x="386659" y="387734"/>
                </a:lnTo>
                <a:lnTo>
                  <a:pt x="352224" y="415938"/>
                </a:lnTo>
                <a:lnTo>
                  <a:pt x="313088" y="436698"/>
                </a:lnTo>
                <a:lnTo>
                  <a:pt x="270488" y="449517"/>
                </a:lnTo>
                <a:lnTo>
                  <a:pt x="225661" y="453901"/>
                </a:lnTo>
                <a:lnTo>
                  <a:pt x="180349" y="449334"/>
                </a:lnTo>
                <a:lnTo>
                  <a:pt x="138069" y="436222"/>
                </a:lnTo>
                <a:lnTo>
                  <a:pt x="99747" y="415449"/>
                </a:lnTo>
                <a:lnTo>
                  <a:pt x="66312" y="387900"/>
                </a:lnTo>
                <a:lnTo>
                  <a:pt x="38692" y="354457"/>
                </a:lnTo>
                <a:lnTo>
                  <a:pt x="17815" y="316006"/>
                </a:lnTo>
                <a:lnTo>
                  <a:pt x="4608" y="273429"/>
                </a:lnTo>
                <a:lnTo>
                  <a:pt x="0" y="227612"/>
                </a:lnTo>
                <a:lnTo>
                  <a:pt x="4608" y="181737"/>
                </a:lnTo>
                <a:lnTo>
                  <a:pt x="17815" y="139011"/>
                </a:lnTo>
                <a:lnTo>
                  <a:pt x="38692" y="100348"/>
                </a:lnTo>
                <a:lnTo>
                  <a:pt x="66312" y="66662"/>
                </a:lnTo>
                <a:lnTo>
                  <a:pt x="99747" y="38870"/>
                </a:lnTo>
                <a:lnTo>
                  <a:pt x="138069" y="17885"/>
                </a:lnTo>
                <a:lnTo>
                  <a:pt x="180349" y="4623"/>
                </a:lnTo>
                <a:lnTo>
                  <a:pt x="22566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158440" y="3166521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7" y="0"/>
                </a:moveTo>
                <a:lnTo>
                  <a:pt x="181237" y="4623"/>
                </a:lnTo>
                <a:lnTo>
                  <a:pt x="138628" y="17884"/>
                </a:lnTo>
                <a:lnTo>
                  <a:pt x="100070" y="38868"/>
                </a:lnTo>
                <a:lnTo>
                  <a:pt x="66478" y="66660"/>
                </a:lnTo>
                <a:lnTo>
                  <a:pt x="38762" y="100345"/>
                </a:lnTo>
                <a:lnTo>
                  <a:pt x="17835" y="139008"/>
                </a:lnTo>
                <a:lnTo>
                  <a:pt x="4611" y="181734"/>
                </a:lnTo>
                <a:lnTo>
                  <a:pt x="0" y="227609"/>
                </a:lnTo>
                <a:lnTo>
                  <a:pt x="4611" y="273427"/>
                </a:lnTo>
                <a:lnTo>
                  <a:pt x="17835" y="316003"/>
                </a:lnTo>
                <a:lnTo>
                  <a:pt x="38762" y="354455"/>
                </a:lnTo>
                <a:lnTo>
                  <a:pt x="66478" y="387897"/>
                </a:lnTo>
                <a:lnTo>
                  <a:pt x="100070" y="415446"/>
                </a:lnTo>
                <a:lnTo>
                  <a:pt x="138628" y="436219"/>
                </a:lnTo>
                <a:lnTo>
                  <a:pt x="181237" y="449331"/>
                </a:lnTo>
                <a:lnTo>
                  <a:pt x="226987" y="453898"/>
                </a:lnTo>
                <a:lnTo>
                  <a:pt x="271046" y="449513"/>
                </a:lnTo>
                <a:lnTo>
                  <a:pt x="313255" y="436692"/>
                </a:lnTo>
                <a:lnTo>
                  <a:pt x="352249" y="415932"/>
                </a:lnTo>
                <a:lnTo>
                  <a:pt x="386664" y="387731"/>
                </a:lnTo>
                <a:lnTo>
                  <a:pt x="414787" y="353223"/>
                </a:lnTo>
                <a:lnTo>
                  <a:pt x="435487" y="314123"/>
                </a:lnTo>
                <a:lnTo>
                  <a:pt x="448270" y="271796"/>
                </a:lnTo>
                <a:lnTo>
                  <a:pt x="452640" y="227609"/>
                </a:lnTo>
                <a:lnTo>
                  <a:pt x="448086" y="181734"/>
                </a:lnTo>
                <a:lnTo>
                  <a:pt x="435011" y="139008"/>
                </a:lnTo>
                <a:lnTo>
                  <a:pt x="414296" y="100345"/>
                </a:lnTo>
                <a:lnTo>
                  <a:pt x="386824" y="66660"/>
                </a:lnTo>
                <a:lnTo>
                  <a:pt x="353475" y="38868"/>
                </a:lnTo>
                <a:lnTo>
                  <a:pt x="315132" y="17884"/>
                </a:lnTo>
                <a:lnTo>
                  <a:pt x="272675" y="4623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158435" y="3166525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1" y="0"/>
                </a:moveTo>
                <a:lnTo>
                  <a:pt x="272671" y="4623"/>
                </a:lnTo>
                <a:lnTo>
                  <a:pt x="315129" y="17885"/>
                </a:lnTo>
                <a:lnTo>
                  <a:pt x="353474" y="38870"/>
                </a:lnTo>
                <a:lnTo>
                  <a:pt x="386824" y="66662"/>
                </a:lnTo>
                <a:lnTo>
                  <a:pt x="414297" y="100348"/>
                </a:lnTo>
                <a:lnTo>
                  <a:pt x="435012" y="139011"/>
                </a:lnTo>
                <a:lnTo>
                  <a:pt x="448087" y="181737"/>
                </a:lnTo>
                <a:lnTo>
                  <a:pt x="452642" y="227612"/>
                </a:lnTo>
                <a:lnTo>
                  <a:pt x="448270" y="271799"/>
                </a:lnTo>
                <a:lnTo>
                  <a:pt x="435486" y="314124"/>
                </a:lnTo>
                <a:lnTo>
                  <a:pt x="414784" y="353225"/>
                </a:lnTo>
                <a:lnTo>
                  <a:pt x="386659" y="387734"/>
                </a:lnTo>
                <a:lnTo>
                  <a:pt x="352245" y="415938"/>
                </a:lnTo>
                <a:lnTo>
                  <a:pt x="313253" y="436698"/>
                </a:lnTo>
                <a:lnTo>
                  <a:pt x="271045" y="449517"/>
                </a:lnTo>
                <a:lnTo>
                  <a:pt x="226981" y="453901"/>
                </a:lnTo>
                <a:lnTo>
                  <a:pt x="181233" y="449334"/>
                </a:lnTo>
                <a:lnTo>
                  <a:pt x="138625" y="436222"/>
                </a:lnTo>
                <a:lnTo>
                  <a:pt x="100069" y="415449"/>
                </a:lnTo>
                <a:lnTo>
                  <a:pt x="66477" y="387900"/>
                </a:lnTo>
                <a:lnTo>
                  <a:pt x="38762" y="354457"/>
                </a:lnTo>
                <a:lnTo>
                  <a:pt x="17835" y="316006"/>
                </a:lnTo>
                <a:lnTo>
                  <a:pt x="4611" y="273429"/>
                </a:lnTo>
                <a:lnTo>
                  <a:pt x="0" y="227612"/>
                </a:lnTo>
                <a:lnTo>
                  <a:pt x="4611" y="181737"/>
                </a:lnTo>
                <a:lnTo>
                  <a:pt x="17835" y="139011"/>
                </a:lnTo>
                <a:lnTo>
                  <a:pt x="38762" y="100348"/>
                </a:lnTo>
                <a:lnTo>
                  <a:pt x="66477" y="66662"/>
                </a:lnTo>
                <a:lnTo>
                  <a:pt x="100069" y="38870"/>
                </a:lnTo>
                <a:lnTo>
                  <a:pt x="138625" y="17885"/>
                </a:lnTo>
                <a:lnTo>
                  <a:pt x="181233" y="4623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1622123" y="3166521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5" h="454025">
                <a:moveTo>
                  <a:pt x="225653" y="0"/>
                </a:moveTo>
                <a:lnTo>
                  <a:pt x="179965" y="4623"/>
                </a:lnTo>
                <a:lnTo>
                  <a:pt x="137508" y="17884"/>
                </a:lnTo>
                <a:lnTo>
                  <a:pt x="99164" y="38868"/>
                </a:lnTo>
                <a:lnTo>
                  <a:pt x="65816" y="66660"/>
                </a:lnTo>
                <a:lnTo>
                  <a:pt x="38343" y="100345"/>
                </a:lnTo>
                <a:lnTo>
                  <a:pt x="17629" y="139008"/>
                </a:lnTo>
                <a:lnTo>
                  <a:pt x="4554" y="181734"/>
                </a:lnTo>
                <a:lnTo>
                  <a:pt x="0" y="227609"/>
                </a:lnTo>
                <a:lnTo>
                  <a:pt x="4554" y="273427"/>
                </a:lnTo>
                <a:lnTo>
                  <a:pt x="17629" y="316003"/>
                </a:lnTo>
                <a:lnTo>
                  <a:pt x="38343" y="354455"/>
                </a:lnTo>
                <a:lnTo>
                  <a:pt x="65816" y="387897"/>
                </a:lnTo>
                <a:lnTo>
                  <a:pt x="99164" y="415446"/>
                </a:lnTo>
                <a:lnTo>
                  <a:pt x="137508" y="436219"/>
                </a:lnTo>
                <a:lnTo>
                  <a:pt x="179965" y="449331"/>
                </a:lnTo>
                <a:lnTo>
                  <a:pt x="225653" y="453898"/>
                </a:lnTo>
                <a:lnTo>
                  <a:pt x="270295" y="449513"/>
                </a:lnTo>
                <a:lnTo>
                  <a:pt x="312586" y="436692"/>
                </a:lnTo>
                <a:lnTo>
                  <a:pt x="351660" y="415932"/>
                </a:lnTo>
                <a:lnTo>
                  <a:pt x="386651" y="387731"/>
                </a:lnTo>
                <a:lnTo>
                  <a:pt x="414782" y="353223"/>
                </a:lnTo>
                <a:lnTo>
                  <a:pt x="435486" y="314123"/>
                </a:lnTo>
                <a:lnTo>
                  <a:pt x="448269" y="271796"/>
                </a:lnTo>
                <a:lnTo>
                  <a:pt x="452640" y="227609"/>
                </a:lnTo>
                <a:lnTo>
                  <a:pt x="448029" y="181734"/>
                </a:lnTo>
                <a:lnTo>
                  <a:pt x="434804" y="139008"/>
                </a:lnTo>
                <a:lnTo>
                  <a:pt x="413878" y="100345"/>
                </a:lnTo>
                <a:lnTo>
                  <a:pt x="386162" y="66660"/>
                </a:lnTo>
                <a:lnTo>
                  <a:pt x="352569" y="38868"/>
                </a:lnTo>
                <a:lnTo>
                  <a:pt x="314012" y="17884"/>
                </a:lnTo>
                <a:lnTo>
                  <a:pt x="271403" y="4623"/>
                </a:lnTo>
                <a:lnTo>
                  <a:pt x="2256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1622118" y="3166525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5" h="454025">
                <a:moveTo>
                  <a:pt x="225661" y="0"/>
                </a:moveTo>
                <a:lnTo>
                  <a:pt x="271408" y="4623"/>
                </a:lnTo>
                <a:lnTo>
                  <a:pt x="314016" y="17885"/>
                </a:lnTo>
                <a:lnTo>
                  <a:pt x="352572" y="38870"/>
                </a:lnTo>
                <a:lnTo>
                  <a:pt x="386164" y="66662"/>
                </a:lnTo>
                <a:lnTo>
                  <a:pt x="413880" y="100348"/>
                </a:lnTo>
                <a:lnTo>
                  <a:pt x="434806" y="139011"/>
                </a:lnTo>
                <a:lnTo>
                  <a:pt x="448031" y="181737"/>
                </a:lnTo>
                <a:lnTo>
                  <a:pt x="452642" y="227612"/>
                </a:lnTo>
                <a:lnTo>
                  <a:pt x="448270" y="271799"/>
                </a:lnTo>
                <a:lnTo>
                  <a:pt x="435486" y="314124"/>
                </a:lnTo>
                <a:lnTo>
                  <a:pt x="414784" y="353225"/>
                </a:lnTo>
                <a:lnTo>
                  <a:pt x="386659" y="387734"/>
                </a:lnTo>
                <a:lnTo>
                  <a:pt x="351667" y="415938"/>
                </a:lnTo>
                <a:lnTo>
                  <a:pt x="312593" y="436698"/>
                </a:lnTo>
                <a:lnTo>
                  <a:pt x="270302" y="449517"/>
                </a:lnTo>
                <a:lnTo>
                  <a:pt x="225661" y="453901"/>
                </a:lnTo>
                <a:lnTo>
                  <a:pt x="179970" y="449334"/>
                </a:lnTo>
                <a:lnTo>
                  <a:pt x="137512" y="436222"/>
                </a:lnTo>
                <a:lnTo>
                  <a:pt x="99167" y="415449"/>
                </a:lnTo>
                <a:lnTo>
                  <a:pt x="65817" y="387900"/>
                </a:lnTo>
                <a:lnTo>
                  <a:pt x="38344" y="354457"/>
                </a:lnTo>
                <a:lnTo>
                  <a:pt x="17629" y="316006"/>
                </a:lnTo>
                <a:lnTo>
                  <a:pt x="4554" y="273429"/>
                </a:lnTo>
                <a:lnTo>
                  <a:pt x="0" y="227612"/>
                </a:lnTo>
                <a:lnTo>
                  <a:pt x="4554" y="181737"/>
                </a:lnTo>
                <a:lnTo>
                  <a:pt x="17629" y="139011"/>
                </a:lnTo>
                <a:lnTo>
                  <a:pt x="38344" y="100348"/>
                </a:lnTo>
                <a:lnTo>
                  <a:pt x="65817" y="66662"/>
                </a:lnTo>
                <a:lnTo>
                  <a:pt x="99167" y="38870"/>
                </a:lnTo>
                <a:lnTo>
                  <a:pt x="137512" y="17885"/>
                </a:lnTo>
                <a:lnTo>
                  <a:pt x="179970" y="4623"/>
                </a:lnTo>
                <a:lnTo>
                  <a:pt x="22566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2641866" y="4745513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7" y="0"/>
                </a:moveTo>
                <a:lnTo>
                  <a:pt x="181237" y="4623"/>
                </a:lnTo>
                <a:lnTo>
                  <a:pt x="138628" y="17884"/>
                </a:lnTo>
                <a:lnTo>
                  <a:pt x="100070" y="38868"/>
                </a:lnTo>
                <a:lnTo>
                  <a:pt x="66478" y="66660"/>
                </a:lnTo>
                <a:lnTo>
                  <a:pt x="38762" y="100345"/>
                </a:lnTo>
                <a:lnTo>
                  <a:pt x="17835" y="139008"/>
                </a:lnTo>
                <a:lnTo>
                  <a:pt x="4611" y="181734"/>
                </a:lnTo>
                <a:lnTo>
                  <a:pt x="0" y="227609"/>
                </a:lnTo>
                <a:lnTo>
                  <a:pt x="4611" y="273427"/>
                </a:lnTo>
                <a:lnTo>
                  <a:pt x="17835" y="316003"/>
                </a:lnTo>
                <a:lnTo>
                  <a:pt x="38762" y="354455"/>
                </a:lnTo>
                <a:lnTo>
                  <a:pt x="66478" y="387897"/>
                </a:lnTo>
                <a:lnTo>
                  <a:pt x="100070" y="415446"/>
                </a:lnTo>
                <a:lnTo>
                  <a:pt x="138628" y="436219"/>
                </a:lnTo>
                <a:lnTo>
                  <a:pt x="181237" y="449331"/>
                </a:lnTo>
                <a:lnTo>
                  <a:pt x="226987" y="453897"/>
                </a:lnTo>
                <a:lnTo>
                  <a:pt x="271051" y="449513"/>
                </a:lnTo>
                <a:lnTo>
                  <a:pt x="313259" y="436692"/>
                </a:lnTo>
                <a:lnTo>
                  <a:pt x="352250" y="415932"/>
                </a:lnTo>
                <a:lnTo>
                  <a:pt x="386664" y="387730"/>
                </a:lnTo>
                <a:lnTo>
                  <a:pt x="414789" y="353223"/>
                </a:lnTo>
                <a:lnTo>
                  <a:pt x="435494" y="314123"/>
                </a:lnTo>
                <a:lnTo>
                  <a:pt x="448280" y="271796"/>
                </a:lnTo>
                <a:lnTo>
                  <a:pt x="452653" y="227609"/>
                </a:lnTo>
                <a:lnTo>
                  <a:pt x="448098" y="181734"/>
                </a:lnTo>
                <a:lnTo>
                  <a:pt x="435022" y="139008"/>
                </a:lnTo>
                <a:lnTo>
                  <a:pt x="414305" y="100345"/>
                </a:lnTo>
                <a:lnTo>
                  <a:pt x="386830" y="66660"/>
                </a:lnTo>
                <a:lnTo>
                  <a:pt x="353479" y="38868"/>
                </a:lnTo>
                <a:lnTo>
                  <a:pt x="315134" y="17884"/>
                </a:lnTo>
                <a:lnTo>
                  <a:pt x="272676" y="4623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2641863" y="4745523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1" y="0"/>
                </a:moveTo>
                <a:lnTo>
                  <a:pt x="272671" y="4623"/>
                </a:lnTo>
                <a:lnTo>
                  <a:pt x="315129" y="17885"/>
                </a:lnTo>
                <a:lnTo>
                  <a:pt x="353474" y="38870"/>
                </a:lnTo>
                <a:lnTo>
                  <a:pt x="386824" y="66662"/>
                </a:lnTo>
                <a:lnTo>
                  <a:pt x="414297" y="100348"/>
                </a:lnTo>
                <a:lnTo>
                  <a:pt x="435012" y="139011"/>
                </a:lnTo>
                <a:lnTo>
                  <a:pt x="448087" y="181737"/>
                </a:lnTo>
                <a:lnTo>
                  <a:pt x="452642" y="227612"/>
                </a:lnTo>
                <a:lnTo>
                  <a:pt x="448270" y="271799"/>
                </a:lnTo>
                <a:lnTo>
                  <a:pt x="435486" y="314124"/>
                </a:lnTo>
                <a:lnTo>
                  <a:pt x="414784" y="353225"/>
                </a:lnTo>
                <a:lnTo>
                  <a:pt x="386659" y="387734"/>
                </a:lnTo>
                <a:lnTo>
                  <a:pt x="352245" y="415938"/>
                </a:lnTo>
                <a:lnTo>
                  <a:pt x="313253" y="436698"/>
                </a:lnTo>
                <a:lnTo>
                  <a:pt x="271045" y="449517"/>
                </a:lnTo>
                <a:lnTo>
                  <a:pt x="226981" y="453901"/>
                </a:lnTo>
                <a:lnTo>
                  <a:pt x="181233" y="449334"/>
                </a:lnTo>
                <a:lnTo>
                  <a:pt x="138625" y="436222"/>
                </a:lnTo>
                <a:lnTo>
                  <a:pt x="100069" y="415449"/>
                </a:lnTo>
                <a:lnTo>
                  <a:pt x="66477" y="387900"/>
                </a:lnTo>
                <a:lnTo>
                  <a:pt x="38762" y="354457"/>
                </a:lnTo>
                <a:lnTo>
                  <a:pt x="17835" y="316006"/>
                </a:lnTo>
                <a:lnTo>
                  <a:pt x="4611" y="273429"/>
                </a:lnTo>
                <a:lnTo>
                  <a:pt x="0" y="227612"/>
                </a:lnTo>
                <a:lnTo>
                  <a:pt x="4611" y="181737"/>
                </a:lnTo>
                <a:lnTo>
                  <a:pt x="17835" y="139011"/>
                </a:lnTo>
                <a:lnTo>
                  <a:pt x="38762" y="100348"/>
                </a:lnTo>
                <a:lnTo>
                  <a:pt x="66477" y="66662"/>
                </a:lnTo>
                <a:lnTo>
                  <a:pt x="100069" y="38870"/>
                </a:lnTo>
                <a:lnTo>
                  <a:pt x="138625" y="17885"/>
                </a:lnTo>
                <a:lnTo>
                  <a:pt x="181233" y="4623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2104620" y="4745513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7" y="0"/>
                </a:moveTo>
                <a:lnTo>
                  <a:pt x="181237" y="4623"/>
                </a:lnTo>
                <a:lnTo>
                  <a:pt x="138628" y="17884"/>
                </a:lnTo>
                <a:lnTo>
                  <a:pt x="100070" y="38868"/>
                </a:lnTo>
                <a:lnTo>
                  <a:pt x="66478" y="66660"/>
                </a:lnTo>
                <a:lnTo>
                  <a:pt x="38762" y="100345"/>
                </a:lnTo>
                <a:lnTo>
                  <a:pt x="17835" y="139008"/>
                </a:lnTo>
                <a:lnTo>
                  <a:pt x="4611" y="181734"/>
                </a:lnTo>
                <a:lnTo>
                  <a:pt x="0" y="227609"/>
                </a:lnTo>
                <a:lnTo>
                  <a:pt x="4611" y="273427"/>
                </a:lnTo>
                <a:lnTo>
                  <a:pt x="17835" y="316003"/>
                </a:lnTo>
                <a:lnTo>
                  <a:pt x="38762" y="354455"/>
                </a:lnTo>
                <a:lnTo>
                  <a:pt x="66478" y="387897"/>
                </a:lnTo>
                <a:lnTo>
                  <a:pt x="100070" y="415446"/>
                </a:lnTo>
                <a:lnTo>
                  <a:pt x="138628" y="436219"/>
                </a:lnTo>
                <a:lnTo>
                  <a:pt x="181237" y="449331"/>
                </a:lnTo>
                <a:lnTo>
                  <a:pt x="226987" y="453897"/>
                </a:lnTo>
                <a:lnTo>
                  <a:pt x="271629" y="449513"/>
                </a:lnTo>
                <a:lnTo>
                  <a:pt x="313920" y="436692"/>
                </a:lnTo>
                <a:lnTo>
                  <a:pt x="352993" y="415932"/>
                </a:lnTo>
                <a:lnTo>
                  <a:pt x="387985" y="387730"/>
                </a:lnTo>
                <a:lnTo>
                  <a:pt x="416108" y="353223"/>
                </a:lnTo>
                <a:lnTo>
                  <a:pt x="436808" y="314123"/>
                </a:lnTo>
                <a:lnTo>
                  <a:pt x="449590" y="271796"/>
                </a:lnTo>
                <a:lnTo>
                  <a:pt x="453961" y="227609"/>
                </a:lnTo>
                <a:lnTo>
                  <a:pt x="449350" y="181734"/>
                </a:lnTo>
                <a:lnTo>
                  <a:pt x="436125" y="139008"/>
                </a:lnTo>
                <a:lnTo>
                  <a:pt x="415199" y="100345"/>
                </a:lnTo>
                <a:lnTo>
                  <a:pt x="387484" y="66660"/>
                </a:lnTo>
                <a:lnTo>
                  <a:pt x="353893" y="38868"/>
                </a:lnTo>
                <a:lnTo>
                  <a:pt x="315338" y="17884"/>
                </a:lnTo>
                <a:lnTo>
                  <a:pt x="272732" y="4623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2104617" y="4745523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1" y="0"/>
                </a:moveTo>
                <a:lnTo>
                  <a:pt x="272728" y="4623"/>
                </a:lnTo>
                <a:lnTo>
                  <a:pt x="315336" y="17885"/>
                </a:lnTo>
                <a:lnTo>
                  <a:pt x="353892" y="38870"/>
                </a:lnTo>
                <a:lnTo>
                  <a:pt x="387484" y="66662"/>
                </a:lnTo>
                <a:lnTo>
                  <a:pt x="415199" y="100348"/>
                </a:lnTo>
                <a:lnTo>
                  <a:pt x="436126" y="139011"/>
                </a:lnTo>
                <a:lnTo>
                  <a:pt x="449350" y="181737"/>
                </a:lnTo>
                <a:lnTo>
                  <a:pt x="453962" y="227612"/>
                </a:lnTo>
                <a:lnTo>
                  <a:pt x="449590" y="271799"/>
                </a:lnTo>
                <a:lnTo>
                  <a:pt x="436806" y="314124"/>
                </a:lnTo>
                <a:lnTo>
                  <a:pt x="416104" y="353225"/>
                </a:lnTo>
                <a:lnTo>
                  <a:pt x="387979" y="387734"/>
                </a:lnTo>
                <a:lnTo>
                  <a:pt x="352987" y="415938"/>
                </a:lnTo>
                <a:lnTo>
                  <a:pt x="313913" y="436698"/>
                </a:lnTo>
                <a:lnTo>
                  <a:pt x="271622" y="449517"/>
                </a:lnTo>
                <a:lnTo>
                  <a:pt x="226981" y="453901"/>
                </a:lnTo>
                <a:lnTo>
                  <a:pt x="181233" y="449334"/>
                </a:lnTo>
                <a:lnTo>
                  <a:pt x="138625" y="436222"/>
                </a:lnTo>
                <a:lnTo>
                  <a:pt x="100069" y="415449"/>
                </a:lnTo>
                <a:lnTo>
                  <a:pt x="66477" y="387900"/>
                </a:lnTo>
                <a:lnTo>
                  <a:pt x="38762" y="354457"/>
                </a:lnTo>
                <a:lnTo>
                  <a:pt x="17835" y="316006"/>
                </a:lnTo>
                <a:lnTo>
                  <a:pt x="4611" y="273429"/>
                </a:lnTo>
                <a:lnTo>
                  <a:pt x="0" y="227612"/>
                </a:lnTo>
                <a:lnTo>
                  <a:pt x="4611" y="181737"/>
                </a:lnTo>
                <a:lnTo>
                  <a:pt x="17835" y="139011"/>
                </a:lnTo>
                <a:lnTo>
                  <a:pt x="38762" y="100348"/>
                </a:lnTo>
                <a:lnTo>
                  <a:pt x="66477" y="66662"/>
                </a:lnTo>
                <a:lnTo>
                  <a:pt x="100069" y="38870"/>
                </a:lnTo>
                <a:lnTo>
                  <a:pt x="138625" y="17885"/>
                </a:lnTo>
                <a:lnTo>
                  <a:pt x="181233" y="4623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2939716" y="3993696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6" y="0"/>
                </a:moveTo>
                <a:lnTo>
                  <a:pt x="179977" y="4566"/>
                </a:lnTo>
                <a:lnTo>
                  <a:pt x="137518" y="17678"/>
                </a:lnTo>
                <a:lnTo>
                  <a:pt x="99173" y="38451"/>
                </a:lnTo>
                <a:lnTo>
                  <a:pt x="65822" y="66000"/>
                </a:lnTo>
                <a:lnTo>
                  <a:pt x="38347" y="99442"/>
                </a:lnTo>
                <a:lnTo>
                  <a:pt x="17631" y="137894"/>
                </a:lnTo>
                <a:lnTo>
                  <a:pt x="4554" y="180470"/>
                </a:lnTo>
                <a:lnTo>
                  <a:pt x="0" y="226288"/>
                </a:lnTo>
                <a:lnTo>
                  <a:pt x="4554" y="272163"/>
                </a:lnTo>
                <a:lnTo>
                  <a:pt x="17631" y="314891"/>
                </a:lnTo>
                <a:lnTo>
                  <a:pt x="38347" y="353556"/>
                </a:lnTo>
                <a:lnTo>
                  <a:pt x="65822" y="387243"/>
                </a:lnTo>
                <a:lnTo>
                  <a:pt x="99173" y="415037"/>
                </a:lnTo>
                <a:lnTo>
                  <a:pt x="137518" y="436023"/>
                </a:lnTo>
                <a:lnTo>
                  <a:pt x="179977" y="449286"/>
                </a:lnTo>
                <a:lnTo>
                  <a:pt x="225666" y="453910"/>
                </a:lnTo>
                <a:lnTo>
                  <a:pt x="271415" y="449286"/>
                </a:lnTo>
                <a:lnTo>
                  <a:pt x="314025" y="436023"/>
                </a:lnTo>
                <a:lnTo>
                  <a:pt x="352582" y="415037"/>
                </a:lnTo>
                <a:lnTo>
                  <a:pt x="386175" y="387243"/>
                </a:lnTo>
                <a:lnTo>
                  <a:pt x="413890" y="353556"/>
                </a:lnTo>
                <a:lnTo>
                  <a:pt x="434817" y="314891"/>
                </a:lnTo>
                <a:lnTo>
                  <a:pt x="448042" y="272163"/>
                </a:lnTo>
                <a:lnTo>
                  <a:pt x="452653" y="226288"/>
                </a:lnTo>
                <a:lnTo>
                  <a:pt x="448280" y="182102"/>
                </a:lnTo>
                <a:lnTo>
                  <a:pt x="435494" y="139779"/>
                </a:lnTo>
                <a:lnTo>
                  <a:pt x="414789" y="100680"/>
                </a:lnTo>
                <a:lnTo>
                  <a:pt x="386664" y="66166"/>
                </a:lnTo>
                <a:lnTo>
                  <a:pt x="351673" y="37965"/>
                </a:lnTo>
                <a:lnTo>
                  <a:pt x="312599" y="17205"/>
                </a:lnTo>
                <a:lnTo>
                  <a:pt x="270308" y="4384"/>
                </a:lnTo>
                <a:lnTo>
                  <a:pt x="2256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2939713" y="399370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1" y="453901"/>
                </a:moveTo>
                <a:lnTo>
                  <a:pt x="271408" y="449277"/>
                </a:lnTo>
                <a:lnTo>
                  <a:pt x="314016" y="436015"/>
                </a:lnTo>
                <a:lnTo>
                  <a:pt x="352572" y="415031"/>
                </a:lnTo>
                <a:lnTo>
                  <a:pt x="386164" y="387238"/>
                </a:lnTo>
                <a:lnTo>
                  <a:pt x="413880" y="353553"/>
                </a:lnTo>
                <a:lnTo>
                  <a:pt x="434806" y="314889"/>
                </a:lnTo>
                <a:lnTo>
                  <a:pt x="448031" y="272163"/>
                </a:lnTo>
                <a:lnTo>
                  <a:pt x="452642" y="226288"/>
                </a:lnTo>
                <a:lnTo>
                  <a:pt x="448270" y="182102"/>
                </a:lnTo>
                <a:lnTo>
                  <a:pt x="435486" y="139776"/>
                </a:lnTo>
                <a:lnTo>
                  <a:pt x="414784" y="100676"/>
                </a:lnTo>
                <a:lnTo>
                  <a:pt x="386659" y="66166"/>
                </a:lnTo>
                <a:lnTo>
                  <a:pt x="351667" y="37962"/>
                </a:lnTo>
                <a:lnTo>
                  <a:pt x="312593" y="17203"/>
                </a:lnTo>
                <a:lnTo>
                  <a:pt x="270302" y="4383"/>
                </a:lnTo>
                <a:lnTo>
                  <a:pt x="225661" y="0"/>
                </a:lnTo>
                <a:lnTo>
                  <a:pt x="179970" y="4567"/>
                </a:lnTo>
                <a:lnTo>
                  <a:pt x="137512" y="17678"/>
                </a:lnTo>
                <a:lnTo>
                  <a:pt x="99167" y="38451"/>
                </a:lnTo>
                <a:lnTo>
                  <a:pt x="65817" y="66000"/>
                </a:lnTo>
                <a:lnTo>
                  <a:pt x="38344" y="99443"/>
                </a:lnTo>
                <a:lnTo>
                  <a:pt x="17629" y="137894"/>
                </a:lnTo>
                <a:lnTo>
                  <a:pt x="4554" y="180471"/>
                </a:lnTo>
                <a:lnTo>
                  <a:pt x="0" y="226288"/>
                </a:lnTo>
                <a:lnTo>
                  <a:pt x="4554" y="272163"/>
                </a:lnTo>
                <a:lnTo>
                  <a:pt x="17629" y="314889"/>
                </a:lnTo>
                <a:lnTo>
                  <a:pt x="38344" y="353553"/>
                </a:lnTo>
                <a:lnTo>
                  <a:pt x="65817" y="387238"/>
                </a:lnTo>
                <a:lnTo>
                  <a:pt x="99167" y="415031"/>
                </a:lnTo>
                <a:lnTo>
                  <a:pt x="137512" y="436015"/>
                </a:lnTo>
                <a:lnTo>
                  <a:pt x="179970" y="449277"/>
                </a:lnTo>
                <a:lnTo>
                  <a:pt x="225661" y="453901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2402470" y="3993696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7" y="0"/>
                </a:moveTo>
                <a:lnTo>
                  <a:pt x="181241" y="4566"/>
                </a:lnTo>
                <a:lnTo>
                  <a:pt x="138633" y="17678"/>
                </a:lnTo>
                <a:lnTo>
                  <a:pt x="100076" y="38451"/>
                </a:lnTo>
                <a:lnTo>
                  <a:pt x="66482" y="66000"/>
                </a:lnTo>
                <a:lnTo>
                  <a:pt x="38765" y="99442"/>
                </a:lnTo>
                <a:lnTo>
                  <a:pt x="17837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63"/>
                </a:lnTo>
                <a:lnTo>
                  <a:pt x="17837" y="314891"/>
                </a:lnTo>
                <a:lnTo>
                  <a:pt x="38765" y="353556"/>
                </a:lnTo>
                <a:lnTo>
                  <a:pt x="66482" y="387243"/>
                </a:lnTo>
                <a:lnTo>
                  <a:pt x="100076" y="415037"/>
                </a:lnTo>
                <a:lnTo>
                  <a:pt x="138633" y="436023"/>
                </a:lnTo>
                <a:lnTo>
                  <a:pt x="181241" y="449286"/>
                </a:lnTo>
                <a:lnTo>
                  <a:pt x="226987" y="453910"/>
                </a:lnTo>
                <a:lnTo>
                  <a:pt x="272300" y="449286"/>
                </a:lnTo>
                <a:lnTo>
                  <a:pt x="314582" y="436023"/>
                </a:lnTo>
                <a:lnTo>
                  <a:pt x="352905" y="415037"/>
                </a:lnTo>
                <a:lnTo>
                  <a:pt x="386340" y="387243"/>
                </a:lnTo>
                <a:lnTo>
                  <a:pt x="413960" y="353556"/>
                </a:lnTo>
                <a:lnTo>
                  <a:pt x="434838" y="314891"/>
                </a:lnTo>
                <a:lnTo>
                  <a:pt x="448044" y="272163"/>
                </a:lnTo>
                <a:lnTo>
                  <a:pt x="452653" y="226288"/>
                </a:lnTo>
                <a:lnTo>
                  <a:pt x="448280" y="182102"/>
                </a:lnTo>
                <a:lnTo>
                  <a:pt x="435494" y="139779"/>
                </a:lnTo>
                <a:lnTo>
                  <a:pt x="414789" y="100680"/>
                </a:lnTo>
                <a:lnTo>
                  <a:pt x="386664" y="66166"/>
                </a:lnTo>
                <a:lnTo>
                  <a:pt x="352250" y="37965"/>
                </a:lnTo>
                <a:lnTo>
                  <a:pt x="313259" y="17205"/>
                </a:lnTo>
                <a:lnTo>
                  <a:pt x="271051" y="4384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2402468" y="399370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1" y="453901"/>
                </a:moveTo>
                <a:lnTo>
                  <a:pt x="272292" y="449277"/>
                </a:lnTo>
                <a:lnTo>
                  <a:pt x="314573" y="436015"/>
                </a:lnTo>
                <a:lnTo>
                  <a:pt x="352894" y="415031"/>
                </a:lnTo>
                <a:lnTo>
                  <a:pt x="386329" y="387238"/>
                </a:lnTo>
                <a:lnTo>
                  <a:pt x="413949" y="353553"/>
                </a:lnTo>
                <a:lnTo>
                  <a:pt x="434826" y="314889"/>
                </a:lnTo>
                <a:lnTo>
                  <a:pt x="448033" y="272163"/>
                </a:lnTo>
                <a:lnTo>
                  <a:pt x="452642" y="226288"/>
                </a:lnTo>
                <a:lnTo>
                  <a:pt x="448270" y="182102"/>
                </a:lnTo>
                <a:lnTo>
                  <a:pt x="435486" y="139776"/>
                </a:lnTo>
                <a:lnTo>
                  <a:pt x="414784" y="100676"/>
                </a:lnTo>
                <a:lnTo>
                  <a:pt x="386659" y="66166"/>
                </a:lnTo>
                <a:lnTo>
                  <a:pt x="352245" y="37962"/>
                </a:lnTo>
                <a:lnTo>
                  <a:pt x="313253" y="17203"/>
                </a:lnTo>
                <a:lnTo>
                  <a:pt x="271045" y="4383"/>
                </a:lnTo>
                <a:lnTo>
                  <a:pt x="226981" y="0"/>
                </a:lnTo>
                <a:lnTo>
                  <a:pt x="181233" y="4567"/>
                </a:lnTo>
                <a:lnTo>
                  <a:pt x="138625" y="17678"/>
                </a:lnTo>
                <a:lnTo>
                  <a:pt x="100069" y="38451"/>
                </a:lnTo>
                <a:lnTo>
                  <a:pt x="66477" y="66000"/>
                </a:lnTo>
                <a:lnTo>
                  <a:pt x="38762" y="99443"/>
                </a:lnTo>
                <a:lnTo>
                  <a:pt x="17835" y="137894"/>
                </a:lnTo>
                <a:lnTo>
                  <a:pt x="4611" y="180471"/>
                </a:lnTo>
                <a:lnTo>
                  <a:pt x="0" y="226288"/>
                </a:lnTo>
                <a:lnTo>
                  <a:pt x="4611" y="272163"/>
                </a:lnTo>
                <a:lnTo>
                  <a:pt x="17835" y="314889"/>
                </a:lnTo>
                <a:lnTo>
                  <a:pt x="38762" y="353553"/>
                </a:lnTo>
                <a:lnTo>
                  <a:pt x="66477" y="387238"/>
                </a:lnTo>
                <a:lnTo>
                  <a:pt x="100069" y="415031"/>
                </a:lnTo>
                <a:lnTo>
                  <a:pt x="138625" y="436015"/>
                </a:lnTo>
                <a:lnTo>
                  <a:pt x="181233" y="449277"/>
                </a:lnTo>
                <a:lnTo>
                  <a:pt x="226981" y="453901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1865225" y="3993696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7" y="0"/>
                </a:moveTo>
                <a:lnTo>
                  <a:pt x="181237" y="4566"/>
                </a:lnTo>
                <a:lnTo>
                  <a:pt x="138628" y="17678"/>
                </a:lnTo>
                <a:lnTo>
                  <a:pt x="100070" y="38451"/>
                </a:lnTo>
                <a:lnTo>
                  <a:pt x="66478" y="66000"/>
                </a:lnTo>
                <a:lnTo>
                  <a:pt x="38762" y="99442"/>
                </a:lnTo>
                <a:lnTo>
                  <a:pt x="17835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63"/>
                </a:lnTo>
                <a:lnTo>
                  <a:pt x="17835" y="314891"/>
                </a:lnTo>
                <a:lnTo>
                  <a:pt x="38762" y="353556"/>
                </a:lnTo>
                <a:lnTo>
                  <a:pt x="66478" y="387243"/>
                </a:lnTo>
                <a:lnTo>
                  <a:pt x="100070" y="415037"/>
                </a:lnTo>
                <a:lnTo>
                  <a:pt x="138628" y="436023"/>
                </a:lnTo>
                <a:lnTo>
                  <a:pt x="181237" y="449286"/>
                </a:lnTo>
                <a:lnTo>
                  <a:pt x="226987" y="453910"/>
                </a:lnTo>
                <a:lnTo>
                  <a:pt x="272732" y="449286"/>
                </a:lnTo>
                <a:lnTo>
                  <a:pt x="315338" y="436023"/>
                </a:lnTo>
                <a:lnTo>
                  <a:pt x="353893" y="415037"/>
                </a:lnTo>
                <a:lnTo>
                  <a:pt x="387484" y="387243"/>
                </a:lnTo>
                <a:lnTo>
                  <a:pt x="415199" y="353556"/>
                </a:lnTo>
                <a:lnTo>
                  <a:pt x="436125" y="314891"/>
                </a:lnTo>
                <a:lnTo>
                  <a:pt x="449350" y="272163"/>
                </a:lnTo>
                <a:lnTo>
                  <a:pt x="453961" y="226288"/>
                </a:lnTo>
                <a:lnTo>
                  <a:pt x="449570" y="182102"/>
                </a:lnTo>
                <a:lnTo>
                  <a:pt x="436643" y="139779"/>
                </a:lnTo>
                <a:lnTo>
                  <a:pt x="415551" y="100680"/>
                </a:lnTo>
                <a:lnTo>
                  <a:pt x="386664" y="66166"/>
                </a:lnTo>
                <a:lnTo>
                  <a:pt x="352436" y="37965"/>
                </a:lnTo>
                <a:lnTo>
                  <a:pt x="313755" y="17205"/>
                </a:lnTo>
                <a:lnTo>
                  <a:pt x="271608" y="4384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1865224" y="3993708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1" y="453901"/>
                </a:moveTo>
                <a:lnTo>
                  <a:pt x="272728" y="449277"/>
                </a:lnTo>
                <a:lnTo>
                  <a:pt x="315336" y="436015"/>
                </a:lnTo>
                <a:lnTo>
                  <a:pt x="353892" y="415031"/>
                </a:lnTo>
                <a:lnTo>
                  <a:pt x="387484" y="387238"/>
                </a:lnTo>
                <a:lnTo>
                  <a:pt x="415199" y="353553"/>
                </a:lnTo>
                <a:lnTo>
                  <a:pt x="436126" y="314889"/>
                </a:lnTo>
                <a:lnTo>
                  <a:pt x="449350" y="272163"/>
                </a:lnTo>
                <a:lnTo>
                  <a:pt x="453962" y="226288"/>
                </a:lnTo>
                <a:lnTo>
                  <a:pt x="449570" y="182102"/>
                </a:lnTo>
                <a:lnTo>
                  <a:pt x="436641" y="139776"/>
                </a:lnTo>
                <a:lnTo>
                  <a:pt x="415547" y="100676"/>
                </a:lnTo>
                <a:lnTo>
                  <a:pt x="386659" y="66166"/>
                </a:lnTo>
                <a:lnTo>
                  <a:pt x="352430" y="37962"/>
                </a:lnTo>
                <a:lnTo>
                  <a:pt x="313748" y="17203"/>
                </a:lnTo>
                <a:lnTo>
                  <a:pt x="271601" y="4383"/>
                </a:lnTo>
                <a:lnTo>
                  <a:pt x="226981" y="0"/>
                </a:lnTo>
                <a:lnTo>
                  <a:pt x="181233" y="4567"/>
                </a:lnTo>
                <a:lnTo>
                  <a:pt x="138625" y="17678"/>
                </a:lnTo>
                <a:lnTo>
                  <a:pt x="100069" y="38451"/>
                </a:lnTo>
                <a:lnTo>
                  <a:pt x="66477" y="66000"/>
                </a:lnTo>
                <a:lnTo>
                  <a:pt x="38762" y="99443"/>
                </a:lnTo>
                <a:lnTo>
                  <a:pt x="17835" y="137894"/>
                </a:lnTo>
                <a:lnTo>
                  <a:pt x="4611" y="180471"/>
                </a:lnTo>
                <a:lnTo>
                  <a:pt x="0" y="226288"/>
                </a:lnTo>
                <a:lnTo>
                  <a:pt x="4611" y="272163"/>
                </a:lnTo>
                <a:lnTo>
                  <a:pt x="17835" y="314889"/>
                </a:lnTo>
                <a:lnTo>
                  <a:pt x="38762" y="353553"/>
                </a:lnTo>
                <a:lnTo>
                  <a:pt x="66477" y="387238"/>
                </a:lnTo>
                <a:lnTo>
                  <a:pt x="100069" y="415031"/>
                </a:lnTo>
                <a:lnTo>
                  <a:pt x="138625" y="436015"/>
                </a:lnTo>
                <a:lnTo>
                  <a:pt x="181233" y="449277"/>
                </a:lnTo>
                <a:lnTo>
                  <a:pt x="226981" y="453901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2616809" y="3485674"/>
            <a:ext cx="816620" cy="475506"/>
          </a:xfrm>
          <a:custGeom>
            <a:avLst/>
            <a:gdLst/>
            <a:ahLst/>
            <a:cxnLst/>
            <a:rect l="l" t="t" r="r" b="b"/>
            <a:pathLst>
              <a:path w="1161414" h="676275">
                <a:moveTo>
                  <a:pt x="0" y="676220"/>
                </a:moveTo>
                <a:lnTo>
                  <a:pt x="0" y="676220"/>
                </a:lnTo>
                <a:lnTo>
                  <a:pt x="1161298" y="0"/>
                </a:lnTo>
              </a:path>
            </a:pathLst>
          </a:custGeom>
          <a:ln w="26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2575966" y="3923002"/>
            <a:ext cx="78902" cy="66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2079565" y="3485674"/>
            <a:ext cx="812155" cy="475506"/>
          </a:xfrm>
          <a:custGeom>
            <a:avLst/>
            <a:gdLst/>
            <a:ahLst/>
            <a:cxnLst/>
            <a:rect l="l" t="t" r="r" b="b"/>
            <a:pathLst>
              <a:path w="1155064" h="676275">
                <a:moveTo>
                  <a:pt x="0" y="676220"/>
                </a:moveTo>
                <a:lnTo>
                  <a:pt x="0" y="676220"/>
                </a:lnTo>
                <a:lnTo>
                  <a:pt x="1154699" y="0"/>
                </a:lnTo>
              </a:path>
            </a:pathLst>
          </a:custGeom>
          <a:ln w="26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2038721" y="3923002"/>
            <a:ext cx="78902" cy="66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3133641" y="3485674"/>
            <a:ext cx="304502" cy="455414"/>
          </a:xfrm>
          <a:custGeom>
            <a:avLst/>
            <a:gdLst/>
            <a:ahLst/>
            <a:cxnLst/>
            <a:rect l="l" t="t" r="r" b="b"/>
            <a:pathLst>
              <a:path w="433070" h="647700">
                <a:moveTo>
                  <a:pt x="0" y="647107"/>
                </a:moveTo>
                <a:lnTo>
                  <a:pt x="0" y="647107"/>
                </a:lnTo>
                <a:lnTo>
                  <a:pt x="432847" y="0"/>
                </a:lnTo>
              </a:path>
            </a:pathLst>
          </a:custGeom>
          <a:ln w="26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3104866" y="3901606"/>
            <a:ext cx="67756" cy="78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2598252" y="3485674"/>
            <a:ext cx="320129" cy="456307"/>
          </a:xfrm>
          <a:custGeom>
            <a:avLst/>
            <a:gdLst/>
            <a:ahLst/>
            <a:cxnLst/>
            <a:rect l="l" t="t" r="r" b="b"/>
            <a:pathLst>
              <a:path w="455295" h="648970">
                <a:moveTo>
                  <a:pt x="0" y="648430"/>
                </a:moveTo>
                <a:lnTo>
                  <a:pt x="0" y="648430"/>
                </a:lnTo>
                <a:lnTo>
                  <a:pt x="455281" y="0"/>
                </a:lnTo>
              </a:path>
            </a:pathLst>
          </a:custGeom>
          <a:ln w="26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2567621" y="3902537"/>
            <a:ext cx="68685" cy="78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2060079" y="3485674"/>
            <a:ext cx="303609" cy="455414"/>
          </a:xfrm>
          <a:custGeom>
            <a:avLst/>
            <a:gdLst/>
            <a:ahLst/>
            <a:cxnLst/>
            <a:rect l="l" t="t" r="r" b="b"/>
            <a:pathLst>
              <a:path w="431800" h="647700">
                <a:moveTo>
                  <a:pt x="0" y="647107"/>
                </a:moveTo>
                <a:lnTo>
                  <a:pt x="0" y="647107"/>
                </a:lnTo>
                <a:lnTo>
                  <a:pt x="431527" y="0"/>
                </a:lnTo>
              </a:path>
            </a:pathLst>
          </a:custGeom>
          <a:ln w="26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2030376" y="3901606"/>
            <a:ext cx="67756" cy="781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2900742" y="3485674"/>
            <a:ext cx="174575" cy="448717"/>
          </a:xfrm>
          <a:custGeom>
            <a:avLst/>
            <a:gdLst/>
            <a:ahLst/>
            <a:cxnLst/>
            <a:rect l="l" t="t" r="r" b="b"/>
            <a:pathLst>
              <a:path w="248285" h="638175">
                <a:moveTo>
                  <a:pt x="248095" y="637843"/>
                </a:moveTo>
                <a:lnTo>
                  <a:pt x="248095" y="637843"/>
                </a:lnTo>
                <a:lnTo>
                  <a:pt x="0" y="0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3038989" y="3897887"/>
            <a:ext cx="59401" cy="790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2364426" y="3485674"/>
            <a:ext cx="174575" cy="448717"/>
          </a:xfrm>
          <a:custGeom>
            <a:avLst/>
            <a:gdLst/>
            <a:ahLst/>
            <a:cxnLst/>
            <a:rect l="l" t="t" r="r" b="b"/>
            <a:pathLst>
              <a:path w="248285" h="638175">
                <a:moveTo>
                  <a:pt x="248095" y="637843"/>
                </a:moveTo>
                <a:lnTo>
                  <a:pt x="248095" y="637843"/>
                </a:lnTo>
                <a:lnTo>
                  <a:pt x="0" y="0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2502671" y="3897888"/>
            <a:ext cx="58472" cy="790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1827181" y="3486604"/>
            <a:ext cx="174575" cy="447824"/>
          </a:xfrm>
          <a:custGeom>
            <a:avLst/>
            <a:gdLst/>
            <a:ahLst/>
            <a:cxnLst/>
            <a:rect l="l" t="t" r="r" b="b"/>
            <a:pathLst>
              <a:path w="248285" h="636904">
                <a:moveTo>
                  <a:pt x="248095" y="636520"/>
                </a:moveTo>
                <a:lnTo>
                  <a:pt x="248095" y="636520"/>
                </a:lnTo>
                <a:lnTo>
                  <a:pt x="0" y="0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1965427" y="3897888"/>
            <a:ext cx="58472" cy="790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2364425" y="3485674"/>
            <a:ext cx="682228" cy="471934"/>
          </a:xfrm>
          <a:custGeom>
            <a:avLst/>
            <a:gdLst/>
            <a:ahLst/>
            <a:cxnLst/>
            <a:rect l="l" t="t" r="r" b="b"/>
            <a:pathLst>
              <a:path w="970279" h="671195">
                <a:moveTo>
                  <a:pt x="969947" y="670926"/>
                </a:moveTo>
                <a:lnTo>
                  <a:pt x="969947" y="670926"/>
                </a:lnTo>
                <a:lnTo>
                  <a:pt x="0" y="0"/>
                </a:lnTo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3008361" y="3918351"/>
            <a:ext cx="77044" cy="68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1827180" y="3486605"/>
            <a:ext cx="682228" cy="471041"/>
          </a:xfrm>
          <a:custGeom>
            <a:avLst/>
            <a:gdLst/>
            <a:ahLst/>
            <a:cxnLst/>
            <a:rect l="l" t="t" r="r" b="b"/>
            <a:pathLst>
              <a:path w="970279" h="669925">
                <a:moveTo>
                  <a:pt x="969947" y="669603"/>
                </a:moveTo>
                <a:lnTo>
                  <a:pt x="969947" y="669603"/>
                </a:lnTo>
                <a:lnTo>
                  <a:pt x="0" y="0"/>
                </a:lnTo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2471116" y="3918351"/>
            <a:ext cx="77972" cy="68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2085132" y="3485674"/>
            <a:ext cx="1353294" cy="486668"/>
          </a:xfrm>
          <a:custGeom>
            <a:avLst/>
            <a:gdLst/>
            <a:ahLst/>
            <a:cxnLst/>
            <a:rect l="l" t="t" r="r" b="b"/>
            <a:pathLst>
              <a:path w="1924685" h="692150">
                <a:moveTo>
                  <a:pt x="0" y="692100"/>
                </a:moveTo>
                <a:lnTo>
                  <a:pt x="0" y="692100"/>
                </a:lnTo>
                <a:lnTo>
                  <a:pt x="1924059" y="0"/>
                </a:lnTo>
              </a:path>
            </a:pathLst>
          </a:custGeom>
          <a:ln w="264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2041503" y="3936026"/>
            <a:ext cx="78906" cy="576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1827180" y="3485674"/>
            <a:ext cx="1213098" cy="483989"/>
          </a:xfrm>
          <a:custGeom>
            <a:avLst/>
            <a:gdLst/>
            <a:ahLst/>
            <a:cxnLst/>
            <a:rect l="l" t="t" r="r" b="b"/>
            <a:pathLst>
              <a:path w="1725295" h="688339">
                <a:moveTo>
                  <a:pt x="1724791" y="688130"/>
                </a:moveTo>
                <a:lnTo>
                  <a:pt x="1724791" y="688130"/>
                </a:lnTo>
                <a:lnTo>
                  <a:pt x="0" y="0"/>
                </a:lnTo>
              </a:path>
            </a:pathLst>
          </a:custGeom>
          <a:ln w="264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3002791" y="3933235"/>
            <a:ext cx="79834" cy="595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2837645" y="4312857"/>
            <a:ext cx="260747" cy="380851"/>
          </a:xfrm>
          <a:custGeom>
            <a:avLst/>
            <a:gdLst/>
            <a:ahLst/>
            <a:cxnLst/>
            <a:rect l="l" t="t" r="r" b="b"/>
            <a:pathLst>
              <a:path w="370839" h="541654">
                <a:moveTo>
                  <a:pt x="370823" y="0"/>
                </a:moveTo>
                <a:lnTo>
                  <a:pt x="370823" y="0"/>
                </a:lnTo>
                <a:lnTo>
                  <a:pt x="0" y="541240"/>
                </a:lnTo>
              </a:path>
            </a:pathLst>
          </a:custGeom>
          <a:ln w="26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2807014" y="4654352"/>
            <a:ext cx="68685" cy="781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2300401" y="4312857"/>
            <a:ext cx="262086" cy="380851"/>
          </a:xfrm>
          <a:custGeom>
            <a:avLst/>
            <a:gdLst/>
            <a:ahLst/>
            <a:cxnLst/>
            <a:rect l="l" t="t" r="r" b="b"/>
            <a:pathLst>
              <a:path w="372745" h="541654">
                <a:moveTo>
                  <a:pt x="372143" y="0"/>
                </a:moveTo>
                <a:lnTo>
                  <a:pt x="372143" y="0"/>
                </a:lnTo>
                <a:lnTo>
                  <a:pt x="0" y="541240"/>
                </a:lnTo>
              </a:path>
            </a:pathLst>
          </a:custGeom>
          <a:ln w="26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2270698" y="4654352"/>
            <a:ext cx="67756" cy="781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/>
          <p:nvPr/>
        </p:nvSpPr>
        <p:spPr>
          <a:xfrm>
            <a:off x="2320814" y="4312857"/>
            <a:ext cx="777776" cy="404068"/>
          </a:xfrm>
          <a:custGeom>
            <a:avLst/>
            <a:gdLst/>
            <a:ahLst/>
            <a:cxnLst/>
            <a:rect l="l" t="t" r="r" b="b"/>
            <a:pathLst>
              <a:path w="1106170" h="574675">
                <a:moveTo>
                  <a:pt x="1105872" y="0"/>
                </a:moveTo>
                <a:lnTo>
                  <a:pt x="1105872" y="0"/>
                </a:lnTo>
                <a:lnTo>
                  <a:pt x="0" y="574324"/>
                </a:lnTo>
              </a:path>
            </a:pathLst>
          </a:custGeom>
          <a:ln w="264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2279043" y="4678538"/>
            <a:ext cx="78903" cy="641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2024819" y="4312857"/>
            <a:ext cx="208955" cy="377279"/>
          </a:xfrm>
          <a:custGeom>
            <a:avLst/>
            <a:gdLst/>
            <a:ahLst/>
            <a:cxnLst/>
            <a:rect l="l" t="t" r="r" b="b"/>
            <a:pathLst>
              <a:path w="297180" h="536575">
                <a:moveTo>
                  <a:pt x="0" y="0"/>
                </a:moveTo>
                <a:lnTo>
                  <a:pt x="0" y="0"/>
                </a:lnTo>
                <a:lnTo>
                  <a:pt x="296922" y="535947"/>
                </a:lnTo>
              </a:path>
            </a:pathLst>
          </a:custGeom>
          <a:ln w="26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/>
          <p:nvPr/>
        </p:nvSpPr>
        <p:spPr>
          <a:xfrm>
            <a:off x="2195540" y="4652492"/>
            <a:ext cx="64971" cy="790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" name="object 53"/>
          <p:cNvSpPr/>
          <p:nvPr/>
        </p:nvSpPr>
        <p:spPr>
          <a:xfrm>
            <a:off x="2024820" y="4312858"/>
            <a:ext cx="721072" cy="402282"/>
          </a:xfrm>
          <a:custGeom>
            <a:avLst/>
            <a:gdLst/>
            <a:ahLst/>
            <a:cxnLst/>
            <a:rect l="l" t="t" r="r" b="b"/>
            <a:pathLst>
              <a:path w="1025525" h="572134">
                <a:moveTo>
                  <a:pt x="0" y="0"/>
                </a:moveTo>
                <a:lnTo>
                  <a:pt x="0" y="0"/>
                </a:lnTo>
                <a:lnTo>
                  <a:pt x="1025373" y="571677"/>
                </a:lnTo>
              </a:path>
            </a:pathLst>
          </a:custGeom>
          <a:ln w="264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/>
          <p:nvPr/>
        </p:nvSpPr>
        <p:spPr>
          <a:xfrm>
            <a:off x="2707726" y="4676678"/>
            <a:ext cx="78902" cy="651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/>
          <p:nvPr/>
        </p:nvSpPr>
        <p:spPr>
          <a:xfrm>
            <a:off x="2562064" y="4312857"/>
            <a:ext cx="208062" cy="377279"/>
          </a:xfrm>
          <a:custGeom>
            <a:avLst/>
            <a:gdLst/>
            <a:ahLst/>
            <a:cxnLst/>
            <a:rect l="l" t="t" r="r" b="b"/>
            <a:pathLst>
              <a:path w="295910" h="536575">
                <a:moveTo>
                  <a:pt x="0" y="0"/>
                </a:moveTo>
                <a:lnTo>
                  <a:pt x="0" y="0"/>
                </a:lnTo>
                <a:lnTo>
                  <a:pt x="295603" y="535947"/>
                </a:lnTo>
              </a:path>
            </a:pathLst>
          </a:custGeom>
          <a:ln w="26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" name="object 56"/>
          <p:cNvSpPr/>
          <p:nvPr/>
        </p:nvSpPr>
        <p:spPr>
          <a:xfrm>
            <a:off x="2732785" y="4652493"/>
            <a:ext cx="64042" cy="790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" name="object 57"/>
          <p:cNvSpPr/>
          <p:nvPr/>
        </p:nvSpPr>
        <p:spPr>
          <a:xfrm>
            <a:off x="1487575" y="2510547"/>
            <a:ext cx="267444" cy="597396"/>
          </a:xfrm>
          <a:custGeom>
            <a:avLst/>
            <a:gdLst/>
            <a:ahLst/>
            <a:cxnLst/>
            <a:rect l="l" t="t" r="r" b="b"/>
            <a:pathLst>
              <a:path w="380364" h="849629">
                <a:moveTo>
                  <a:pt x="0" y="0"/>
                </a:moveTo>
                <a:lnTo>
                  <a:pt x="0" y="0"/>
                </a:lnTo>
                <a:lnTo>
                  <a:pt x="380061" y="849576"/>
                </a:lnTo>
              </a:path>
            </a:pathLst>
          </a:custGeom>
          <a:ln w="264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" name="object 58"/>
          <p:cNvSpPr/>
          <p:nvPr/>
        </p:nvSpPr>
        <p:spPr>
          <a:xfrm>
            <a:off x="1718609" y="3071635"/>
            <a:ext cx="60329" cy="790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" name="object 59"/>
          <p:cNvSpPr/>
          <p:nvPr/>
        </p:nvSpPr>
        <p:spPr>
          <a:xfrm>
            <a:off x="2024820" y="2510547"/>
            <a:ext cx="267444" cy="597396"/>
          </a:xfrm>
          <a:custGeom>
            <a:avLst/>
            <a:gdLst/>
            <a:ahLst/>
            <a:cxnLst/>
            <a:rect l="l" t="t" r="r" b="b"/>
            <a:pathLst>
              <a:path w="380364" h="849629">
                <a:moveTo>
                  <a:pt x="0" y="0"/>
                </a:moveTo>
                <a:lnTo>
                  <a:pt x="0" y="0"/>
                </a:lnTo>
                <a:lnTo>
                  <a:pt x="380061" y="849576"/>
                </a:lnTo>
              </a:path>
            </a:pathLst>
          </a:custGeom>
          <a:ln w="264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" name="object 60"/>
          <p:cNvSpPr/>
          <p:nvPr/>
        </p:nvSpPr>
        <p:spPr>
          <a:xfrm>
            <a:off x="2254926" y="3071634"/>
            <a:ext cx="61257" cy="79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" name="object 61"/>
          <p:cNvSpPr/>
          <p:nvPr/>
        </p:nvSpPr>
        <p:spPr>
          <a:xfrm>
            <a:off x="1487575" y="2510547"/>
            <a:ext cx="780455" cy="617041"/>
          </a:xfrm>
          <a:custGeom>
            <a:avLst/>
            <a:gdLst/>
            <a:ahLst/>
            <a:cxnLst/>
            <a:rect l="l" t="t" r="r" b="b"/>
            <a:pathLst>
              <a:path w="1109980" h="877570">
                <a:moveTo>
                  <a:pt x="0" y="0"/>
                </a:moveTo>
                <a:lnTo>
                  <a:pt x="0" y="0"/>
                </a:lnTo>
                <a:lnTo>
                  <a:pt x="1109831" y="877365"/>
                </a:lnTo>
              </a:path>
            </a:pathLst>
          </a:custGeom>
          <a:ln w="264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" name="object 62"/>
          <p:cNvSpPr/>
          <p:nvPr/>
        </p:nvSpPr>
        <p:spPr>
          <a:xfrm>
            <a:off x="2229867" y="3088377"/>
            <a:ext cx="76115" cy="706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" name="object 63"/>
          <p:cNvSpPr/>
          <p:nvPr/>
        </p:nvSpPr>
        <p:spPr>
          <a:xfrm>
            <a:off x="1487575" y="2510547"/>
            <a:ext cx="1310432" cy="628203"/>
          </a:xfrm>
          <a:custGeom>
            <a:avLst/>
            <a:gdLst/>
            <a:ahLst/>
            <a:cxnLst/>
            <a:rect l="l" t="t" r="r" b="b"/>
            <a:pathLst>
              <a:path w="1863725" h="893445">
                <a:moveTo>
                  <a:pt x="0" y="0"/>
                </a:moveTo>
                <a:lnTo>
                  <a:pt x="0" y="0"/>
                </a:lnTo>
                <a:lnTo>
                  <a:pt x="1863355" y="893245"/>
                </a:lnTo>
              </a:path>
            </a:pathLst>
          </a:custGeom>
          <a:ln w="264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" name="object 64"/>
          <p:cNvSpPr/>
          <p:nvPr/>
        </p:nvSpPr>
        <p:spPr>
          <a:xfrm>
            <a:off x="2760615" y="3101401"/>
            <a:ext cx="78904" cy="623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" name="object 65"/>
          <p:cNvSpPr/>
          <p:nvPr/>
        </p:nvSpPr>
        <p:spPr>
          <a:xfrm>
            <a:off x="1487575" y="2510547"/>
            <a:ext cx="1843980" cy="635794"/>
          </a:xfrm>
          <a:custGeom>
            <a:avLst/>
            <a:gdLst/>
            <a:ahLst/>
            <a:cxnLst/>
            <a:rect l="l" t="t" r="r" b="b"/>
            <a:pathLst>
              <a:path w="2622550" h="904239">
                <a:moveTo>
                  <a:pt x="0" y="0"/>
                </a:moveTo>
                <a:lnTo>
                  <a:pt x="0" y="0"/>
                </a:lnTo>
                <a:lnTo>
                  <a:pt x="2622158" y="903832"/>
                </a:lnTo>
              </a:path>
            </a:pathLst>
          </a:custGeom>
          <a:ln w="264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" name="object 66"/>
          <p:cNvSpPr/>
          <p:nvPr/>
        </p:nvSpPr>
        <p:spPr>
          <a:xfrm>
            <a:off x="3296002" y="3109775"/>
            <a:ext cx="78905" cy="586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" name="object 67"/>
          <p:cNvSpPr/>
          <p:nvPr/>
        </p:nvSpPr>
        <p:spPr>
          <a:xfrm>
            <a:off x="1803055" y="2510547"/>
            <a:ext cx="221903" cy="596503"/>
          </a:xfrm>
          <a:custGeom>
            <a:avLst/>
            <a:gdLst/>
            <a:ahLst/>
            <a:cxnLst/>
            <a:rect l="l" t="t" r="r" b="b"/>
            <a:pathLst>
              <a:path w="315594" h="848360">
                <a:moveTo>
                  <a:pt x="315398" y="0"/>
                </a:moveTo>
                <a:lnTo>
                  <a:pt x="315398" y="0"/>
                </a:lnTo>
                <a:lnTo>
                  <a:pt x="0" y="848252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" name="object 68"/>
          <p:cNvSpPr/>
          <p:nvPr/>
        </p:nvSpPr>
        <p:spPr>
          <a:xfrm>
            <a:off x="1781706" y="3070705"/>
            <a:ext cx="57543" cy="799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" name="object 69"/>
          <p:cNvSpPr/>
          <p:nvPr/>
        </p:nvSpPr>
        <p:spPr>
          <a:xfrm>
            <a:off x="2024819" y="2510547"/>
            <a:ext cx="780455" cy="617041"/>
          </a:xfrm>
          <a:custGeom>
            <a:avLst/>
            <a:gdLst/>
            <a:ahLst/>
            <a:cxnLst/>
            <a:rect l="l" t="t" r="r" b="b"/>
            <a:pathLst>
              <a:path w="1109979" h="877570">
                <a:moveTo>
                  <a:pt x="0" y="0"/>
                </a:moveTo>
                <a:lnTo>
                  <a:pt x="0" y="0"/>
                </a:lnTo>
                <a:lnTo>
                  <a:pt x="1109831" y="877365"/>
                </a:lnTo>
              </a:path>
            </a:pathLst>
          </a:custGeom>
          <a:ln w="264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" name="object 70"/>
          <p:cNvSpPr/>
          <p:nvPr/>
        </p:nvSpPr>
        <p:spPr>
          <a:xfrm>
            <a:off x="2766184" y="3088377"/>
            <a:ext cx="77043" cy="706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" name="object 71"/>
          <p:cNvSpPr/>
          <p:nvPr/>
        </p:nvSpPr>
        <p:spPr>
          <a:xfrm>
            <a:off x="2024819" y="2510547"/>
            <a:ext cx="1309539" cy="628203"/>
          </a:xfrm>
          <a:custGeom>
            <a:avLst/>
            <a:gdLst/>
            <a:ahLst/>
            <a:cxnLst/>
            <a:rect l="l" t="t" r="r" b="b"/>
            <a:pathLst>
              <a:path w="1862454" h="893445">
                <a:moveTo>
                  <a:pt x="0" y="0"/>
                </a:moveTo>
                <a:lnTo>
                  <a:pt x="0" y="0"/>
                </a:lnTo>
                <a:lnTo>
                  <a:pt x="1862036" y="893245"/>
                </a:lnTo>
              </a:path>
            </a:pathLst>
          </a:custGeom>
          <a:ln w="264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" name="object 72"/>
          <p:cNvSpPr/>
          <p:nvPr/>
        </p:nvSpPr>
        <p:spPr>
          <a:xfrm>
            <a:off x="3296931" y="3101401"/>
            <a:ext cx="79832" cy="623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" name="object 73"/>
          <p:cNvSpPr/>
          <p:nvPr/>
        </p:nvSpPr>
        <p:spPr>
          <a:xfrm>
            <a:off x="1829964" y="2510547"/>
            <a:ext cx="732234" cy="615255"/>
          </a:xfrm>
          <a:custGeom>
            <a:avLst/>
            <a:gdLst/>
            <a:ahLst/>
            <a:cxnLst/>
            <a:rect l="l" t="t" r="r" b="b"/>
            <a:pathLst>
              <a:path w="1041400" h="875029">
                <a:moveTo>
                  <a:pt x="1041209" y="0"/>
                </a:moveTo>
                <a:lnTo>
                  <a:pt x="1041209" y="0"/>
                </a:lnTo>
                <a:lnTo>
                  <a:pt x="0" y="874719"/>
                </a:lnTo>
              </a:path>
            </a:pathLst>
          </a:custGeom>
          <a:ln w="26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" name="object 74"/>
          <p:cNvSpPr/>
          <p:nvPr/>
        </p:nvSpPr>
        <p:spPr>
          <a:xfrm>
            <a:off x="1792835" y="3086516"/>
            <a:ext cx="76114" cy="7162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" name="object 75"/>
          <p:cNvSpPr/>
          <p:nvPr/>
        </p:nvSpPr>
        <p:spPr>
          <a:xfrm>
            <a:off x="2340300" y="2510547"/>
            <a:ext cx="221903" cy="596503"/>
          </a:xfrm>
          <a:custGeom>
            <a:avLst/>
            <a:gdLst/>
            <a:ahLst/>
            <a:cxnLst/>
            <a:rect l="l" t="t" r="r" b="b"/>
            <a:pathLst>
              <a:path w="315595" h="848360">
                <a:moveTo>
                  <a:pt x="315398" y="0"/>
                </a:moveTo>
                <a:lnTo>
                  <a:pt x="315398" y="0"/>
                </a:lnTo>
                <a:lnTo>
                  <a:pt x="0" y="848252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" name="object 76"/>
          <p:cNvSpPr/>
          <p:nvPr/>
        </p:nvSpPr>
        <p:spPr>
          <a:xfrm>
            <a:off x="2318023" y="3070705"/>
            <a:ext cx="58472" cy="799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" name="object 77"/>
          <p:cNvSpPr/>
          <p:nvPr/>
        </p:nvSpPr>
        <p:spPr>
          <a:xfrm>
            <a:off x="2562064" y="2510547"/>
            <a:ext cx="267444" cy="597396"/>
          </a:xfrm>
          <a:custGeom>
            <a:avLst/>
            <a:gdLst/>
            <a:ahLst/>
            <a:cxnLst/>
            <a:rect l="l" t="t" r="r" b="b"/>
            <a:pathLst>
              <a:path w="380364" h="849629">
                <a:moveTo>
                  <a:pt x="0" y="0"/>
                </a:moveTo>
                <a:lnTo>
                  <a:pt x="0" y="0"/>
                </a:lnTo>
                <a:lnTo>
                  <a:pt x="380061" y="849576"/>
                </a:lnTo>
              </a:path>
            </a:pathLst>
          </a:custGeom>
          <a:ln w="264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" name="object 78"/>
          <p:cNvSpPr/>
          <p:nvPr/>
        </p:nvSpPr>
        <p:spPr>
          <a:xfrm>
            <a:off x="2792171" y="3071634"/>
            <a:ext cx="61257" cy="790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" name="object 79"/>
          <p:cNvSpPr/>
          <p:nvPr/>
        </p:nvSpPr>
        <p:spPr>
          <a:xfrm>
            <a:off x="2562064" y="2510547"/>
            <a:ext cx="779562" cy="617041"/>
          </a:xfrm>
          <a:custGeom>
            <a:avLst/>
            <a:gdLst/>
            <a:ahLst/>
            <a:cxnLst/>
            <a:rect l="l" t="t" r="r" b="b"/>
            <a:pathLst>
              <a:path w="1108710" h="877570">
                <a:moveTo>
                  <a:pt x="0" y="0"/>
                </a:moveTo>
                <a:lnTo>
                  <a:pt x="0" y="0"/>
                </a:lnTo>
                <a:lnTo>
                  <a:pt x="1108511" y="877365"/>
                </a:lnTo>
              </a:path>
            </a:pathLst>
          </a:custGeom>
          <a:ln w="264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" name="object 80"/>
          <p:cNvSpPr/>
          <p:nvPr/>
        </p:nvSpPr>
        <p:spPr>
          <a:xfrm>
            <a:off x="3303429" y="3088377"/>
            <a:ext cx="76115" cy="706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" name="object 81"/>
          <p:cNvSpPr/>
          <p:nvPr/>
        </p:nvSpPr>
        <p:spPr>
          <a:xfrm>
            <a:off x="3098381" y="2510547"/>
            <a:ext cx="267444" cy="597396"/>
          </a:xfrm>
          <a:custGeom>
            <a:avLst/>
            <a:gdLst/>
            <a:ahLst/>
            <a:cxnLst/>
            <a:rect l="l" t="t" r="r" b="b"/>
            <a:pathLst>
              <a:path w="380364" h="849629">
                <a:moveTo>
                  <a:pt x="0" y="0"/>
                </a:moveTo>
                <a:lnTo>
                  <a:pt x="0" y="0"/>
                </a:lnTo>
                <a:lnTo>
                  <a:pt x="380061" y="849576"/>
                </a:lnTo>
              </a:path>
            </a:pathLst>
          </a:custGeom>
          <a:ln w="264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" name="object 82"/>
          <p:cNvSpPr/>
          <p:nvPr/>
        </p:nvSpPr>
        <p:spPr>
          <a:xfrm>
            <a:off x="3328488" y="3071634"/>
            <a:ext cx="61257" cy="790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" name="object 83"/>
          <p:cNvSpPr/>
          <p:nvPr/>
        </p:nvSpPr>
        <p:spPr>
          <a:xfrm>
            <a:off x="2876617" y="2510547"/>
            <a:ext cx="221903" cy="596503"/>
          </a:xfrm>
          <a:custGeom>
            <a:avLst/>
            <a:gdLst/>
            <a:ahLst/>
            <a:cxnLst/>
            <a:rect l="l" t="t" r="r" b="b"/>
            <a:pathLst>
              <a:path w="315595" h="848360">
                <a:moveTo>
                  <a:pt x="315398" y="0"/>
                </a:moveTo>
                <a:lnTo>
                  <a:pt x="315398" y="0"/>
                </a:lnTo>
                <a:lnTo>
                  <a:pt x="0" y="848252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" name="object 84"/>
          <p:cNvSpPr/>
          <p:nvPr/>
        </p:nvSpPr>
        <p:spPr>
          <a:xfrm>
            <a:off x="2855268" y="3070705"/>
            <a:ext cx="57543" cy="799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" name="object 85"/>
          <p:cNvSpPr/>
          <p:nvPr/>
        </p:nvSpPr>
        <p:spPr>
          <a:xfrm>
            <a:off x="2367208" y="2510547"/>
            <a:ext cx="731341" cy="615255"/>
          </a:xfrm>
          <a:custGeom>
            <a:avLst/>
            <a:gdLst/>
            <a:ahLst/>
            <a:cxnLst/>
            <a:rect l="l" t="t" r="r" b="b"/>
            <a:pathLst>
              <a:path w="1040129" h="875029">
                <a:moveTo>
                  <a:pt x="1039889" y="0"/>
                </a:moveTo>
                <a:lnTo>
                  <a:pt x="1039889" y="0"/>
                </a:lnTo>
                <a:lnTo>
                  <a:pt x="0" y="874719"/>
                </a:lnTo>
              </a:path>
            </a:pathLst>
          </a:custGeom>
          <a:ln w="26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" name="object 86"/>
          <p:cNvSpPr/>
          <p:nvPr/>
        </p:nvSpPr>
        <p:spPr>
          <a:xfrm>
            <a:off x="2329152" y="3086516"/>
            <a:ext cx="76114" cy="7162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" name="object 87"/>
          <p:cNvSpPr/>
          <p:nvPr/>
        </p:nvSpPr>
        <p:spPr>
          <a:xfrm>
            <a:off x="1838315" y="2510547"/>
            <a:ext cx="1260425" cy="628203"/>
          </a:xfrm>
          <a:custGeom>
            <a:avLst/>
            <a:gdLst/>
            <a:ahLst/>
            <a:cxnLst/>
            <a:rect l="l" t="t" r="r" b="b"/>
            <a:pathLst>
              <a:path w="1792604" h="893445">
                <a:moveTo>
                  <a:pt x="1792094" y="0"/>
                </a:moveTo>
                <a:lnTo>
                  <a:pt x="1792094" y="0"/>
                </a:lnTo>
                <a:lnTo>
                  <a:pt x="0" y="893245"/>
                </a:lnTo>
              </a:path>
            </a:pathLst>
          </a:custGeom>
          <a:ln w="264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" name="object 88"/>
          <p:cNvSpPr/>
          <p:nvPr/>
        </p:nvSpPr>
        <p:spPr>
          <a:xfrm>
            <a:off x="1796544" y="3100471"/>
            <a:ext cx="78903" cy="6325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" name="object 89"/>
          <p:cNvSpPr/>
          <p:nvPr/>
        </p:nvSpPr>
        <p:spPr>
          <a:xfrm>
            <a:off x="3413861" y="2510547"/>
            <a:ext cx="221903" cy="596503"/>
          </a:xfrm>
          <a:custGeom>
            <a:avLst/>
            <a:gdLst/>
            <a:ahLst/>
            <a:cxnLst/>
            <a:rect l="l" t="t" r="r" b="b"/>
            <a:pathLst>
              <a:path w="315595" h="848360">
                <a:moveTo>
                  <a:pt x="315398" y="0"/>
                </a:moveTo>
                <a:lnTo>
                  <a:pt x="315398" y="0"/>
                </a:lnTo>
                <a:lnTo>
                  <a:pt x="0" y="848252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" name="object 90"/>
          <p:cNvSpPr/>
          <p:nvPr/>
        </p:nvSpPr>
        <p:spPr>
          <a:xfrm>
            <a:off x="3391585" y="3070705"/>
            <a:ext cx="58472" cy="7998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" name="object 91"/>
          <p:cNvSpPr/>
          <p:nvPr/>
        </p:nvSpPr>
        <p:spPr>
          <a:xfrm>
            <a:off x="2903525" y="2510547"/>
            <a:ext cx="732234" cy="615255"/>
          </a:xfrm>
          <a:custGeom>
            <a:avLst/>
            <a:gdLst/>
            <a:ahLst/>
            <a:cxnLst/>
            <a:rect l="l" t="t" r="r" b="b"/>
            <a:pathLst>
              <a:path w="1041400" h="875029">
                <a:moveTo>
                  <a:pt x="1041209" y="0"/>
                </a:moveTo>
                <a:lnTo>
                  <a:pt x="1041209" y="0"/>
                </a:lnTo>
                <a:lnTo>
                  <a:pt x="0" y="874719"/>
                </a:lnTo>
              </a:path>
            </a:pathLst>
          </a:custGeom>
          <a:ln w="26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" name="object 92"/>
          <p:cNvSpPr/>
          <p:nvPr/>
        </p:nvSpPr>
        <p:spPr>
          <a:xfrm>
            <a:off x="2866396" y="3086516"/>
            <a:ext cx="76114" cy="7162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" name="object 93"/>
          <p:cNvSpPr/>
          <p:nvPr/>
        </p:nvSpPr>
        <p:spPr>
          <a:xfrm>
            <a:off x="2374632" y="2510547"/>
            <a:ext cx="1261318" cy="628203"/>
          </a:xfrm>
          <a:custGeom>
            <a:avLst/>
            <a:gdLst/>
            <a:ahLst/>
            <a:cxnLst/>
            <a:rect l="l" t="t" r="r" b="b"/>
            <a:pathLst>
              <a:path w="1793875" h="893445">
                <a:moveTo>
                  <a:pt x="1793413" y="0"/>
                </a:moveTo>
                <a:lnTo>
                  <a:pt x="1793413" y="0"/>
                </a:lnTo>
                <a:lnTo>
                  <a:pt x="0" y="893245"/>
                </a:lnTo>
              </a:path>
            </a:pathLst>
          </a:custGeom>
          <a:ln w="264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" name="object 94"/>
          <p:cNvSpPr/>
          <p:nvPr/>
        </p:nvSpPr>
        <p:spPr>
          <a:xfrm>
            <a:off x="2332860" y="3100471"/>
            <a:ext cx="79831" cy="632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" name="object 95"/>
          <p:cNvSpPr/>
          <p:nvPr/>
        </p:nvSpPr>
        <p:spPr>
          <a:xfrm>
            <a:off x="1841098" y="2510548"/>
            <a:ext cx="1794867" cy="634900"/>
          </a:xfrm>
          <a:custGeom>
            <a:avLst/>
            <a:gdLst/>
            <a:ahLst/>
            <a:cxnLst/>
            <a:rect l="l" t="t" r="r" b="b"/>
            <a:pathLst>
              <a:path w="2552700" h="902970">
                <a:moveTo>
                  <a:pt x="2552216" y="0"/>
                </a:moveTo>
                <a:lnTo>
                  <a:pt x="2552216" y="0"/>
                </a:lnTo>
                <a:lnTo>
                  <a:pt x="0" y="902509"/>
                </a:lnTo>
              </a:path>
            </a:pathLst>
          </a:custGeom>
          <a:ln w="264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" name="object 96"/>
          <p:cNvSpPr/>
          <p:nvPr/>
        </p:nvSpPr>
        <p:spPr>
          <a:xfrm>
            <a:off x="1797470" y="3109774"/>
            <a:ext cx="79834" cy="5767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" name="object 97"/>
          <p:cNvSpPr/>
          <p:nvPr/>
        </p:nvSpPr>
        <p:spPr>
          <a:xfrm>
            <a:off x="6780250" y="3166521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6" y="0"/>
                </a:moveTo>
                <a:lnTo>
                  <a:pt x="180352" y="4623"/>
                </a:lnTo>
                <a:lnTo>
                  <a:pt x="138070" y="17884"/>
                </a:lnTo>
                <a:lnTo>
                  <a:pt x="99748" y="38868"/>
                </a:lnTo>
                <a:lnTo>
                  <a:pt x="66313" y="66660"/>
                </a:lnTo>
                <a:lnTo>
                  <a:pt x="38692" y="100345"/>
                </a:lnTo>
                <a:lnTo>
                  <a:pt x="17815" y="139008"/>
                </a:lnTo>
                <a:lnTo>
                  <a:pt x="4608" y="181734"/>
                </a:lnTo>
                <a:lnTo>
                  <a:pt x="0" y="227609"/>
                </a:lnTo>
                <a:lnTo>
                  <a:pt x="4608" y="273427"/>
                </a:lnTo>
                <a:lnTo>
                  <a:pt x="17815" y="316003"/>
                </a:lnTo>
                <a:lnTo>
                  <a:pt x="38692" y="354455"/>
                </a:lnTo>
                <a:lnTo>
                  <a:pt x="66313" y="387897"/>
                </a:lnTo>
                <a:lnTo>
                  <a:pt x="99748" y="415446"/>
                </a:lnTo>
                <a:lnTo>
                  <a:pt x="138070" y="436219"/>
                </a:lnTo>
                <a:lnTo>
                  <a:pt x="180352" y="449331"/>
                </a:lnTo>
                <a:lnTo>
                  <a:pt x="225666" y="453898"/>
                </a:lnTo>
                <a:lnTo>
                  <a:pt x="270488" y="449513"/>
                </a:lnTo>
                <a:lnTo>
                  <a:pt x="313089" y="436692"/>
                </a:lnTo>
                <a:lnTo>
                  <a:pt x="352228" y="415932"/>
                </a:lnTo>
                <a:lnTo>
                  <a:pt x="386664" y="387731"/>
                </a:lnTo>
                <a:lnTo>
                  <a:pt x="414787" y="353223"/>
                </a:lnTo>
                <a:lnTo>
                  <a:pt x="435487" y="314123"/>
                </a:lnTo>
                <a:lnTo>
                  <a:pt x="448270" y="271796"/>
                </a:lnTo>
                <a:lnTo>
                  <a:pt x="452640" y="227609"/>
                </a:lnTo>
                <a:lnTo>
                  <a:pt x="448029" y="181734"/>
                </a:lnTo>
                <a:lnTo>
                  <a:pt x="434804" y="139008"/>
                </a:lnTo>
                <a:lnTo>
                  <a:pt x="413878" y="100345"/>
                </a:lnTo>
                <a:lnTo>
                  <a:pt x="386164" y="66660"/>
                </a:lnTo>
                <a:lnTo>
                  <a:pt x="352573" y="38868"/>
                </a:lnTo>
                <a:lnTo>
                  <a:pt x="314018" y="17884"/>
                </a:lnTo>
                <a:lnTo>
                  <a:pt x="271411" y="4623"/>
                </a:lnTo>
                <a:lnTo>
                  <a:pt x="2256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" name="object 98"/>
          <p:cNvSpPr/>
          <p:nvPr/>
        </p:nvSpPr>
        <p:spPr>
          <a:xfrm>
            <a:off x="6780224" y="3166525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1" y="0"/>
                </a:moveTo>
                <a:lnTo>
                  <a:pt x="271408" y="4623"/>
                </a:lnTo>
                <a:lnTo>
                  <a:pt x="314016" y="17885"/>
                </a:lnTo>
                <a:lnTo>
                  <a:pt x="352572" y="38870"/>
                </a:lnTo>
                <a:lnTo>
                  <a:pt x="386164" y="66662"/>
                </a:lnTo>
                <a:lnTo>
                  <a:pt x="413880" y="100348"/>
                </a:lnTo>
                <a:lnTo>
                  <a:pt x="434806" y="139011"/>
                </a:lnTo>
                <a:lnTo>
                  <a:pt x="448031" y="181737"/>
                </a:lnTo>
                <a:lnTo>
                  <a:pt x="452642" y="227612"/>
                </a:lnTo>
                <a:lnTo>
                  <a:pt x="448270" y="271799"/>
                </a:lnTo>
                <a:lnTo>
                  <a:pt x="435486" y="314124"/>
                </a:lnTo>
                <a:lnTo>
                  <a:pt x="414784" y="353225"/>
                </a:lnTo>
                <a:lnTo>
                  <a:pt x="386659" y="387734"/>
                </a:lnTo>
                <a:lnTo>
                  <a:pt x="352224" y="415938"/>
                </a:lnTo>
                <a:lnTo>
                  <a:pt x="313088" y="436698"/>
                </a:lnTo>
                <a:lnTo>
                  <a:pt x="270488" y="449517"/>
                </a:lnTo>
                <a:lnTo>
                  <a:pt x="225661" y="453901"/>
                </a:lnTo>
                <a:lnTo>
                  <a:pt x="180349" y="449334"/>
                </a:lnTo>
                <a:lnTo>
                  <a:pt x="138069" y="436222"/>
                </a:lnTo>
                <a:lnTo>
                  <a:pt x="99747" y="415449"/>
                </a:lnTo>
                <a:lnTo>
                  <a:pt x="66312" y="387900"/>
                </a:lnTo>
                <a:lnTo>
                  <a:pt x="38692" y="354457"/>
                </a:lnTo>
                <a:lnTo>
                  <a:pt x="17815" y="316006"/>
                </a:lnTo>
                <a:lnTo>
                  <a:pt x="4608" y="273429"/>
                </a:lnTo>
                <a:lnTo>
                  <a:pt x="0" y="227612"/>
                </a:lnTo>
                <a:lnTo>
                  <a:pt x="4608" y="181737"/>
                </a:lnTo>
                <a:lnTo>
                  <a:pt x="17815" y="139011"/>
                </a:lnTo>
                <a:lnTo>
                  <a:pt x="38692" y="100348"/>
                </a:lnTo>
                <a:lnTo>
                  <a:pt x="66312" y="66662"/>
                </a:lnTo>
                <a:lnTo>
                  <a:pt x="99747" y="38870"/>
                </a:lnTo>
                <a:lnTo>
                  <a:pt x="138069" y="17885"/>
                </a:lnTo>
                <a:lnTo>
                  <a:pt x="180349" y="4623"/>
                </a:lnTo>
                <a:lnTo>
                  <a:pt x="22566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" name="object 99"/>
          <p:cNvSpPr/>
          <p:nvPr/>
        </p:nvSpPr>
        <p:spPr>
          <a:xfrm>
            <a:off x="6217947" y="3166521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6" y="0"/>
                </a:moveTo>
                <a:lnTo>
                  <a:pt x="180352" y="4623"/>
                </a:lnTo>
                <a:lnTo>
                  <a:pt x="138070" y="17884"/>
                </a:lnTo>
                <a:lnTo>
                  <a:pt x="99748" y="38868"/>
                </a:lnTo>
                <a:lnTo>
                  <a:pt x="66313" y="66660"/>
                </a:lnTo>
                <a:lnTo>
                  <a:pt x="38692" y="100345"/>
                </a:lnTo>
                <a:lnTo>
                  <a:pt x="17815" y="139008"/>
                </a:lnTo>
                <a:lnTo>
                  <a:pt x="4608" y="181734"/>
                </a:lnTo>
                <a:lnTo>
                  <a:pt x="0" y="227609"/>
                </a:lnTo>
                <a:lnTo>
                  <a:pt x="4608" y="273427"/>
                </a:lnTo>
                <a:lnTo>
                  <a:pt x="17815" y="316003"/>
                </a:lnTo>
                <a:lnTo>
                  <a:pt x="38692" y="354455"/>
                </a:lnTo>
                <a:lnTo>
                  <a:pt x="66313" y="387897"/>
                </a:lnTo>
                <a:lnTo>
                  <a:pt x="99748" y="415446"/>
                </a:lnTo>
                <a:lnTo>
                  <a:pt x="138070" y="436219"/>
                </a:lnTo>
                <a:lnTo>
                  <a:pt x="180352" y="449331"/>
                </a:lnTo>
                <a:lnTo>
                  <a:pt x="225666" y="453898"/>
                </a:lnTo>
                <a:lnTo>
                  <a:pt x="270494" y="449513"/>
                </a:lnTo>
                <a:lnTo>
                  <a:pt x="313094" y="436692"/>
                </a:lnTo>
                <a:lnTo>
                  <a:pt x="352230" y="415932"/>
                </a:lnTo>
                <a:lnTo>
                  <a:pt x="386664" y="387731"/>
                </a:lnTo>
                <a:lnTo>
                  <a:pt x="414787" y="353223"/>
                </a:lnTo>
                <a:lnTo>
                  <a:pt x="435487" y="314123"/>
                </a:lnTo>
                <a:lnTo>
                  <a:pt x="448270" y="271796"/>
                </a:lnTo>
                <a:lnTo>
                  <a:pt x="452640" y="227609"/>
                </a:lnTo>
                <a:lnTo>
                  <a:pt x="448029" y="181734"/>
                </a:lnTo>
                <a:lnTo>
                  <a:pt x="434804" y="139008"/>
                </a:lnTo>
                <a:lnTo>
                  <a:pt x="413878" y="100345"/>
                </a:lnTo>
                <a:lnTo>
                  <a:pt x="386164" y="66660"/>
                </a:lnTo>
                <a:lnTo>
                  <a:pt x="352573" y="38868"/>
                </a:lnTo>
                <a:lnTo>
                  <a:pt x="314018" y="17884"/>
                </a:lnTo>
                <a:lnTo>
                  <a:pt x="271411" y="4623"/>
                </a:lnTo>
                <a:lnTo>
                  <a:pt x="2256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" name="object 100"/>
          <p:cNvSpPr/>
          <p:nvPr/>
        </p:nvSpPr>
        <p:spPr>
          <a:xfrm>
            <a:off x="6217927" y="3166525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1" y="0"/>
                </a:moveTo>
                <a:lnTo>
                  <a:pt x="271408" y="4623"/>
                </a:lnTo>
                <a:lnTo>
                  <a:pt x="314016" y="17885"/>
                </a:lnTo>
                <a:lnTo>
                  <a:pt x="352572" y="38870"/>
                </a:lnTo>
                <a:lnTo>
                  <a:pt x="386164" y="66662"/>
                </a:lnTo>
                <a:lnTo>
                  <a:pt x="413880" y="100348"/>
                </a:lnTo>
                <a:lnTo>
                  <a:pt x="434806" y="139011"/>
                </a:lnTo>
                <a:lnTo>
                  <a:pt x="448031" y="181737"/>
                </a:lnTo>
                <a:lnTo>
                  <a:pt x="452642" y="227612"/>
                </a:lnTo>
                <a:lnTo>
                  <a:pt x="448270" y="271799"/>
                </a:lnTo>
                <a:lnTo>
                  <a:pt x="435486" y="314124"/>
                </a:lnTo>
                <a:lnTo>
                  <a:pt x="414784" y="353225"/>
                </a:lnTo>
                <a:lnTo>
                  <a:pt x="386659" y="387734"/>
                </a:lnTo>
                <a:lnTo>
                  <a:pt x="352224" y="415938"/>
                </a:lnTo>
                <a:lnTo>
                  <a:pt x="313088" y="436698"/>
                </a:lnTo>
                <a:lnTo>
                  <a:pt x="270488" y="449517"/>
                </a:lnTo>
                <a:lnTo>
                  <a:pt x="225661" y="453901"/>
                </a:lnTo>
                <a:lnTo>
                  <a:pt x="180349" y="449334"/>
                </a:lnTo>
                <a:lnTo>
                  <a:pt x="138069" y="436222"/>
                </a:lnTo>
                <a:lnTo>
                  <a:pt x="99747" y="415449"/>
                </a:lnTo>
                <a:lnTo>
                  <a:pt x="66312" y="387900"/>
                </a:lnTo>
                <a:lnTo>
                  <a:pt x="38692" y="354457"/>
                </a:lnTo>
                <a:lnTo>
                  <a:pt x="17815" y="316006"/>
                </a:lnTo>
                <a:lnTo>
                  <a:pt x="4608" y="273429"/>
                </a:lnTo>
                <a:lnTo>
                  <a:pt x="0" y="227612"/>
                </a:lnTo>
                <a:lnTo>
                  <a:pt x="4608" y="181737"/>
                </a:lnTo>
                <a:lnTo>
                  <a:pt x="17815" y="139011"/>
                </a:lnTo>
                <a:lnTo>
                  <a:pt x="38692" y="100348"/>
                </a:lnTo>
                <a:lnTo>
                  <a:pt x="66312" y="66662"/>
                </a:lnTo>
                <a:lnTo>
                  <a:pt x="99747" y="38870"/>
                </a:lnTo>
                <a:lnTo>
                  <a:pt x="138069" y="17885"/>
                </a:lnTo>
                <a:lnTo>
                  <a:pt x="180349" y="4623"/>
                </a:lnTo>
                <a:lnTo>
                  <a:pt x="22566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" name="object 101"/>
          <p:cNvSpPr/>
          <p:nvPr/>
        </p:nvSpPr>
        <p:spPr>
          <a:xfrm>
            <a:off x="5144384" y="3166521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53" y="0"/>
                </a:moveTo>
                <a:lnTo>
                  <a:pt x="179965" y="4623"/>
                </a:lnTo>
                <a:lnTo>
                  <a:pt x="137508" y="17884"/>
                </a:lnTo>
                <a:lnTo>
                  <a:pt x="99164" y="38868"/>
                </a:lnTo>
                <a:lnTo>
                  <a:pt x="65816" y="66660"/>
                </a:lnTo>
                <a:lnTo>
                  <a:pt x="38343" y="100345"/>
                </a:lnTo>
                <a:lnTo>
                  <a:pt x="17629" y="139008"/>
                </a:lnTo>
                <a:lnTo>
                  <a:pt x="4554" y="181734"/>
                </a:lnTo>
                <a:lnTo>
                  <a:pt x="0" y="227609"/>
                </a:lnTo>
                <a:lnTo>
                  <a:pt x="4554" y="273427"/>
                </a:lnTo>
                <a:lnTo>
                  <a:pt x="17629" y="316003"/>
                </a:lnTo>
                <a:lnTo>
                  <a:pt x="38343" y="354455"/>
                </a:lnTo>
                <a:lnTo>
                  <a:pt x="65816" y="387897"/>
                </a:lnTo>
                <a:lnTo>
                  <a:pt x="99164" y="415446"/>
                </a:lnTo>
                <a:lnTo>
                  <a:pt x="137508" y="436219"/>
                </a:lnTo>
                <a:lnTo>
                  <a:pt x="179965" y="449331"/>
                </a:lnTo>
                <a:lnTo>
                  <a:pt x="225653" y="453898"/>
                </a:lnTo>
                <a:lnTo>
                  <a:pt x="270297" y="449513"/>
                </a:lnTo>
                <a:lnTo>
                  <a:pt x="312593" y="436692"/>
                </a:lnTo>
                <a:lnTo>
                  <a:pt x="351671" y="415932"/>
                </a:lnTo>
                <a:lnTo>
                  <a:pt x="386664" y="387731"/>
                </a:lnTo>
                <a:lnTo>
                  <a:pt x="414787" y="353223"/>
                </a:lnTo>
                <a:lnTo>
                  <a:pt x="435487" y="314123"/>
                </a:lnTo>
                <a:lnTo>
                  <a:pt x="448270" y="271796"/>
                </a:lnTo>
                <a:lnTo>
                  <a:pt x="452640" y="227609"/>
                </a:lnTo>
                <a:lnTo>
                  <a:pt x="448029" y="181734"/>
                </a:lnTo>
                <a:lnTo>
                  <a:pt x="434804" y="139008"/>
                </a:lnTo>
                <a:lnTo>
                  <a:pt x="413878" y="100345"/>
                </a:lnTo>
                <a:lnTo>
                  <a:pt x="386162" y="66660"/>
                </a:lnTo>
                <a:lnTo>
                  <a:pt x="352569" y="38868"/>
                </a:lnTo>
                <a:lnTo>
                  <a:pt x="314012" y="17884"/>
                </a:lnTo>
                <a:lnTo>
                  <a:pt x="271403" y="4623"/>
                </a:lnTo>
                <a:lnTo>
                  <a:pt x="2256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" name="object 102"/>
          <p:cNvSpPr/>
          <p:nvPr/>
        </p:nvSpPr>
        <p:spPr>
          <a:xfrm>
            <a:off x="5144365" y="3166525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1" y="0"/>
                </a:moveTo>
                <a:lnTo>
                  <a:pt x="271408" y="4623"/>
                </a:lnTo>
                <a:lnTo>
                  <a:pt x="314016" y="17885"/>
                </a:lnTo>
                <a:lnTo>
                  <a:pt x="352572" y="38870"/>
                </a:lnTo>
                <a:lnTo>
                  <a:pt x="386164" y="66662"/>
                </a:lnTo>
                <a:lnTo>
                  <a:pt x="413880" y="100348"/>
                </a:lnTo>
                <a:lnTo>
                  <a:pt x="434806" y="139011"/>
                </a:lnTo>
                <a:lnTo>
                  <a:pt x="448031" y="181737"/>
                </a:lnTo>
                <a:lnTo>
                  <a:pt x="452642" y="227612"/>
                </a:lnTo>
                <a:lnTo>
                  <a:pt x="448270" y="271799"/>
                </a:lnTo>
                <a:lnTo>
                  <a:pt x="435486" y="314124"/>
                </a:lnTo>
                <a:lnTo>
                  <a:pt x="414784" y="353225"/>
                </a:lnTo>
                <a:lnTo>
                  <a:pt x="386659" y="387734"/>
                </a:lnTo>
                <a:lnTo>
                  <a:pt x="351667" y="415938"/>
                </a:lnTo>
                <a:lnTo>
                  <a:pt x="312593" y="436698"/>
                </a:lnTo>
                <a:lnTo>
                  <a:pt x="270302" y="449517"/>
                </a:lnTo>
                <a:lnTo>
                  <a:pt x="225661" y="453901"/>
                </a:lnTo>
                <a:lnTo>
                  <a:pt x="179970" y="449334"/>
                </a:lnTo>
                <a:lnTo>
                  <a:pt x="137512" y="436222"/>
                </a:lnTo>
                <a:lnTo>
                  <a:pt x="99167" y="415449"/>
                </a:lnTo>
                <a:lnTo>
                  <a:pt x="65817" y="387900"/>
                </a:lnTo>
                <a:lnTo>
                  <a:pt x="38344" y="354457"/>
                </a:lnTo>
                <a:lnTo>
                  <a:pt x="17629" y="316006"/>
                </a:lnTo>
                <a:lnTo>
                  <a:pt x="4554" y="273429"/>
                </a:lnTo>
                <a:lnTo>
                  <a:pt x="0" y="227612"/>
                </a:lnTo>
                <a:lnTo>
                  <a:pt x="4554" y="181737"/>
                </a:lnTo>
                <a:lnTo>
                  <a:pt x="17629" y="139011"/>
                </a:lnTo>
                <a:lnTo>
                  <a:pt x="38344" y="100348"/>
                </a:lnTo>
                <a:lnTo>
                  <a:pt x="65817" y="66662"/>
                </a:lnTo>
                <a:lnTo>
                  <a:pt x="99167" y="38870"/>
                </a:lnTo>
                <a:lnTo>
                  <a:pt x="137512" y="17885"/>
                </a:lnTo>
                <a:lnTo>
                  <a:pt x="179970" y="4623"/>
                </a:lnTo>
                <a:lnTo>
                  <a:pt x="22566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" name="object 103"/>
          <p:cNvSpPr/>
          <p:nvPr/>
        </p:nvSpPr>
        <p:spPr>
          <a:xfrm>
            <a:off x="6164128" y="4745513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7" y="0"/>
                </a:moveTo>
                <a:lnTo>
                  <a:pt x="181241" y="4623"/>
                </a:lnTo>
                <a:lnTo>
                  <a:pt x="138633" y="17884"/>
                </a:lnTo>
                <a:lnTo>
                  <a:pt x="100076" y="38868"/>
                </a:lnTo>
                <a:lnTo>
                  <a:pt x="66482" y="66660"/>
                </a:lnTo>
                <a:lnTo>
                  <a:pt x="38765" y="100345"/>
                </a:lnTo>
                <a:lnTo>
                  <a:pt x="17837" y="139008"/>
                </a:lnTo>
                <a:lnTo>
                  <a:pt x="4611" y="181734"/>
                </a:lnTo>
                <a:lnTo>
                  <a:pt x="0" y="227609"/>
                </a:lnTo>
                <a:lnTo>
                  <a:pt x="4611" y="273427"/>
                </a:lnTo>
                <a:lnTo>
                  <a:pt x="17837" y="316003"/>
                </a:lnTo>
                <a:lnTo>
                  <a:pt x="38765" y="354455"/>
                </a:lnTo>
                <a:lnTo>
                  <a:pt x="66482" y="387897"/>
                </a:lnTo>
                <a:lnTo>
                  <a:pt x="100076" y="415446"/>
                </a:lnTo>
                <a:lnTo>
                  <a:pt x="138633" y="436219"/>
                </a:lnTo>
                <a:lnTo>
                  <a:pt x="181241" y="449331"/>
                </a:lnTo>
                <a:lnTo>
                  <a:pt x="226987" y="453897"/>
                </a:lnTo>
                <a:lnTo>
                  <a:pt x="271051" y="449513"/>
                </a:lnTo>
                <a:lnTo>
                  <a:pt x="313259" y="436692"/>
                </a:lnTo>
                <a:lnTo>
                  <a:pt x="352250" y="415932"/>
                </a:lnTo>
                <a:lnTo>
                  <a:pt x="386664" y="387730"/>
                </a:lnTo>
                <a:lnTo>
                  <a:pt x="414789" y="353223"/>
                </a:lnTo>
                <a:lnTo>
                  <a:pt x="435494" y="314123"/>
                </a:lnTo>
                <a:lnTo>
                  <a:pt x="448280" y="271796"/>
                </a:lnTo>
                <a:lnTo>
                  <a:pt x="452653" y="227609"/>
                </a:lnTo>
                <a:lnTo>
                  <a:pt x="448044" y="181734"/>
                </a:lnTo>
                <a:lnTo>
                  <a:pt x="434838" y="139008"/>
                </a:lnTo>
                <a:lnTo>
                  <a:pt x="413960" y="100345"/>
                </a:lnTo>
                <a:lnTo>
                  <a:pt x="386340" y="66660"/>
                </a:lnTo>
                <a:lnTo>
                  <a:pt x="352905" y="38868"/>
                </a:lnTo>
                <a:lnTo>
                  <a:pt x="314582" y="17884"/>
                </a:lnTo>
                <a:lnTo>
                  <a:pt x="272300" y="4623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" name="object 104"/>
          <p:cNvSpPr/>
          <p:nvPr/>
        </p:nvSpPr>
        <p:spPr>
          <a:xfrm>
            <a:off x="6164110" y="4745523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1" y="0"/>
                </a:moveTo>
                <a:lnTo>
                  <a:pt x="272292" y="4623"/>
                </a:lnTo>
                <a:lnTo>
                  <a:pt x="314573" y="17885"/>
                </a:lnTo>
                <a:lnTo>
                  <a:pt x="352894" y="38870"/>
                </a:lnTo>
                <a:lnTo>
                  <a:pt x="386329" y="66662"/>
                </a:lnTo>
                <a:lnTo>
                  <a:pt x="413949" y="100348"/>
                </a:lnTo>
                <a:lnTo>
                  <a:pt x="434826" y="139011"/>
                </a:lnTo>
                <a:lnTo>
                  <a:pt x="448033" y="181737"/>
                </a:lnTo>
                <a:lnTo>
                  <a:pt x="452642" y="227612"/>
                </a:lnTo>
                <a:lnTo>
                  <a:pt x="448270" y="271799"/>
                </a:lnTo>
                <a:lnTo>
                  <a:pt x="435486" y="314124"/>
                </a:lnTo>
                <a:lnTo>
                  <a:pt x="414784" y="353225"/>
                </a:lnTo>
                <a:lnTo>
                  <a:pt x="386659" y="387734"/>
                </a:lnTo>
                <a:lnTo>
                  <a:pt x="352245" y="415938"/>
                </a:lnTo>
                <a:lnTo>
                  <a:pt x="313253" y="436698"/>
                </a:lnTo>
                <a:lnTo>
                  <a:pt x="271045" y="449517"/>
                </a:lnTo>
                <a:lnTo>
                  <a:pt x="226981" y="453901"/>
                </a:lnTo>
                <a:lnTo>
                  <a:pt x="181233" y="449334"/>
                </a:lnTo>
                <a:lnTo>
                  <a:pt x="138625" y="436222"/>
                </a:lnTo>
                <a:lnTo>
                  <a:pt x="100069" y="415449"/>
                </a:lnTo>
                <a:lnTo>
                  <a:pt x="66477" y="387900"/>
                </a:lnTo>
                <a:lnTo>
                  <a:pt x="38762" y="354457"/>
                </a:lnTo>
                <a:lnTo>
                  <a:pt x="17835" y="316006"/>
                </a:lnTo>
                <a:lnTo>
                  <a:pt x="4611" y="273429"/>
                </a:lnTo>
                <a:lnTo>
                  <a:pt x="0" y="227612"/>
                </a:lnTo>
                <a:lnTo>
                  <a:pt x="4611" y="181737"/>
                </a:lnTo>
                <a:lnTo>
                  <a:pt x="17835" y="139011"/>
                </a:lnTo>
                <a:lnTo>
                  <a:pt x="38762" y="100348"/>
                </a:lnTo>
                <a:lnTo>
                  <a:pt x="66477" y="66662"/>
                </a:lnTo>
                <a:lnTo>
                  <a:pt x="100069" y="38870"/>
                </a:lnTo>
                <a:lnTo>
                  <a:pt x="138625" y="17885"/>
                </a:lnTo>
                <a:lnTo>
                  <a:pt x="181233" y="4623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" name="object 105"/>
          <p:cNvSpPr/>
          <p:nvPr/>
        </p:nvSpPr>
        <p:spPr>
          <a:xfrm>
            <a:off x="5626882" y="4745513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7" y="0"/>
                </a:moveTo>
                <a:lnTo>
                  <a:pt x="181237" y="4623"/>
                </a:lnTo>
                <a:lnTo>
                  <a:pt x="138628" y="17884"/>
                </a:lnTo>
                <a:lnTo>
                  <a:pt x="100070" y="38868"/>
                </a:lnTo>
                <a:lnTo>
                  <a:pt x="66478" y="66660"/>
                </a:lnTo>
                <a:lnTo>
                  <a:pt x="38762" y="100345"/>
                </a:lnTo>
                <a:lnTo>
                  <a:pt x="17835" y="139008"/>
                </a:lnTo>
                <a:lnTo>
                  <a:pt x="4611" y="181734"/>
                </a:lnTo>
                <a:lnTo>
                  <a:pt x="0" y="227609"/>
                </a:lnTo>
                <a:lnTo>
                  <a:pt x="4611" y="273427"/>
                </a:lnTo>
                <a:lnTo>
                  <a:pt x="17835" y="316003"/>
                </a:lnTo>
                <a:lnTo>
                  <a:pt x="38762" y="354455"/>
                </a:lnTo>
                <a:lnTo>
                  <a:pt x="66478" y="387897"/>
                </a:lnTo>
                <a:lnTo>
                  <a:pt x="100070" y="415446"/>
                </a:lnTo>
                <a:lnTo>
                  <a:pt x="138628" y="436219"/>
                </a:lnTo>
                <a:lnTo>
                  <a:pt x="181237" y="449331"/>
                </a:lnTo>
                <a:lnTo>
                  <a:pt x="226987" y="453897"/>
                </a:lnTo>
                <a:lnTo>
                  <a:pt x="271608" y="449513"/>
                </a:lnTo>
                <a:lnTo>
                  <a:pt x="313755" y="436692"/>
                </a:lnTo>
                <a:lnTo>
                  <a:pt x="352436" y="415932"/>
                </a:lnTo>
                <a:lnTo>
                  <a:pt x="386664" y="387730"/>
                </a:lnTo>
                <a:lnTo>
                  <a:pt x="415551" y="353223"/>
                </a:lnTo>
                <a:lnTo>
                  <a:pt x="436643" y="314123"/>
                </a:lnTo>
                <a:lnTo>
                  <a:pt x="449570" y="271796"/>
                </a:lnTo>
                <a:lnTo>
                  <a:pt x="453961" y="227609"/>
                </a:lnTo>
                <a:lnTo>
                  <a:pt x="449350" y="181734"/>
                </a:lnTo>
                <a:lnTo>
                  <a:pt x="436125" y="139008"/>
                </a:lnTo>
                <a:lnTo>
                  <a:pt x="415199" y="100345"/>
                </a:lnTo>
                <a:lnTo>
                  <a:pt x="387484" y="66660"/>
                </a:lnTo>
                <a:lnTo>
                  <a:pt x="353893" y="38868"/>
                </a:lnTo>
                <a:lnTo>
                  <a:pt x="315338" y="17884"/>
                </a:lnTo>
                <a:lnTo>
                  <a:pt x="272732" y="4623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" name="object 106"/>
          <p:cNvSpPr/>
          <p:nvPr/>
        </p:nvSpPr>
        <p:spPr>
          <a:xfrm>
            <a:off x="5626865" y="4745523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1" y="0"/>
                </a:moveTo>
                <a:lnTo>
                  <a:pt x="272728" y="4623"/>
                </a:lnTo>
                <a:lnTo>
                  <a:pt x="315336" y="17885"/>
                </a:lnTo>
                <a:lnTo>
                  <a:pt x="353892" y="38870"/>
                </a:lnTo>
                <a:lnTo>
                  <a:pt x="387484" y="66662"/>
                </a:lnTo>
                <a:lnTo>
                  <a:pt x="415199" y="100348"/>
                </a:lnTo>
                <a:lnTo>
                  <a:pt x="436126" y="139011"/>
                </a:lnTo>
                <a:lnTo>
                  <a:pt x="449350" y="181737"/>
                </a:lnTo>
                <a:lnTo>
                  <a:pt x="453962" y="227612"/>
                </a:lnTo>
                <a:lnTo>
                  <a:pt x="449570" y="271799"/>
                </a:lnTo>
                <a:lnTo>
                  <a:pt x="436641" y="314124"/>
                </a:lnTo>
                <a:lnTo>
                  <a:pt x="415547" y="353225"/>
                </a:lnTo>
                <a:lnTo>
                  <a:pt x="386659" y="387734"/>
                </a:lnTo>
                <a:lnTo>
                  <a:pt x="352430" y="415938"/>
                </a:lnTo>
                <a:lnTo>
                  <a:pt x="313748" y="436698"/>
                </a:lnTo>
                <a:lnTo>
                  <a:pt x="271601" y="449517"/>
                </a:lnTo>
                <a:lnTo>
                  <a:pt x="226981" y="453901"/>
                </a:lnTo>
                <a:lnTo>
                  <a:pt x="181233" y="449334"/>
                </a:lnTo>
                <a:lnTo>
                  <a:pt x="138625" y="436222"/>
                </a:lnTo>
                <a:lnTo>
                  <a:pt x="100069" y="415449"/>
                </a:lnTo>
                <a:lnTo>
                  <a:pt x="66477" y="387900"/>
                </a:lnTo>
                <a:lnTo>
                  <a:pt x="38762" y="354457"/>
                </a:lnTo>
                <a:lnTo>
                  <a:pt x="17835" y="316006"/>
                </a:lnTo>
                <a:lnTo>
                  <a:pt x="4611" y="273429"/>
                </a:lnTo>
                <a:lnTo>
                  <a:pt x="0" y="227612"/>
                </a:lnTo>
                <a:lnTo>
                  <a:pt x="4611" y="181737"/>
                </a:lnTo>
                <a:lnTo>
                  <a:pt x="17835" y="139011"/>
                </a:lnTo>
                <a:lnTo>
                  <a:pt x="38762" y="100348"/>
                </a:lnTo>
                <a:lnTo>
                  <a:pt x="66477" y="66662"/>
                </a:lnTo>
                <a:lnTo>
                  <a:pt x="100069" y="38870"/>
                </a:lnTo>
                <a:lnTo>
                  <a:pt x="138625" y="17885"/>
                </a:lnTo>
                <a:lnTo>
                  <a:pt x="181233" y="4623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" name="object 107"/>
          <p:cNvSpPr/>
          <p:nvPr/>
        </p:nvSpPr>
        <p:spPr>
          <a:xfrm>
            <a:off x="5387486" y="3993696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7" y="0"/>
                </a:moveTo>
                <a:lnTo>
                  <a:pt x="181237" y="4566"/>
                </a:lnTo>
                <a:lnTo>
                  <a:pt x="138628" y="17678"/>
                </a:lnTo>
                <a:lnTo>
                  <a:pt x="100070" y="38451"/>
                </a:lnTo>
                <a:lnTo>
                  <a:pt x="66478" y="66000"/>
                </a:lnTo>
                <a:lnTo>
                  <a:pt x="38762" y="99442"/>
                </a:lnTo>
                <a:lnTo>
                  <a:pt x="17835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63"/>
                </a:lnTo>
                <a:lnTo>
                  <a:pt x="17835" y="314891"/>
                </a:lnTo>
                <a:lnTo>
                  <a:pt x="38762" y="353556"/>
                </a:lnTo>
                <a:lnTo>
                  <a:pt x="66478" y="387243"/>
                </a:lnTo>
                <a:lnTo>
                  <a:pt x="100070" y="415037"/>
                </a:lnTo>
                <a:lnTo>
                  <a:pt x="138628" y="436023"/>
                </a:lnTo>
                <a:lnTo>
                  <a:pt x="181237" y="449286"/>
                </a:lnTo>
                <a:lnTo>
                  <a:pt x="226987" y="453910"/>
                </a:lnTo>
                <a:lnTo>
                  <a:pt x="272732" y="449286"/>
                </a:lnTo>
                <a:lnTo>
                  <a:pt x="315340" y="436023"/>
                </a:lnTo>
                <a:lnTo>
                  <a:pt x="353897" y="415037"/>
                </a:lnTo>
                <a:lnTo>
                  <a:pt x="387491" y="387243"/>
                </a:lnTo>
                <a:lnTo>
                  <a:pt x="415208" y="353556"/>
                </a:lnTo>
                <a:lnTo>
                  <a:pt x="436136" y="314891"/>
                </a:lnTo>
                <a:lnTo>
                  <a:pt x="449362" y="272163"/>
                </a:lnTo>
                <a:lnTo>
                  <a:pt x="453974" y="226288"/>
                </a:lnTo>
                <a:lnTo>
                  <a:pt x="449580" y="182102"/>
                </a:lnTo>
                <a:lnTo>
                  <a:pt x="436649" y="139779"/>
                </a:lnTo>
                <a:lnTo>
                  <a:pt x="415553" y="100680"/>
                </a:lnTo>
                <a:lnTo>
                  <a:pt x="386664" y="66166"/>
                </a:lnTo>
                <a:lnTo>
                  <a:pt x="352436" y="37965"/>
                </a:lnTo>
                <a:lnTo>
                  <a:pt x="313755" y="17205"/>
                </a:lnTo>
                <a:lnTo>
                  <a:pt x="271608" y="4384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" name="object 108"/>
          <p:cNvSpPr/>
          <p:nvPr/>
        </p:nvSpPr>
        <p:spPr>
          <a:xfrm>
            <a:off x="5387471" y="3993708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1" y="453901"/>
                </a:moveTo>
                <a:lnTo>
                  <a:pt x="272728" y="449277"/>
                </a:lnTo>
                <a:lnTo>
                  <a:pt x="315336" y="436015"/>
                </a:lnTo>
                <a:lnTo>
                  <a:pt x="353892" y="415031"/>
                </a:lnTo>
                <a:lnTo>
                  <a:pt x="387484" y="387238"/>
                </a:lnTo>
                <a:lnTo>
                  <a:pt x="415199" y="353553"/>
                </a:lnTo>
                <a:lnTo>
                  <a:pt x="436126" y="314889"/>
                </a:lnTo>
                <a:lnTo>
                  <a:pt x="449350" y="272163"/>
                </a:lnTo>
                <a:lnTo>
                  <a:pt x="453962" y="226288"/>
                </a:lnTo>
                <a:lnTo>
                  <a:pt x="449570" y="182102"/>
                </a:lnTo>
                <a:lnTo>
                  <a:pt x="436641" y="139776"/>
                </a:lnTo>
                <a:lnTo>
                  <a:pt x="415547" y="100676"/>
                </a:lnTo>
                <a:lnTo>
                  <a:pt x="386659" y="66166"/>
                </a:lnTo>
                <a:lnTo>
                  <a:pt x="352430" y="37962"/>
                </a:lnTo>
                <a:lnTo>
                  <a:pt x="313748" y="17203"/>
                </a:lnTo>
                <a:lnTo>
                  <a:pt x="271601" y="4383"/>
                </a:lnTo>
                <a:lnTo>
                  <a:pt x="226981" y="0"/>
                </a:lnTo>
                <a:lnTo>
                  <a:pt x="181233" y="4567"/>
                </a:lnTo>
                <a:lnTo>
                  <a:pt x="138625" y="17678"/>
                </a:lnTo>
                <a:lnTo>
                  <a:pt x="100069" y="38451"/>
                </a:lnTo>
                <a:lnTo>
                  <a:pt x="66477" y="66000"/>
                </a:lnTo>
                <a:lnTo>
                  <a:pt x="38762" y="99443"/>
                </a:lnTo>
                <a:lnTo>
                  <a:pt x="17835" y="137894"/>
                </a:lnTo>
                <a:lnTo>
                  <a:pt x="4611" y="180471"/>
                </a:lnTo>
                <a:lnTo>
                  <a:pt x="0" y="226288"/>
                </a:lnTo>
                <a:lnTo>
                  <a:pt x="4611" y="272163"/>
                </a:lnTo>
                <a:lnTo>
                  <a:pt x="17835" y="314889"/>
                </a:lnTo>
                <a:lnTo>
                  <a:pt x="38762" y="353553"/>
                </a:lnTo>
                <a:lnTo>
                  <a:pt x="66477" y="387238"/>
                </a:lnTo>
                <a:lnTo>
                  <a:pt x="100069" y="415031"/>
                </a:lnTo>
                <a:lnTo>
                  <a:pt x="138625" y="436015"/>
                </a:lnTo>
                <a:lnTo>
                  <a:pt x="181233" y="449277"/>
                </a:lnTo>
                <a:lnTo>
                  <a:pt x="226981" y="453901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" name="object 109"/>
          <p:cNvSpPr/>
          <p:nvPr/>
        </p:nvSpPr>
        <p:spPr>
          <a:xfrm>
            <a:off x="5601812" y="3485674"/>
            <a:ext cx="812155" cy="475506"/>
          </a:xfrm>
          <a:custGeom>
            <a:avLst/>
            <a:gdLst/>
            <a:ahLst/>
            <a:cxnLst/>
            <a:rect l="l" t="t" r="r" b="b"/>
            <a:pathLst>
              <a:path w="1155065" h="676275">
                <a:moveTo>
                  <a:pt x="0" y="676220"/>
                </a:moveTo>
                <a:lnTo>
                  <a:pt x="0" y="676220"/>
                </a:lnTo>
                <a:lnTo>
                  <a:pt x="1154699" y="0"/>
                </a:lnTo>
              </a:path>
            </a:pathLst>
          </a:custGeom>
          <a:ln w="26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" name="object 110"/>
          <p:cNvSpPr/>
          <p:nvPr/>
        </p:nvSpPr>
        <p:spPr>
          <a:xfrm>
            <a:off x="5560968" y="3923002"/>
            <a:ext cx="78902" cy="66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" name="object 111"/>
          <p:cNvSpPr/>
          <p:nvPr/>
        </p:nvSpPr>
        <p:spPr>
          <a:xfrm>
            <a:off x="5349428" y="3486604"/>
            <a:ext cx="174575" cy="447824"/>
          </a:xfrm>
          <a:custGeom>
            <a:avLst/>
            <a:gdLst/>
            <a:ahLst/>
            <a:cxnLst/>
            <a:rect l="l" t="t" r="r" b="b"/>
            <a:pathLst>
              <a:path w="248284" h="636904">
                <a:moveTo>
                  <a:pt x="248095" y="636520"/>
                </a:moveTo>
                <a:lnTo>
                  <a:pt x="248095" y="636520"/>
                </a:lnTo>
                <a:lnTo>
                  <a:pt x="0" y="0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" name="object 112"/>
          <p:cNvSpPr/>
          <p:nvPr/>
        </p:nvSpPr>
        <p:spPr>
          <a:xfrm>
            <a:off x="5487674" y="3897888"/>
            <a:ext cx="58472" cy="790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" name="object 113"/>
          <p:cNvSpPr/>
          <p:nvPr/>
        </p:nvSpPr>
        <p:spPr>
          <a:xfrm>
            <a:off x="5547067" y="4312858"/>
            <a:ext cx="721072" cy="402282"/>
          </a:xfrm>
          <a:custGeom>
            <a:avLst/>
            <a:gdLst/>
            <a:ahLst/>
            <a:cxnLst/>
            <a:rect l="l" t="t" r="r" b="b"/>
            <a:pathLst>
              <a:path w="1025525" h="572134">
                <a:moveTo>
                  <a:pt x="0" y="0"/>
                </a:moveTo>
                <a:lnTo>
                  <a:pt x="0" y="0"/>
                </a:lnTo>
                <a:lnTo>
                  <a:pt x="1025373" y="571677"/>
                </a:lnTo>
              </a:path>
            </a:pathLst>
          </a:custGeom>
          <a:ln w="264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" name="object 114"/>
          <p:cNvSpPr/>
          <p:nvPr/>
        </p:nvSpPr>
        <p:spPr>
          <a:xfrm>
            <a:off x="6229972" y="4676678"/>
            <a:ext cx="78902" cy="6511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" name="object 115"/>
          <p:cNvSpPr/>
          <p:nvPr/>
        </p:nvSpPr>
        <p:spPr>
          <a:xfrm>
            <a:off x="6998304" y="2191399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7" y="0"/>
                </a:moveTo>
                <a:lnTo>
                  <a:pt x="181237" y="4566"/>
                </a:lnTo>
                <a:lnTo>
                  <a:pt x="138628" y="17678"/>
                </a:lnTo>
                <a:lnTo>
                  <a:pt x="100070" y="38451"/>
                </a:lnTo>
                <a:lnTo>
                  <a:pt x="66478" y="66000"/>
                </a:lnTo>
                <a:lnTo>
                  <a:pt x="38762" y="99442"/>
                </a:lnTo>
                <a:lnTo>
                  <a:pt x="17835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59"/>
                </a:lnTo>
                <a:lnTo>
                  <a:pt x="17835" y="314884"/>
                </a:lnTo>
                <a:lnTo>
                  <a:pt x="38762" y="353546"/>
                </a:lnTo>
                <a:lnTo>
                  <a:pt x="66478" y="387232"/>
                </a:lnTo>
                <a:lnTo>
                  <a:pt x="100070" y="415025"/>
                </a:lnTo>
                <a:lnTo>
                  <a:pt x="138628" y="436011"/>
                </a:lnTo>
                <a:lnTo>
                  <a:pt x="181237" y="449273"/>
                </a:lnTo>
                <a:lnTo>
                  <a:pt x="226987" y="453898"/>
                </a:lnTo>
                <a:lnTo>
                  <a:pt x="271046" y="449513"/>
                </a:lnTo>
                <a:lnTo>
                  <a:pt x="313255" y="436692"/>
                </a:lnTo>
                <a:lnTo>
                  <a:pt x="352249" y="415932"/>
                </a:lnTo>
                <a:lnTo>
                  <a:pt x="386664" y="387731"/>
                </a:lnTo>
                <a:lnTo>
                  <a:pt x="414787" y="352640"/>
                </a:lnTo>
                <a:lnTo>
                  <a:pt x="435487" y="313458"/>
                </a:lnTo>
                <a:lnTo>
                  <a:pt x="448270" y="271052"/>
                </a:lnTo>
                <a:lnTo>
                  <a:pt x="452640" y="226288"/>
                </a:lnTo>
                <a:lnTo>
                  <a:pt x="448086" y="180470"/>
                </a:lnTo>
                <a:lnTo>
                  <a:pt x="435011" y="137894"/>
                </a:lnTo>
                <a:lnTo>
                  <a:pt x="414296" y="99442"/>
                </a:lnTo>
                <a:lnTo>
                  <a:pt x="386824" y="66000"/>
                </a:lnTo>
                <a:lnTo>
                  <a:pt x="353475" y="38451"/>
                </a:lnTo>
                <a:lnTo>
                  <a:pt x="315132" y="17678"/>
                </a:lnTo>
                <a:lnTo>
                  <a:pt x="272675" y="4566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" name="object 116"/>
          <p:cNvSpPr/>
          <p:nvPr/>
        </p:nvSpPr>
        <p:spPr>
          <a:xfrm>
            <a:off x="6998277" y="219139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1" y="0"/>
                </a:moveTo>
                <a:lnTo>
                  <a:pt x="272671" y="4567"/>
                </a:lnTo>
                <a:lnTo>
                  <a:pt x="315129" y="17678"/>
                </a:lnTo>
                <a:lnTo>
                  <a:pt x="353474" y="38451"/>
                </a:lnTo>
                <a:lnTo>
                  <a:pt x="386824" y="66000"/>
                </a:lnTo>
                <a:lnTo>
                  <a:pt x="414297" y="99443"/>
                </a:lnTo>
                <a:lnTo>
                  <a:pt x="435012" y="137894"/>
                </a:lnTo>
                <a:lnTo>
                  <a:pt x="448087" y="180471"/>
                </a:lnTo>
                <a:lnTo>
                  <a:pt x="452642" y="226288"/>
                </a:lnTo>
                <a:lnTo>
                  <a:pt x="448270" y="271054"/>
                </a:lnTo>
                <a:lnTo>
                  <a:pt x="435486" y="313463"/>
                </a:lnTo>
                <a:lnTo>
                  <a:pt x="414784" y="352646"/>
                </a:lnTo>
                <a:lnTo>
                  <a:pt x="386659" y="387734"/>
                </a:lnTo>
                <a:lnTo>
                  <a:pt x="352245" y="415938"/>
                </a:lnTo>
                <a:lnTo>
                  <a:pt x="313253" y="436698"/>
                </a:lnTo>
                <a:lnTo>
                  <a:pt x="271045" y="449517"/>
                </a:lnTo>
                <a:lnTo>
                  <a:pt x="226981" y="453901"/>
                </a:lnTo>
                <a:lnTo>
                  <a:pt x="181233" y="449277"/>
                </a:lnTo>
                <a:lnTo>
                  <a:pt x="138625" y="436015"/>
                </a:lnTo>
                <a:lnTo>
                  <a:pt x="100069" y="415031"/>
                </a:lnTo>
                <a:lnTo>
                  <a:pt x="66477" y="387238"/>
                </a:lnTo>
                <a:lnTo>
                  <a:pt x="38762" y="353553"/>
                </a:lnTo>
                <a:lnTo>
                  <a:pt x="17835" y="314889"/>
                </a:lnTo>
                <a:lnTo>
                  <a:pt x="4611" y="272163"/>
                </a:lnTo>
                <a:lnTo>
                  <a:pt x="0" y="226288"/>
                </a:lnTo>
                <a:lnTo>
                  <a:pt x="4611" y="180471"/>
                </a:lnTo>
                <a:lnTo>
                  <a:pt x="17835" y="137894"/>
                </a:lnTo>
                <a:lnTo>
                  <a:pt x="38762" y="99443"/>
                </a:lnTo>
                <a:lnTo>
                  <a:pt x="66477" y="66000"/>
                </a:lnTo>
                <a:lnTo>
                  <a:pt x="100069" y="38451"/>
                </a:lnTo>
                <a:lnTo>
                  <a:pt x="138625" y="17678"/>
                </a:lnTo>
                <a:lnTo>
                  <a:pt x="181233" y="4567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" name="object 117"/>
          <p:cNvSpPr/>
          <p:nvPr/>
        </p:nvSpPr>
        <p:spPr>
          <a:xfrm>
            <a:off x="6461058" y="2191399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74" y="0"/>
                </a:moveTo>
                <a:lnTo>
                  <a:pt x="181229" y="4566"/>
                </a:lnTo>
                <a:lnTo>
                  <a:pt x="138622" y="17678"/>
                </a:lnTo>
                <a:lnTo>
                  <a:pt x="100067" y="38451"/>
                </a:lnTo>
                <a:lnTo>
                  <a:pt x="66476" y="66000"/>
                </a:lnTo>
                <a:lnTo>
                  <a:pt x="38761" y="99442"/>
                </a:lnTo>
                <a:lnTo>
                  <a:pt x="17835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59"/>
                </a:lnTo>
                <a:lnTo>
                  <a:pt x="17835" y="314884"/>
                </a:lnTo>
                <a:lnTo>
                  <a:pt x="38761" y="353546"/>
                </a:lnTo>
                <a:lnTo>
                  <a:pt x="66476" y="387232"/>
                </a:lnTo>
                <a:lnTo>
                  <a:pt x="100067" y="415025"/>
                </a:lnTo>
                <a:lnTo>
                  <a:pt x="138622" y="436011"/>
                </a:lnTo>
                <a:lnTo>
                  <a:pt x="181229" y="449273"/>
                </a:lnTo>
                <a:lnTo>
                  <a:pt x="226974" y="453898"/>
                </a:lnTo>
                <a:lnTo>
                  <a:pt x="271616" y="449513"/>
                </a:lnTo>
                <a:lnTo>
                  <a:pt x="313907" y="436692"/>
                </a:lnTo>
                <a:lnTo>
                  <a:pt x="352981" y="415932"/>
                </a:lnTo>
                <a:lnTo>
                  <a:pt x="387972" y="387731"/>
                </a:lnTo>
                <a:lnTo>
                  <a:pt x="416103" y="352640"/>
                </a:lnTo>
                <a:lnTo>
                  <a:pt x="436806" y="313458"/>
                </a:lnTo>
                <a:lnTo>
                  <a:pt x="449590" y="271052"/>
                </a:lnTo>
                <a:lnTo>
                  <a:pt x="453961" y="226288"/>
                </a:lnTo>
                <a:lnTo>
                  <a:pt x="449350" y="180470"/>
                </a:lnTo>
                <a:lnTo>
                  <a:pt x="436125" y="137894"/>
                </a:lnTo>
                <a:lnTo>
                  <a:pt x="415199" y="99442"/>
                </a:lnTo>
                <a:lnTo>
                  <a:pt x="387483" y="66000"/>
                </a:lnTo>
                <a:lnTo>
                  <a:pt x="353890" y="38451"/>
                </a:lnTo>
                <a:lnTo>
                  <a:pt x="315333" y="17678"/>
                </a:lnTo>
                <a:lnTo>
                  <a:pt x="272723" y="4566"/>
                </a:lnTo>
                <a:lnTo>
                  <a:pt x="226974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" name="object 118"/>
          <p:cNvSpPr/>
          <p:nvPr/>
        </p:nvSpPr>
        <p:spPr>
          <a:xfrm>
            <a:off x="6461960" y="219139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1" y="0"/>
                </a:moveTo>
                <a:lnTo>
                  <a:pt x="271408" y="4567"/>
                </a:lnTo>
                <a:lnTo>
                  <a:pt x="314016" y="17678"/>
                </a:lnTo>
                <a:lnTo>
                  <a:pt x="352572" y="38451"/>
                </a:lnTo>
                <a:lnTo>
                  <a:pt x="386164" y="66000"/>
                </a:lnTo>
                <a:lnTo>
                  <a:pt x="413880" y="99443"/>
                </a:lnTo>
                <a:lnTo>
                  <a:pt x="434806" y="137894"/>
                </a:lnTo>
                <a:lnTo>
                  <a:pt x="448031" y="180471"/>
                </a:lnTo>
                <a:lnTo>
                  <a:pt x="452642" y="226288"/>
                </a:lnTo>
                <a:lnTo>
                  <a:pt x="448270" y="271054"/>
                </a:lnTo>
                <a:lnTo>
                  <a:pt x="435486" y="313463"/>
                </a:lnTo>
                <a:lnTo>
                  <a:pt x="414784" y="352646"/>
                </a:lnTo>
                <a:lnTo>
                  <a:pt x="386659" y="387734"/>
                </a:lnTo>
                <a:lnTo>
                  <a:pt x="351667" y="415938"/>
                </a:lnTo>
                <a:lnTo>
                  <a:pt x="312593" y="436698"/>
                </a:lnTo>
                <a:lnTo>
                  <a:pt x="270302" y="449517"/>
                </a:lnTo>
                <a:lnTo>
                  <a:pt x="225661" y="453901"/>
                </a:lnTo>
                <a:lnTo>
                  <a:pt x="179970" y="449277"/>
                </a:lnTo>
                <a:lnTo>
                  <a:pt x="137512" y="436015"/>
                </a:lnTo>
                <a:lnTo>
                  <a:pt x="99167" y="415031"/>
                </a:lnTo>
                <a:lnTo>
                  <a:pt x="65817" y="387238"/>
                </a:lnTo>
                <a:lnTo>
                  <a:pt x="38344" y="353553"/>
                </a:lnTo>
                <a:lnTo>
                  <a:pt x="17629" y="314889"/>
                </a:lnTo>
                <a:lnTo>
                  <a:pt x="4554" y="272163"/>
                </a:lnTo>
                <a:lnTo>
                  <a:pt x="0" y="226288"/>
                </a:lnTo>
                <a:lnTo>
                  <a:pt x="4554" y="180471"/>
                </a:lnTo>
                <a:lnTo>
                  <a:pt x="17629" y="137894"/>
                </a:lnTo>
                <a:lnTo>
                  <a:pt x="38344" y="99443"/>
                </a:lnTo>
                <a:lnTo>
                  <a:pt x="65817" y="66000"/>
                </a:lnTo>
                <a:lnTo>
                  <a:pt x="99167" y="38451"/>
                </a:lnTo>
                <a:lnTo>
                  <a:pt x="137512" y="17678"/>
                </a:lnTo>
                <a:lnTo>
                  <a:pt x="179970" y="4567"/>
                </a:lnTo>
                <a:lnTo>
                  <a:pt x="22566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" name="object 119"/>
          <p:cNvSpPr/>
          <p:nvPr/>
        </p:nvSpPr>
        <p:spPr>
          <a:xfrm>
            <a:off x="5924731" y="2191399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7" y="0"/>
                </a:moveTo>
                <a:lnTo>
                  <a:pt x="181241" y="4566"/>
                </a:lnTo>
                <a:lnTo>
                  <a:pt x="138633" y="17678"/>
                </a:lnTo>
                <a:lnTo>
                  <a:pt x="100076" y="38451"/>
                </a:lnTo>
                <a:lnTo>
                  <a:pt x="66482" y="66000"/>
                </a:lnTo>
                <a:lnTo>
                  <a:pt x="38765" y="99442"/>
                </a:lnTo>
                <a:lnTo>
                  <a:pt x="17837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59"/>
                </a:lnTo>
                <a:lnTo>
                  <a:pt x="17837" y="314884"/>
                </a:lnTo>
                <a:lnTo>
                  <a:pt x="38765" y="353546"/>
                </a:lnTo>
                <a:lnTo>
                  <a:pt x="66482" y="387232"/>
                </a:lnTo>
                <a:lnTo>
                  <a:pt x="100076" y="415025"/>
                </a:lnTo>
                <a:lnTo>
                  <a:pt x="138633" y="436011"/>
                </a:lnTo>
                <a:lnTo>
                  <a:pt x="181241" y="449273"/>
                </a:lnTo>
                <a:lnTo>
                  <a:pt x="226987" y="453898"/>
                </a:lnTo>
                <a:lnTo>
                  <a:pt x="271051" y="449513"/>
                </a:lnTo>
                <a:lnTo>
                  <a:pt x="313259" y="436692"/>
                </a:lnTo>
                <a:lnTo>
                  <a:pt x="352250" y="415932"/>
                </a:lnTo>
                <a:lnTo>
                  <a:pt x="386664" y="387731"/>
                </a:lnTo>
                <a:lnTo>
                  <a:pt x="414789" y="352640"/>
                </a:lnTo>
                <a:lnTo>
                  <a:pt x="435494" y="313458"/>
                </a:lnTo>
                <a:lnTo>
                  <a:pt x="448280" y="271052"/>
                </a:lnTo>
                <a:lnTo>
                  <a:pt x="452653" y="226288"/>
                </a:lnTo>
                <a:lnTo>
                  <a:pt x="448044" y="180470"/>
                </a:lnTo>
                <a:lnTo>
                  <a:pt x="434838" y="137894"/>
                </a:lnTo>
                <a:lnTo>
                  <a:pt x="413960" y="99442"/>
                </a:lnTo>
                <a:lnTo>
                  <a:pt x="386340" y="66000"/>
                </a:lnTo>
                <a:lnTo>
                  <a:pt x="352905" y="38451"/>
                </a:lnTo>
                <a:lnTo>
                  <a:pt x="314582" y="17678"/>
                </a:lnTo>
                <a:lnTo>
                  <a:pt x="272300" y="4566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" name="object 120"/>
          <p:cNvSpPr/>
          <p:nvPr/>
        </p:nvSpPr>
        <p:spPr>
          <a:xfrm>
            <a:off x="5924715" y="219139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1" y="0"/>
                </a:moveTo>
                <a:lnTo>
                  <a:pt x="272292" y="4567"/>
                </a:lnTo>
                <a:lnTo>
                  <a:pt x="314573" y="17678"/>
                </a:lnTo>
                <a:lnTo>
                  <a:pt x="352894" y="38451"/>
                </a:lnTo>
                <a:lnTo>
                  <a:pt x="386329" y="66000"/>
                </a:lnTo>
                <a:lnTo>
                  <a:pt x="413949" y="99443"/>
                </a:lnTo>
                <a:lnTo>
                  <a:pt x="434826" y="137894"/>
                </a:lnTo>
                <a:lnTo>
                  <a:pt x="448033" y="180471"/>
                </a:lnTo>
                <a:lnTo>
                  <a:pt x="452642" y="226288"/>
                </a:lnTo>
                <a:lnTo>
                  <a:pt x="448270" y="271054"/>
                </a:lnTo>
                <a:lnTo>
                  <a:pt x="435486" y="313463"/>
                </a:lnTo>
                <a:lnTo>
                  <a:pt x="414784" y="352646"/>
                </a:lnTo>
                <a:lnTo>
                  <a:pt x="386659" y="387734"/>
                </a:lnTo>
                <a:lnTo>
                  <a:pt x="352245" y="415938"/>
                </a:lnTo>
                <a:lnTo>
                  <a:pt x="313253" y="436698"/>
                </a:lnTo>
                <a:lnTo>
                  <a:pt x="271045" y="449517"/>
                </a:lnTo>
                <a:lnTo>
                  <a:pt x="226981" y="453901"/>
                </a:lnTo>
                <a:lnTo>
                  <a:pt x="181233" y="449277"/>
                </a:lnTo>
                <a:lnTo>
                  <a:pt x="138625" y="436015"/>
                </a:lnTo>
                <a:lnTo>
                  <a:pt x="100069" y="415031"/>
                </a:lnTo>
                <a:lnTo>
                  <a:pt x="66477" y="387238"/>
                </a:lnTo>
                <a:lnTo>
                  <a:pt x="38762" y="353553"/>
                </a:lnTo>
                <a:lnTo>
                  <a:pt x="17835" y="314889"/>
                </a:lnTo>
                <a:lnTo>
                  <a:pt x="4611" y="272163"/>
                </a:lnTo>
                <a:lnTo>
                  <a:pt x="0" y="226288"/>
                </a:lnTo>
                <a:lnTo>
                  <a:pt x="4611" y="180471"/>
                </a:lnTo>
                <a:lnTo>
                  <a:pt x="17835" y="137894"/>
                </a:lnTo>
                <a:lnTo>
                  <a:pt x="38762" y="99443"/>
                </a:lnTo>
                <a:lnTo>
                  <a:pt x="66477" y="66000"/>
                </a:lnTo>
                <a:lnTo>
                  <a:pt x="100069" y="38451"/>
                </a:lnTo>
                <a:lnTo>
                  <a:pt x="138625" y="17678"/>
                </a:lnTo>
                <a:lnTo>
                  <a:pt x="181233" y="4567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" name="object 121"/>
          <p:cNvSpPr/>
          <p:nvPr/>
        </p:nvSpPr>
        <p:spPr>
          <a:xfrm>
            <a:off x="5387486" y="2191399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7" y="0"/>
                </a:moveTo>
                <a:lnTo>
                  <a:pt x="181237" y="4566"/>
                </a:lnTo>
                <a:lnTo>
                  <a:pt x="138628" y="17678"/>
                </a:lnTo>
                <a:lnTo>
                  <a:pt x="100070" y="38451"/>
                </a:lnTo>
                <a:lnTo>
                  <a:pt x="66478" y="66000"/>
                </a:lnTo>
                <a:lnTo>
                  <a:pt x="38762" y="99442"/>
                </a:lnTo>
                <a:lnTo>
                  <a:pt x="17835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59"/>
                </a:lnTo>
                <a:lnTo>
                  <a:pt x="17835" y="314884"/>
                </a:lnTo>
                <a:lnTo>
                  <a:pt x="38762" y="353546"/>
                </a:lnTo>
                <a:lnTo>
                  <a:pt x="66478" y="387232"/>
                </a:lnTo>
                <a:lnTo>
                  <a:pt x="100070" y="415025"/>
                </a:lnTo>
                <a:lnTo>
                  <a:pt x="138628" y="436011"/>
                </a:lnTo>
                <a:lnTo>
                  <a:pt x="181237" y="449273"/>
                </a:lnTo>
                <a:lnTo>
                  <a:pt x="226987" y="453898"/>
                </a:lnTo>
                <a:lnTo>
                  <a:pt x="271608" y="449513"/>
                </a:lnTo>
                <a:lnTo>
                  <a:pt x="313755" y="436692"/>
                </a:lnTo>
                <a:lnTo>
                  <a:pt x="352436" y="415932"/>
                </a:lnTo>
                <a:lnTo>
                  <a:pt x="386664" y="387731"/>
                </a:lnTo>
                <a:lnTo>
                  <a:pt x="415553" y="352640"/>
                </a:lnTo>
                <a:lnTo>
                  <a:pt x="436649" y="313458"/>
                </a:lnTo>
                <a:lnTo>
                  <a:pt x="449580" y="271052"/>
                </a:lnTo>
                <a:lnTo>
                  <a:pt x="453974" y="226288"/>
                </a:lnTo>
                <a:lnTo>
                  <a:pt x="449362" y="180470"/>
                </a:lnTo>
                <a:lnTo>
                  <a:pt x="436136" y="137894"/>
                </a:lnTo>
                <a:lnTo>
                  <a:pt x="415208" y="99442"/>
                </a:lnTo>
                <a:lnTo>
                  <a:pt x="387491" y="66000"/>
                </a:lnTo>
                <a:lnTo>
                  <a:pt x="353897" y="38451"/>
                </a:lnTo>
                <a:lnTo>
                  <a:pt x="315340" y="17678"/>
                </a:lnTo>
                <a:lnTo>
                  <a:pt x="272732" y="4566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" name="object 122"/>
          <p:cNvSpPr/>
          <p:nvPr/>
        </p:nvSpPr>
        <p:spPr>
          <a:xfrm>
            <a:off x="5387471" y="2191398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1" y="0"/>
                </a:moveTo>
                <a:lnTo>
                  <a:pt x="272728" y="4567"/>
                </a:lnTo>
                <a:lnTo>
                  <a:pt x="315336" y="17678"/>
                </a:lnTo>
                <a:lnTo>
                  <a:pt x="353892" y="38451"/>
                </a:lnTo>
                <a:lnTo>
                  <a:pt x="387484" y="66000"/>
                </a:lnTo>
                <a:lnTo>
                  <a:pt x="415199" y="99443"/>
                </a:lnTo>
                <a:lnTo>
                  <a:pt x="436126" y="137894"/>
                </a:lnTo>
                <a:lnTo>
                  <a:pt x="449350" y="180471"/>
                </a:lnTo>
                <a:lnTo>
                  <a:pt x="453962" y="226288"/>
                </a:lnTo>
                <a:lnTo>
                  <a:pt x="449570" y="271054"/>
                </a:lnTo>
                <a:lnTo>
                  <a:pt x="436641" y="313463"/>
                </a:lnTo>
                <a:lnTo>
                  <a:pt x="415547" y="352646"/>
                </a:lnTo>
                <a:lnTo>
                  <a:pt x="386659" y="387734"/>
                </a:lnTo>
                <a:lnTo>
                  <a:pt x="352430" y="415938"/>
                </a:lnTo>
                <a:lnTo>
                  <a:pt x="313748" y="436698"/>
                </a:lnTo>
                <a:lnTo>
                  <a:pt x="271601" y="449517"/>
                </a:lnTo>
                <a:lnTo>
                  <a:pt x="226981" y="453901"/>
                </a:lnTo>
                <a:lnTo>
                  <a:pt x="181233" y="449277"/>
                </a:lnTo>
                <a:lnTo>
                  <a:pt x="138625" y="436015"/>
                </a:lnTo>
                <a:lnTo>
                  <a:pt x="100069" y="415031"/>
                </a:lnTo>
                <a:lnTo>
                  <a:pt x="66477" y="387238"/>
                </a:lnTo>
                <a:lnTo>
                  <a:pt x="38762" y="353553"/>
                </a:lnTo>
                <a:lnTo>
                  <a:pt x="17835" y="314889"/>
                </a:lnTo>
                <a:lnTo>
                  <a:pt x="4611" y="272163"/>
                </a:lnTo>
                <a:lnTo>
                  <a:pt x="0" y="226288"/>
                </a:lnTo>
                <a:lnTo>
                  <a:pt x="4611" y="180471"/>
                </a:lnTo>
                <a:lnTo>
                  <a:pt x="17835" y="137894"/>
                </a:lnTo>
                <a:lnTo>
                  <a:pt x="38762" y="99443"/>
                </a:lnTo>
                <a:lnTo>
                  <a:pt x="66477" y="66000"/>
                </a:lnTo>
                <a:lnTo>
                  <a:pt x="100069" y="38451"/>
                </a:lnTo>
                <a:lnTo>
                  <a:pt x="138625" y="17678"/>
                </a:lnTo>
                <a:lnTo>
                  <a:pt x="181233" y="4567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" name="object 123"/>
          <p:cNvSpPr/>
          <p:nvPr/>
        </p:nvSpPr>
        <p:spPr>
          <a:xfrm>
            <a:off x="4851169" y="2191399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6" y="0"/>
                </a:moveTo>
                <a:lnTo>
                  <a:pt x="180352" y="4566"/>
                </a:lnTo>
                <a:lnTo>
                  <a:pt x="138070" y="17678"/>
                </a:lnTo>
                <a:lnTo>
                  <a:pt x="99748" y="38451"/>
                </a:lnTo>
                <a:lnTo>
                  <a:pt x="66313" y="66000"/>
                </a:lnTo>
                <a:lnTo>
                  <a:pt x="38692" y="99442"/>
                </a:lnTo>
                <a:lnTo>
                  <a:pt x="17815" y="137894"/>
                </a:lnTo>
                <a:lnTo>
                  <a:pt x="4608" y="180470"/>
                </a:lnTo>
                <a:lnTo>
                  <a:pt x="0" y="226288"/>
                </a:lnTo>
                <a:lnTo>
                  <a:pt x="4608" y="272159"/>
                </a:lnTo>
                <a:lnTo>
                  <a:pt x="17815" y="314884"/>
                </a:lnTo>
                <a:lnTo>
                  <a:pt x="38692" y="353546"/>
                </a:lnTo>
                <a:lnTo>
                  <a:pt x="66313" y="387232"/>
                </a:lnTo>
                <a:lnTo>
                  <a:pt x="99748" y="415025"/>
                </a:lnTo>
                <a:lnTo>
                  <a:pt x="138070" y="436011"/>
                </a:lnTo>
                <a:lnTo>
                  <a:pt x="180352" y="449273"/>
                </a:lnTo>
                <a:lnTo>
                  <a:pt x="225666" y="453898"/>
                </a:lnTo>
                <a:lnTo>
                  <a:pt x="270494" y="449513"/>
                </a:lnTo>
                <a:lnTo>
                  <a:pt x="313094" y="436692"/>
                </a:lnTo>
                <a:lnTo>
                  <a:pt x="352230" y="415932"/>
                </a:lnTo>
                <a:lnTo>
                  <a:pt x="386664" y="387731"/>
                </a:lnTo>
                <a:lnTo>
                  <a:pt x="414787" y="352640"/>
                </a:lnTo>
                <a:lnTo>
                  <a:pt x="435487" y="313458"/>
                </a:lnTo>
                <a:lnTo>
                  <a:pt x="448270" y="271052"/>
                </a:lnTo>
                <a:lnTo>
                  <a:pt x="452640" y="226288"/>
                </a:lnTo>
                <a:lnTo>
                  <a:pt x="448029" y="180470"/>
                </a:lnTo>
                <a:lnTo>
                  <a:pt x="434804" y="137894"/>
                </a:lnTo>
                <a:lnTo>
                  <a:pt x="413878" y="99442"/>
                </a:lnTo>
                <a:lnTo>
                  <a:pt x="386164" y="66000"/>
                </a:lnTo>
                <a:lnTo>
                  <a:pt x="352573" y="38451"/>
                </a:lnTo>
                <a:lnTo>
                  <a:pt x="314018" y="17678"/>
                </a:lnTo>
                <a:lnTo>
                  <a:pt x="271411" y="4566"/>
                </a:lnTo>
                <a:lnTo>
                  <a:pt x="2256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" name="object 124"/>
          <p:cNvSpPr/>
          <p:nvPr/>
        </p:nvSpPr>
        <p:spPr>
          <a:xfrm>
            <a:off x="4851154" y="219139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1" y="0"/>
                </a:moveTo>
                <a:lnTo>
                  <a:pt x="271408" y="4567"/>
                </a:lnTo>
                <a:lnTo>
                  <a:pt x="314016" y="17678"/>
                </a:lnTo>
                <a:lnTo>
                  <a:pt x="352572" y="38451"/>
                </a:lnTo>
                <a:lnTo>
                  <a:pt x="386164" y="66000"/>
                </a:lnTo>
                <a:lnTo>
                  <a:pt x="413880" y="99443"/>
                </a:lnTo>
                <a:lnTo>
                  <a:pt x="434806" y="137894"/>
                </a:lnTo>
                <a:lnTo>
                  <a:pt x="448031" y="180471"/>
                </a:lnTo>
                <a:lnTo>
                  <a:pt x="452642" y="226288"/>
                </a:lnTo>
                <a:lnTo>
                  <a:pt x="448270" y="271054"/>
                </a:lnTo>
                <a:lnTo>
                  <a:pt x="435486" y="313463"/>
                </a:lnTo>
                <a:lnTo>
                  <a:pt x="414784" y="352646"/>
                </a:lnTo>
                <a:lnTo>
                  <a:pt x="386659" y="387734"/>
                </a:lnTo>
                <a:lnTo>
                  <a:pt x="352224" y="415938"/>
                </a:lnTo>
                <a:lnTo>
                  <a:pt x="313088" y="436698"/>
                </a:lnTo>
                <a:lnTo>
                  <a:pt x="270488" y="449517"/>
                </a:lnTo>
                <a:lnTo>
                  <a:pt x="225661" y="453901"/>
                </a:lnTo>
                <a:lnTo>
                  <a:pt x="180349" y="449277"/>
                </a:lnTo>
                <a:lnTo>
                  <a:pt x="138069" y="436015"/>
                </a:lnTo>
                <a:lnTo>
                  <a:pt x="99747" y="415031"/>
                </a:lnTo>
                <a:lnTo>
                  <a:pt x="66312" y="387238"/>
                </a:lnTo>
                <a:lnTo>
                  <a:pt x="38692" y="353553"/>
                </a:lnTo>
                <a:lnTo>
                  <a:pt x="17815" y="314889"/>
                </a:lnTo>
                <a:lnTo>
                  <a:pt x="4608" y="272163"/>
                </a:lnTo>
                <a:lnTo>
                  <a:pt x="0" y="226288"/>
                </a:lnTo>
                <a:lnTo>
                  <a:pt x="4608" y="180471"/>
                </a:lnTo>
                <a:lnTo>
                  <a:pt x="17815" y="137894"/>
                </a:lnTo>
                <a:lnTo>
                  <a:pt x="38692" y="99443"/>
                </a:lnTo>
                <a:lnTo>
                  <a:pt x="66312" y="66000"/>
                </a:lnTo>
                <a:lnTo>
                  <a:pt x="99747" y="38451"/>
                </a:lnTo>
                <a:lnTo>
                  <a:pt x="138069" y="17678"/>
                </a:lnTo>
                <a:lnTo>
                  <a:pt x="180349" y="4567"/>
                </a:lnTo>
                <a:lnTo>
                  <a:pt x="22566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" name="object 125"/>
          <p:cNvSpPr/>
          <p:nvPr/>
        </p:nvSpPr>
        <p:spPr>
          <a:xfrm>
            <a:off x="5325302" y="2510547"/>
            <a:ext cx="221903" cy="596503"/>
          </a:xfrm>
          <a:custGeom>
            <a:avLst/>
            <a:gdLst/>
            <a:ahLst/>
            <a:cxnLst/>
            <a:rect l="l" t="t" r="r" b="b"/>
            <a:pathLst>
              <a:path w="315595" h="848360">
                <a:moveTo>
                  <a:pt x="315398" y="0"/>
                </a:moveTo>
                <a:lnTo>
                  <a:pt x="315398" y="0"/>
                </a:lnTo>
                <a:lnTo>
                  <a:pt x="0" y="848252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" name="object 126"/>
          <p:cNvSpPr/>
          <p:nvPr/>
        </p:nvSpPr>
        <p:spPr>
          <a:xfrm>
            <a:off x="5303954" y="3070705"/>
            <a:ext cx="57543" cy="799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" name="object 127"/>
          <p:cNvSpPr/>
          <p:nvPr/>
        </p:nvSpPr>
        <p:spPr>
          <a:xfrm>
            <a:off x="6084312" y="2510547"/>
            <a:ext cx="266551" cy="597396"/>
          </a:xfrm>
          <a:custGeom>
            <a:avLst/>
            <a:gdLst/>
            <a:ahLst/>
            <a:cxnLst/>
            <a:rect l="l" t="t" r="r" b="b"/>
            <a:pathLst>
              <a:path w="379095" h="849629">
                <a:moveTo>
                  <a:pt x="0" y="0"/>
                </a:moveTo>
                <a:lnTo>
                  <a:pt x="0" y="0"/>
                </a:lnTo>
                <a:lnTo>
                  <a:pt x="378741" y="849576"/>
                </a:lnTo>
              </a:path>
            </a:pathLst>
          </a:custGeom>
          <a:ln w="264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" name="object 128"/>
          <p:cNvSpPr/>
          <p:nvPr/>
        </p:nvSpPr>
        <p:spPr>
          <a:xfrm>
            <a:off x="6314418" y="3071634"/>
            <a:ext cx="61257" cy="7905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" name="object 129"/>
          <p:cNvSpPr/>
          <p:nvPr/>
        </p:nvSpPr>
        <p:spPr>
          <a:xfrm>
            <a:off x="6620628" y="2510547"/>
            <a:ext cx="290661" cy="598289"/>
          </a:xfrm>
          <a:custGeom>
            <a:avLst/>
            <a:gdLst/>
            <a:ahLst/>
            <a:cxnLst/>
            <a:rect l="l" t="t" r="r" b="b"/>
            <a:pathLst>
              <a:path w="413384" h="850900">
                <a:moveTo>
                  <a:pt x="0" y="0"/>
                </a:moveTo>
                <a:lnTo>
                  <a:pt x="0" y="0"/>
                </a:lnTo>
                <a:lnTo>
                  <a:pt x="413052" y="850899"/>
                </a:lnTo>
              </a:path>
            </a:pathLst>
          </a:custGeom>
          <a:ln w="26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" name="object 130"/>
          <p:cNvSpPr/>
          <p:nvPr/>
        </p:nvSpPr>
        <p:spPr>
          <a:xfrm>
            <a:off x="6873931" y="3071634"/>
            <a:ext cx="63114" cy="799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" name="object 131"/>
          <p:cNvSpPr/>
          <p:nvPr/>
        </p:nvSpPr>
        <p:spPr>
          <a:xfrm>
            <a:off x="5360562" y="2510547"/>
            <a:ext cx="1260425" cy="628203"/>
          </a:xfrm>
          <a:custGeom>
            <a:avLst/>
            <a:gdLst/>
            <a:ahLst/>
            <a:cxnLst/>
            <a:rect l="l" t="t" r="r" b="b"/>
            <a:pathLst>
              <a:path w="1792604" h="893445">
                <a:moveTo>
                  <a:pt x="1792094" y="0"/>
                </a:moveTo>
                <a:lnTo>
                  <a:pt x="1792094" y="0"/>
                </a:lnTo>
                <a:lnTo>
                  <a:pt x="0" y="893245"/>
                </a:lnTo>
              </a:path>
            </a:pathLst>
          </a:custGeom>
          <a:ln w="264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" name="object 132"/>
          <p:cNvSpPr/>
          <p:nvPr/>
        </p:nvSpPr>
        <p:spPr>
          <a:xfrm>
            <a:off x="5317863" y="3100471"/>
            <a:ext cx="79831" cy="6325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" name="object 133"/>
          <p:cNvSpPr/>
          <p:nvPr/>
        </p:nvSpPr>
        <p:spPr>
          <a:xfrm>
            <a:off x="5009821" y="2510547"/>
            <a:ext cx="1869877" cy="635794"/>
          </a:xfrm>
          <a:custGeom>
            <a:avLst/>
            <a:gdLst/>
            <a:ahLst/>
            <a:cxnLst/>
            <a:rect l="l" t="t" r="r" b="b"/>
            <a:pathLst>
              <a:path w="2659379" h="904239">
                <a:moveTo>
                  <a:pt x="0" y="0"/>
                </a:moveTo>
                <a:lnTo>
                  <a:pt x="0" y="0"/>
                </a:lnTo>
                <a:lnTo>
                  <a:pt x="2659108" y="903832"/>
                </a:lnTo>
              </a:path>
            </a:pathLst>
          </a:custGeom>
          <a:ln w="264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" name="object 134"/>
          <p:cNvSpPr/>
          <p:nvPr/>
        </p:nvSpPr>
        <p:spPr>
          <a:xfrm>
            <a:off x="6843302" y="3109774"/>
            <a:ext cx="79834" cy="586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" name="object 135"/>
          <p:cNvSpPr/>
          <p:nvPr/>
        </p:nvSpPr>
        <p:spPr>
          <a:xfrm>
            <a:off x="6425772" y="2510547"/>
            <a:ext cx="732234" cy="615255"/>
          </a:xfrm>
          <a:custGeom>
            <a:avLst/>
            <a:gdLst/>
            <a:ahLst/>
            <a:cxnLst/>
            <a:rect l="l" t="t" r="r" b="b"/>
            <a:pathLst>
              <a:path w="1041400" h="875029">
                <a:moveTo>
                  <a:pt x="1041209" y="0"/>
                </a:moveTo>
                <a:lnTo>
                  <a:pt x="1041209" y="0"/>
                </a:lnTo>
                <a:lnTo>
                  <a:pt x="0" y="874719"/>
                </a:lnTo>
              </a:path>
            </a:pathLst>
          </a:custGeom>
          <a:ln w="26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" name="object 136"/>
          <p:cNvSpPr/>
          <p:nvPr/>
        </p:nvSpPr>
        <p:spPr>
          <a:xfrm>
            <a:off x="6388643" y="3086516"/>
            <a:ext cx="76114" cy="7162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" name="object 137"/>
          <p:cNvSpPr/>
          <p:nvPr/>
        </p:nvSpPr>
        <p:spPr>
          <a:xfrm>
            <a:off x="4781562" y="4164913"/>
            <a:ext cx="74563" cy="1339"/>
          </a:xfrm>
          <a:custGeom>
            <a:avLst/>
            <a:gdLst/>
            <a:ahLst/>
            <a:cxnLst/>
            <a:rect l="l" t="t" r="r" b="b"/>
            <a:pathLst>
              <a:path w="106045" h="1904">
                <a:moveTo>
                  <a:pt x="0" y="0"/>
                </a:moveTo>
                <a:lnTo>
                  <a:pt x="0" y="0"/>
                </a:lnTo>
                <a:lnTo>
                  <a:pt x="105572" y="1323"/>
                </a:lnTo>
              </a:path>
            </a:pathLst>
          </a:custGeom>
          <a:ln w="26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" name="object 138"/>
          <p:cNvSpPr/>
          <p:nvPr/>
        </p:nvSpPr>
        <p:spPr>
          <a:xfrm>
            <a:off x="4911466" y="4165844"/>
            <a:ext cx="74563" cy="1339"/>
          </a:xfrm>
          <a:custGeom>
            <a:avLst/>
            <a:gdLst/>
            <a:ahLst/>
            <a:cxnLst/>
            <a:rect l="l" t="t" r="r" b="b"/>
            <a:pathLst>
              <a:path w="106045" h="1904">
                <a:moveTo>
                  <a:pt x="0" y="0"/>
                </a:moveTo>
                <a:lnTo>
                  <a:pt x="0" y="0"/>
                </a:lnTo>
                <a:lnTo>
                  <a:pt x="105572" y="1323"/>
                </a:lnTo>
              </a:path>
            </a:pathLst>
          </a:custGeom>
          <a:ln w="26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" name="object 139"/>
          <p:cNvSpPr/>
          <p:nvPr/>
        </p:nvSpPr>
        <p:spPr>
          <a:xfrm>
            <a:off x="5038833" y="4137007"/>
            <a:ext cx="152271" cy="6046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" name="object 140"/>
          <p:cNvSpPr/>
          <p:nvPr/>
        </p:nvSpPr>
        <p:spPr>
          <a:xfrm>
            <a:off x="5843061" y="4312857"/>
            <a:ext cx="777776" cy="404068"/>
          </a:xfrm>
          <a:custGeom>
            <a:avLst/>
            <a:gdLst/>
            <a:ahLst/>
            <a:cxnLst/>
            <a:rect l="l" t="t" r="r" b="b"/>
            <a:pathLst>
              <a:path w="1106170" h="574675">
                <a:moveTo>
                  <a:pt x="1105872" y="0"/>
                </a:moveTo>
                <a:lnTo>
                  <a:pt x="1105872" y="0"/>
                </a:lnTo>
                <a:lnTo>
                  <a:pt x="0" y="574324"/>
                </a:lnTo>
              </a:path>
            </a:pathLst>
          </a:custGeom>
          <a:ln w="264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" name="object 141"/>
          <p:cNvSpPr/>
          <p:nvPr/>
        </p:nvSpPr>
        <p:spPr>
          <a:xfrm>
            <a:off x="5801290" y="4678538"/>
            <a:ext cx="78903" cy="6418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" name="object 142"/>
          <p:cNvSpPr/>
          <p:nvPr/>
        </p:nvSpPr>
        <p:spPr>
          <a:xfrm>
            <a:off x="6422989" y="3485674"/>
            <a:ext cx="174575" cy="448717"/>
          </a:xfrm>
          <a:custGeom>
            <a:avLst/>
            <a:gdLst/>
            <a:ahLst/>
            <a:cxnLst/>
            <a:rect l="l" t="t" r="r" b="b"/>
            <a:pathLst>
              <a:path w="248284" h="638175">
                <a:moveTo>
                  <a:pt x="248095" y="637843"/>
                </a:moveTo>
                <a:lnTo>
                  <a:pt x="248095" y="637843"/>
                </a:lnTo>
                <a:lnTo>
                  <a:pt x="0" y="0"/>
                </a:lnTo>
              </a:path>
            </a:pathLst>
          </a:custGeom>
          <a:ln w="26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" name="object 143"/>
          <p:cNvSpPr/>
          <p:nvPr/>
        </p:nvSpPr>
        <p:spPr>
          <a:xfrm>
            <a:off x="6561236" y="3897887"/>
            <a:ext cx="59401" cy="790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" name="object 144"/>
          <p:cNvSpPr/>
          <p:nvPr/>
        </p:nvSpPr>
        <p:spPr>
          <a:xfrm>
            <a:off x="6461986" y="3993696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53" y="0"/>
                </a:moveTo>
                <a:lnTo>
                  <a:pt x="179965" y="4566"/>
                </a:lnTo>
                <a:lnTo>
                  <a:pt x="137508" y="17678"/>
                </a:lnTo>
                <a:lnTo>
                  <a:pt x="99164" y="38451"/>
                </a:lnTo>
                <a:lnTo>
                  <a:pt x="65816" y="66000"/>
                </a:lnTo>
                <a:lnTo>
                  <a:pt x="38343" y="99442"/>
                </a:lnTo>
                <a:lnTo>
                  <a:pt x="17629" y="137894"/>
                </a:lnTo>
                <a:lnTo>
                  <a:pt x="4554" y="180470"/>
                </a:lnTo>
                <a:lnTo>
                  <a:pt x="0" y="226288"/>
                </a:lnTo>
                <a:lnTo>
                  <a:pt x="4554" y="272163"/>
                </a:lnTo>
                <a:lnTo>
                  <a:pt x="17629" y="314891"/>
                </a:lnTo>
                <a:lnTo>
                  <a:pt x="38343" y="353556"/>
                </a:lnTo>
                <a:lnTo>
                  <a:pt x="65816" y="387243"/>
                </a:lnTo>
                <a:lnTo>
                  <a:pt x="99164" y="415037"/>
                </a:lnTo>
                <a:lnTo>
                  <a:pt x="137508" y="436023"/>
                </a:lnTo>
                <a:lnTo>
                  <a:pt x="179965" y="449286"/>
                </a:lnTo>
                <a:lnTo>
                  <a:pt x="225653" y="453910"/>
                </a:lnTo>
                <a:lnTo>
                  <a:pt x="271403" y="449286"/>
                </a:lnTo>
                <a:lnTo>
                  <a:pt x="314012" y="436023"/>
                </a:lnTo>
                <a:lnTo>
                  <a:pt x="352569" y="415037"/>
                </a:lnTo>
                <a:lnTo>
                  <a:pt x="386162" y="387243"/>
                </a:lnTo>
                <a:lnTo>
                  <a:pt x="413878" y="353556"/>
                </a:lnTo>
                <a:lnTo>
                  <a:pt x="434804" y="314891"/>
                </a:lnTo>
                <a:lnTo>
                  <a:pt x="448029" y="272163"/>
                </a:lnTo>
                <a:lnTo>
                  <a:pt x="452640" y="226288"/>
                </a:lnTo>
                <a:lnTo>
                  <a:pt x="448269" y="182102"/>
                </a:lnTo>
                <a:lnTo>
                  <a:pt x="435486" y="139779"/>
                </a:lnTo>
                <a:lnTo>
                  <a:pt x="414782" y="100680"/>
                </a:lnTo>
                <a:lnTo>
                  <a:pt x="386651" y="66166"/>
                </a:lnTo>
                <a:lnTo>
                  <a:pt x="351660" y="37965"/>
                </a:lnTo>
                <a:lnTo>
                  <a:pt x="312586" y="17205"/>
                </a:lnTo>
                <a:lnTo>
                  <a:pt x="270295" y="4384"/>
                </a:lnTo>
                <a:lnTo>
                  <a:pt x="2256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" name="object 145"/>
          <p:cNvSpPr/>
          <p:nvPr/>
        </p:nvSpPr>
        <p:spPr>
          <a:xfrm>
            <a:off x="6461960" y="399370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1" y="453901"/>
                </a:moveTo>
                <a:lnTo>
                  <a:pt x="271408" y="449277"/>
                </a:lnTo>
                <a:lnTo>
                  <a:pt x="314016" y="436015"/>
                </a:lnTo>
                <a:lnTo>
                  <a:pt x="352572" y="415031"/>
                </a:lnTo>
                <a:lnTo>
                  <a:pt x="386164" y="387238"/>
                </a:lnTo>
                <a:lnTo>
                  <a:pt x="413880" y="353553"/>
                </a:lnTo>
                <a:lnTo>
                  <a:pt x="434806" y="314889"/>
                </a:lnTo>
                <a:lnTo>
                  <a:pt x="448031" y="272163"/>
                </a:lnTo>
                <a:lnTo>
                  <a:pt x="452642" y="226288"/>
                </a:lnTo>
                <a:lnTo>
                  <a:pt x="448270" y="182102"/>
                </a:lnTo>
                <a:lnTo>
                  <a:pt x="435486" y="139776"/>
                </a:lnTo>
                <a:lnTo>
                  <a:pt x="414784" y="100676"/>
                </a:lnTo>
                <a:lnTo>
                  <a:pt x="386659" y="66166"/>
                </a:lnTo>
                <a:lnTo>
                  <a:pt x="351667" y="37962"/>
                </a:lnTo>
                <a:lnTo>
                  <a:pt x="312593" y="17203"/>
                </a:lnTo>
                <a:lnTo>
                  <a:pt x="270302" y="4383"/>
                </a:lnTo>
                <a:lnTo>
                  <a:pt x="225661" y="0"/>
                </a:lnTo>
                <a:lnTo>
                  <a:pt x="179970" y="4567"/>
                </a:lnTo>
                <a:lnTo>
                  <a:pt x="137512" y="17678"/>
                </a:lnTo>
                <a:lnTo>
                  <a:pt x="99167" y="38451"/>
                </a:lnTo>
                <a:lnTo>
                  <a:pt x="65817" y="66000"/>
                </a:lnTo>
                <a:lnTo>
                  <a:pt x="38344" y="99443"/>
                </a:lnTo>
                <a:lnTo>
                  <a:pt x="17629" y="137894"/>
                </a:lnTo>
                <a:lnTo>
                  <a:pt x="4554" y="180471"/>
                </a:lnTo>
                <a:lnTo>
                  <a:pt x="0" y="226288"/>
                </a:lnTo>
                <a:lnTo>
                  <a:pt x="4554" y="272163"/>
                </a:lnTo>
                <a:lnTo>
                  <a:pt x="17629" y="314889"/>
                </a:lnTo>
                <a:lnTo>
                  <a:pt x="38344" y="353553"/>
                </a:lnTo>
                <a:lnTo>
                  <a:pt x="65817" y="387238"/>
                </a:lnTo>
                <a:lnTo>
                  <a:pt x="99167" y="415031"/>
                </a:lnTo>
                <a:lnTo>
                  <a:pt x="137512" y="436015"/>
                </a:lnTo>
                <a:lnTo>
                  <a:pt x="179970" y="449277"/>
                </a:lnTo>
                <a:lnTo>
                  <a:pt x="225661" y="453901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" name="object 146"/>
          <p:cNvSpPr/>
          <p:nvPr/>
        </p:nvSpPr>
        <p:spPr>
          <a:xfrm>
            <a:off x="3887093" y="3993695"/>
            <a:ext cx="89039" cy="1442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" name="object 147"/>
          <p:cNvSpPr/>
          <p:nvPr/>
        </p:nvSpPr>
        <p:spPr>
          <a:xfrm>
            <a:off x="3996588" y="3993695"/>
            <a:ext cx="149385" cy="10700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" name="object 148"/>
          <p:cNvSpPr/>
          <p:nvPr/>
        </p:nvSpPr>
        <p:spPr>
          <a:xfrm>
            <a:off x="4172888" y="3993695"/>
            <a:ext cx="83501" cy="10514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" name="object 149"/>
          <p:cNvSpPr/>
          <p:nvPr/>
        </p:nvSpPr>
        <p:spPr>
          <a:xfrm>
            <a:off x="4283303" y="3956477"/>
            <a:ext cx="17859" cy="20538"/>
          </a:xfrm>
          <a:custGeom>
            <a:avLst/>
            <a:gdLst/>
            <a:ahLst/>
            <a:cxnLst/>
            <a:rect l="l" t="t" r="r" b="b"/>
            <a:pathLst>
              <a:path w="25400" h="29210">
                <a:moveTo>
                  <a:pt x="25069" y="0"/>
                </a:moveTo>
                <a:lnTo>
                  <a:pt x="0" y="0"/>
                </a:lnTo>
                <a:lnTo>
                  <a:pt x="0" y="29121"/>
                </a:lnTo>
                <a:lnTo>
                  <a:pt x="25069" y="29121"/>
                </a:lnTo>
                <a:lnTo>
                  <a:pt x="25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" name="object 150"/>
          <p:cNvSpPr/>
          <p:nvPr/>
        </p:nvSpPr>
        <p:spPr>
          <a:xfrm>
            <a:off x="4292117" y="3995561"/>
            <a:ext cx="0" cy="103584"/>
          </a:xfrm>
          <a:custGeom>
            <a:avLst/>
            <a:gdLst/>
            <a:ahLst/>
            <a:cxnLst/>
            <a:rect l="l" t="t" r="r" b="b"/>
            <a:pathLst>
              <a:path h="147320">
                <a:moveTo>
                  <a:pt x="0" y="0"/>
                </a:moveTo>
                <a:lnTo>
                  <a:pt x="0" y="146888"/>
                </a:lnTo>
              </a:path>
            </a:pathLst>
          </a:custGeom>
          <a:ln w="250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" name="object 151"/>
          <p:cNvSpPr/>
          <p:nvPr/>
        </p:nvSpPr>
        <p:spPr>
          <a:xfrm>
            <a:off x="4326915" y="3993695"/>
            <a:ext cx="83510" cy="10514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" name="object 152"/>
          <p:cNvSpPr/>
          <p:nvPr/>
        </p:nvSpPr>
        <p:spPr>
          <a:xfrm>
            <a:off x="4429910" y="3993695"/>
            <a:ext cx="90931" cy="14609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" name="object 153"/>
          <p:cNvSpPr/>
          <p:nvPr/>
        </p:nvSpPr>
        <p:spPr>
          <a:xfrm>
            <a:off x="3887092" y="4235618"/>
            <a:ext cx="83510" cy="10514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" name="object 154"/>
          <p:cNvSpPr/>
          <p:nvPr/>
        </p:nvSpPr>
        <p:spPr>
          <a:xfrm>
            <a:off x="3991016" y="4235618"/>
            <a:ext cx="94646" cy="10700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" name="object 155"/>
          <p:cNvSpPr/>
          <p:nvPr/>
        </p:nvSpPr>
        <p:spPr>
          <a:xfrm>
            <a:off x="4107004" y="4237475"/>
            <a:ext cx="82581" cy="10514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" name="object 156"/>
          <p:cNvSpPr/>
          <p:nvPr/>
        </p:nvSpPr>
        <p:spPr>
          <a:xfrm>
            <a:off x="4216491" y="4235618"/>
            <a:ext cx="155885" cy="10700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" name="object 157"/>
          <p:cNvSpPr/>
          <p:nvPr/>
        </p:nvSpPr>
        <p:spPr>
          <a:xfrm>
            <a:off x="4392790" y="4235618"/>
            <a:ext cx="83510" cy="10514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" name="object 158"/>
          <p:cNvSpPr/>
          <p:nvPr/>
        </p:nvSpPr>
        <p:spPr>
          <a:xfrm>
            <a:off x="4495785" y="4235618"/>
            <a:ext cx="85368" cy="10700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" name="object 159"/>
          <p:cNvSpPr/>
          <p:nvPr/>
        </p:nvSpPr>
        <p:spPr>
          <a:xfrm>
            <a:off x="3887093" y="2773864"/>
            <a:ext cx="89082" cy="14515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" name="object 160"/>
          <p:cNvSpPr/>
          <p:nvPr/>
        </p:nvSpPr>
        <p:spPr>
          <a:xfrm>
            <a:off x="3996588" y="2773864"/>
            <a:ext cx="149385" cy="10793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" name="object 161"/>
          <p:cNvSpPr/>
          <p:nvPr/>
        </p:nvSpPr>
        <p:spPr>
          <a:xfrm>
            <a:off x="4172888" y="2773864"/>
            <a:ext cx="83501" cy="10514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" name="object 162"/>
          <p:cNvSpPr/>
          <p:nvPr/>
        </p:nvSpPr>
        <p:spPr>
          <a:xfrm>
            <a:off x="4283303" y="2737574"/>
            <a:ext cx="17859" cy="19645"/>
          </a:xfrm>
          <a:custGeom>
            <a:avLst/>
            <a:gdLst/>
            <a:ahLst/>
            <a:cxnLst/>
            <a:rect l="l" t="t" r="r" b="b"/>
            <a:pathLst>
              <a:path w="25400" h="27939">
                <a:moveTo>
                  <a:pt x="25069" y="0"/>
                </a:moveTo>
                <a:lnTo>
                  <a:pt x="0" y="0"/>
                </a:lnTo>
                <a:lnTo>
                  <a:pt x="0" y="27800"/>
                </a:lnTo>
                <a:lnTo>
                  <a:pt x="25069" y="27800"/>
                </a:lnTo>
                <a:lnTo>
                  <a:pt x="25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" name="object 163"/>
          <p:cNvSpPr/>
          <p:nvPr/>
        </p:nvSpPr>
        <p:spPr>
          <a:xfrm>
            <a:off x="4292117" y="2776659"/>
            <a:ext cx="0" cy="102691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5567"/>
                </a:lnTo>
              </a:path>
            </a:pathLst>
          </a:custGeom>
          <a:ln w="250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" name="object 164"/>
          <p:cNvSpPr/>
          <p:nvPr/>
        </p:nvSpPr>
        <p:spPr>
          <a:xfrm>
            <a:off x="4326915" y="2773864"/>
            <a:ext cx="83510" cy="10514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" name="object 165"/>
          <p:cNvSpPr/>
          <p:nvPr/>
        </p:nvSpPr>
        <p:spPr>
          <a:xfrm>
            <a:off x="4430840" y="2773864"/>
            <a:ext cx="90002" cy="14700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" name="object 166"/>
          <p:cNvSpPr/>
          <p:nvPr/>
        </p:nvSpPr>
        <p:spPr>
          <a:xfrm>
            <a:off x="3879673" y="3015788"/>
            <a:ext cx="823031" cy="14700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" name="object 167"/>
          <p:cNvSpPr/>
          <p:nvPr/>
        </p:nvSpPr>
        <p:spPr>
          <a:xfrm>
            <a:off x="5561007" y="1926214"/>
            <a:ext cx="314548" cy="14608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" name="object 168"/>
          <p:cNvSpPr/>
          <p:nvPr/>
        </p:nvSpPr>
        <p:spPr>
          <a:xfrm>
            <a:off x="5896897" y="1965290"/>
            <a:ext cx="55676" cy="10514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" name="object 169"/>
          <p:cNvSpPr/>
          <p:nvPr/>
        </p:nvSpPr>
        <p:spPr>
          <a:xfrm>
            <a:off x="6017520" y="1965290"/>
            <a:ext cx="89082" cy="14422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" name="object 170"/>
          <p:cNvSpPr/>
          <p:nvPr/>
        </p:nvSpPr>
        <p:spPr>
          <a:xfrm>
            <a:off x="6127945" y="1965290"/>
            <a:ext cx="148465" cy="10700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" name="object 171"/>
          <p:cNvSpPr/>
          <p:nvPr/>
        </p:nvSpPr>
        <p:spPr>
          <a:xfrm>
            <a:off x="6303315" y="1965290"/>
            <a:ext cx="83510" cy="10514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" name="object 172"/>
          <p:cNvSpPr/>
          <p:nvPr/>
        </p:nvSpPr>
        <p:spPr>
          <a:xfrm>
            <a:off x="6413730" y="1928080"/>
            <a:ext cx="17859" cy="20538"/>
          </a:xfrm>
          <a:custGeom>
            <a:avLst/>
            <a:gdLst/>
            <a:ahLst/>
            <a:cxnLst/>
            <a:rect l="l" t="t" r="r" b="b"/>
            <a:pathLst>
              <a:path w="25400" h="29210">
                <a:moveTo>
                  <a:pt x="25082" y="0"/>
                </a:moveTo>
                <a:lnTo>
                  <a:pt x="0" y="0"/>
                </a:lnTo>
                <a:lnTo>
                  <a:pt x="0" y="29108"/>
                </a:lnTo>
                <a:lnTo>
                  <a:pt x="25082" y="29108"/>
                </a:lnTo>
                <a:lnTo>
                  <a:pt x="25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" name="object 173"/>
          <p:cNvSpPr/>
          <p:nvPr/>
        </p:nvSpPr>
        <p:spPr>
          <a:xfrm>
            <a:off x="6422548" y="1967156"/>
            <a:ext cx="0" cy="103584"/>
          </a:xfrm>
          <a:custGeom>
            <a:avLst/>
            <a:gdLst/>
            <a:ahLst/>
            <a:cxnLst/>
            <a:rect l="l" t="t" r="r" b="b"/>
            <a:pathLst>
              <a:path h="147319">
                <a:moveTo>
                  <a:pt x="0" y="0"/>
                </a:moveTo>
                <a:lnTo>
                  <a:pt x="0" y="146888"/>
                </a:lnTo>
              </a:path>
            </a:pathLst>
          </a:custGeom>
          <a:ln w="25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" name="object 174"/>
          <p:cNvSpPr/>
          <p:nvPr/>
        </p:nvSpPr>
        <p:spPr>
          <a:xfrm>
            <a:off x="6457343" y="1965290"/>
            <a:ext cx="83510" cy="10514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" name="object 175"/>
          <p:cNvSpPr/>
          <p:nvPr/>
        </p:nvSpPr>
        <p:spPr>
          <a:xfrm>
            <a:off x="6561267" y="1965290"/>
            <a:ext cx="90002" cy="14701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" name="object 176"/>
          <p:cNvSpPr/>
          <p:nvPr/>
        </p:nvSpPr>
        <p:spPr>
          <a:xfrm>
            <a:off x="2024825" y="1928080"/>
            <a:ext cx="88144" cy="14421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" name="object 177"/>
          <p:cNvSpPr/>
          <p:nvPr/>
        </p:nvSpPr>
        <p:spPr>
          <a:xfrm>
            <a:off x="2128747" y="1926214"/>
            <a:ext cx="259809" cy="14608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" name="object 178"/>
          <p:cNvSpPr/>
          <p:nvPr/>
        </p:nvSpPr>
        <p:spPr>
          <a:xfrm>
            <a:off x="2408970" y="1965290"/>
            <a:ext cx="154957" cy="10700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" name="object 179"/>
          <p:cNvSpPr/>
          <p:nvPr/>
        </p:nvSpPr>
        <p:spPr>
          <a:xfrm>
            <a:off x="2640017" y="1965290"/>
            <a:ext cx="89073" cy="14422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" name="object 180"/>
          <p:cNvSpPr/>
          <p:nvPr/>
        </p:nvSpPr>
        <p:spPr>
          <a:xfrm>
            <a:off x="2750433" y="1965290"/>
            <a:ext cx="148456" cy="10700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" name="object 181"/>
          <p:cNvSpPr/>
          <p:nvPr/>
        </p:nvSpPr>
        <p:spPr>
          <a:xfrm>
            <a:off x="2926732" y="1965290"/>
            <a:ext cx="82581" cy="10514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" name="object 182"/>
          <p:cNvSpPr/>
          <p:nvPr/>
        </p:nvSpPr>
        <p:spPr>
          <a:xfrm>
            <a:off x="3036218" y="1928080"/>
            <a:ext cx="17859" cy="20538"/>
          </a:xfrm>
          <a:custGeom>
            <a:avLst/>
            <a:gdLst/>
            <a:ahLst/>
            <a:cxnLst/>
            <a:rect l="l" t="t" r="r" b="b"/>
            <a:pathLst>
              <a:path w="25400" h="29210">
                <a:moveTo>
                  <a:pt x="25069" y="0"/>
                </a:moveTo>
                <a:lnTo>
                  <a:pt x="0" y="0"/>
                </a:lnTo>
                <a:lnTo>
                  <a:pt x="0" y="29108"/>
                </a:lnTo>
                <a:lnTo>
                  <a:pt x="25069" y="29108"/>
                </a:lnTo>
                <a:lnTo>
                  <a:pt x="25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" name="object 183"/>
          <p:cNvSpPr/>
          <p:nvPr/>
        </p:nvSpPr>
        <p:spPr>
          <a:xfrm>
            <a:off x="3045032" y="1967156"/>
            <a:ext cx="0" cy="103584"/>
          </a:xfrm>
          <a:custGeom>
            <a:avLst/>
            <a:gdLst/>
            <a:ahLst/>
            <a:cxnLst/>
            <a:rect l="l" t="t" r="r" b="b"/>
            <a:pathLst>
              <a:path h="147319">
                <a:moveTo>
                  <a:pt x="0" y="0"/>
                </a:moveTo>
                <a:lnTo>
                  <a:pt x="0" y="146888"/>
                </a:lnTo>
              </a:path>
            </a:pathLst>
          </a:custGeom>
          <a:ln w="250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" name="object 184"/>
          <p:cNvSpPr/>
          <p:nvPr/>
        </p:nvSpPr>
        <p:spPr>
          <a:xfrm>
            <a:off x="3080760" y="1965290"/>
            <a:ext cx="82581" cy="10514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" name="object 185"/>
          <p:cNvSpPr/>
          <p:nvPr/>
        </p:nvSpPr>
        <p:spPr>
          <a:xfrm>
            <a:off x="3183755" y="1965290"/>
            <a:ext cx="90002" cy="14701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" name="object 186"/>
          <p:cNvSpPr/>
          <p:nvPr/>
        </p:nvSpPr>
        <p:spPr>
          <a:xfrm>
            <a:off x="6654959" y="3485674"/>
            <a:ext cx="283964" cy="454075"/>
          </a:xfrm>
          <a:custGeom>
            <a:avLst/>
            <a:gdLst/>
            <a:ahLst/>
            <a:cxnLst/>
            <a:rect l="l" t="t" r="r" b="b"/>
            <a:pathLst>
              <a:path w="403859" h="645795">
                <a:moveTo>
                  <a:pt x="0" y="645783"/>
                </a:moveTo>
                <a:lnTo>
                  <a:pt x="0" y="645783"/>
                </a:lnTo>
                <a:lnTo>
                  <a:pt x="403815" y="0"/>
                </a:lnTo>
              </a:path>
            </a:pathLst>
          </a:custGeom>
          <a:ln w="26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" name="object 187"/>
          <p:cNvSpPr/>
          <p:nvPr/>
        </p:nvSpPr>
        <p:spPr>
          <a:xfrm>
            <a:off x="6626185" y="3901607"/>
            <a:ext cx="66828" cy="7812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" name="object 188"/>
          <p:cNvSpPr/>
          <p:nvPr/>
        </p:nvSpPr>
        <p:spPr>
          <a:xfrm>
            <a:off x="3476042" y="2191399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74" y="0"/>
                </a:moveTo>
                <a:lnTo>
                  <a:pt x="181229" y="4566"/>
                </a:lnTo>
                <a:lnTo>
                  <a:pt x="138622" y="17678"/>
                </a:lnTo>
                <a:lnTo>
                  <a:pt x="100067" y="38451"/>
                </a:lnTo>
                <a:lnTo>
                  <a:pt x="66476" y="66000"/>
                </a:lnTo>
                <a:lnTo>
                  <a:pt x="38761" y="99442"/>
                </a:lnTo>
                <a:lnTo>
                  <a:pt x="17835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59"/>
                </a:lnTo>
                <a:lnTo>
                  <a:pt x="17835" y="314884"/>
                </a:lnTo>
                <a:lnTo>
                  <a:pt x="38761" y="353546"/>
                </a:lnTo>
                <a:lnTo>
                  <a:pt x="66476" y="387232"/>
                </a:lnTo>
                <a:lnTo>
                  <a:pt x="100067" y="415025"/>
                </a:lnTo>
                <a:lnTo>
                  <a:pt x="138622" y="436011"/>
                </a:lnTo>
                <a:lnTo>
                  <a:pt x="181229" y="449273"/>
                </a:lnTo>
                <a:lnTo>
                  <a:pt x="226974" y="453898"/>
                </a:lnTo>
                <a:lnTo>
                  <a:pt x="271039" y="449513"/>
                </a:lnTo>
                <a:lnTo>
                  <a:pt x="313248" y="436692"/>
                </a:lnTo>
                <a:lnTo>
                  <a:pt x="352243" y="415932"/>
                </a:lnTo>
                <a:lnTo>
                  <a:pt x="386664" y="387731"/>
                </a:lnTo>
                <a:lnTo>
                  <a:pt x="414787" y="352640"/>
                </a:lnTo>
                <a:lnTo>
                  <a:pt x="435487" y="313458"/>
                </a:lnTo>
                <a:lnTo>
                  <a:pt x="448270" y="271052"/>
                </a:lnTo>
                <a:lnTo>
                  <a:pt x="452640" y="226288"/>
                </a:lnTo>
                <a:lnTo>
                  <a:pt x="448086" y="180470"/>
                </a:lnTo>
                <a:lnTo>
                  <a:pt x="435011" y="137894"/>
                </a:lnTo>
                <a:lnTo>
                  <a:pt x="414296" y="99442"/>
                </a:lnTo>
                <a:lnTo>
                  <a:pt x="386822" y="66000"/>
                </a:lnTo>
                <a:lnTo>
                  <a:pt x="353472" y="38451"/>
                </a:lnTo>
                <a:lnTo>
                  <a:pt x="315127" y="17678"/>
                </a:lnTo>
                <a:lnTo>
                  <a:pt x="272667" y="4566"/>
                </a:lnTo>
                <a:lnTo>
                  <a:pt x="226974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" name="object 189"/>
          <p:cNvSpPr/>
          <p:nvPr/>
        </p:nvSpPr>
        <p:spPr>
          <a:xfrm>
            <a:off x="3476030" y="219139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1" y="0"/>
                </a:moveTo>
                <a:lnTo>
                  <a:pt x="272671" y="4567"/>
                </a:lnTo>
                <a:lnTo>
                  <a:pt x="315129" y="17678"/>
                </a:lnTo>
                <a:lnTo>
                  <a:pt x="353474" y="38451"/>
                </a:lnTo>
                <a:lnTo>
                  <a:pt x="386824" y="66000"/>
                </a:lnTo>
                <a:lnTo>
                  <a:pt x="414297" y="99443"/>
                </a:lnTo>
                <a:lnTo>
                  <a:pt x="435012" y="137894"/>
                </a:lnTo>
                <a:lnTo>
                  <a:pt x="448087" y="180471"/>
                </a:lnTo>
                <a:lnTo>
                  <a:pt x="452642" y="226288"/>
                </a:lnTo>
                <a:lnTo>
                  <a:pt x="448270" y="271054"/>
                </a:lnTo>
                <a:lnTo>
                  <a:pt x="435486" y="313463"/>
                </a:lnTo>
                <a:lnTo>
                  <a:pt x="414784" y="352646"/>
                </a:lnTo>
                <a:lnTo>
                  <a:pt x="386659" y="387734"/>
                </a:lnTo>
                <a:lnTo>
                  <a:pt x="352245" y="415938"/>
                </a:lnTo>
                <a:lnTo>
                  <a:pt x="313253" y="436698"/>
                </a:lnTo>
                <a:lnTo>
                  <a:pt x="271045" y="449517"/>
                </a:lnTo>
                <a:lnTo>
                  <a:pt x="226981" y="453901"/>
                </a:lnTo>
                <a:lnTo>
                  <a:pt x="181233" y="449277"/>
                </a:lnTo>
                <a:lnTo>
                  <a:pt x="138625" y="436015"/>
                </a:lnTo>
                <a:lnTo>
                  <a:pt x="100069" y="415031"/>
                </a:lnTo>
                <a:lnTo>
                  <a:pt x="66477" y="387238"/>
                </a:lnTo>
                <a:lnTo>
                  <a:pt x="38762" y="353553"/>
                </a:lnTo>
                <a:lnTo>
                  <a:pt x="17835" y="314889"/>
                </a:lnTo>
                <a:lnTo>
                  <a:pt x="4611" y="272163"/>
                </a:lnTo>
                <a:lnTo>
                  <a:pt x="0" y="226288"/>
                </a:lnTo>
                <a:lnTo>
                  <a:pt x="4611" y="180471"/>
                </a:lnTo>
                <a:lnTo>
                  <a:pt x="17835" y="137894"/>
                </a:lnTo>
                <a:lnTo>
                  <a:pt x="38762" y="99443"/>
                </a:lnTo>
                <a:lnTo>
                  <a:pt x="66477" y="66000"/>
                </a:lnTo>
                <a:lnTo>
                  <a:pt x="100069" y="38451"/>
                </a:lnTo>
                <a:lnTo>
                  <a:pt x="138625" y="17678"/>
                </a:lnTo>
                <a:lnTo>
                  <a:pt x="181233" y="4567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" name="object 190"/>
          <p:cNvSpPr/>
          <p:nvPr/>
        </p:nvSpPr>
        <p:spPr>
          <a:xfrm>
            <a:off x="2939716" y="2191399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6" y="0"/>
                </a:moveTo>
                <a:lnTo>
                  <a:pt x="179977" y="4566"/>
                </a:lnTo>
                <a:lnTo>
                  <a:pt x="137518" y="17678"/>
                </a:lnTo>
                <a:lnTo>
                  <a:pt x="99173" y="38451"/>
                </a:lnTo>
                <a:lnTo>
                  <a:pt x="65822" y="66000"/>
                </a:lnTo>
                <a:lnTo>
                  <a:pt x="38347" y="99442"/>
                </a:lnTo>
                <a:lnTo>
                  <a:pt x="17631" y="137894"/>
                </a:lnTo>
                <a:lnTo>
                  <a:pt x="4554" y="180470"/>
                </a:lnTo>
                <a:lnTo>
                  <a:pt x="0" y="226288"/>
                </a:lnTo>
                <a:lnTo>
                  <a:pt x="4554" y="272159"/>
                </a:lnTo>
                <a:lnTo>
                  <a:pt x="17631" y="314884"/>
                </a:lnTo>
                <a:lnTo>
                  <a:pt x="38347" y="353546"/>
                </a:lnTo>
                <a:lnTo>
                  <a:pt x="65822" y="387232"/>
                </a:lnTo>
                <a:lnTo>
                  <a:pt x="99173" y="415025"/>
                </a:lnTo>
                <a:lnTo>
                  <a:pt x="137518" y="436011"/>
                </a:lnTo>
                <a:lnTo>
                  <a:pt x="179977" y="449273"/>
                </a:lnTo>
                <a:lnTo>
                  <a:pt x="225666" y="453898"/>
                </a:lnTo>
                <a:lnTo>
                  <a:pt x="270308" y="449513"/>
                </a:lnTo>
                <a:lnTo>
                  <a:pt x="312599" y="436692"/>
                </a:lnTo>
                <a:lnTo>
                  <a:pt x="351673" y="415932"/>
                </a:lnTo>
                <a:lnTo>
                  <a:pt x="386664" y="387731"/>
                </a:lnTo>
                <a:lnTo>
                  <a:pt x="414789" y="352640"/>
                </a:lnTo>
                <a:lnTo>
                  <a:pt x="435494" y="313458"/>
                </a:lnTo>
                <a:lnTo>
                  <a:pt x="448280" y="271052"/>
                </a:lnTo>
                <a:lnTo>
                  <a:pt x="452653" y="226288"/>
                </a:lnTo>
                <a:lnTo>
                  <a:pt x="448042" y="180470"/>
                </a:lnTo>
                <a:lnTo>
                  <a:pt x="434817" y="137894"/>
                </a:lnTo>
                <a:lnTo>
                  <a:pt x="413890" y="99442"/>
                </a:lnTo>
                <a:lnTo>
                  <a:pt x="386175" y="66000"/>
                </a:lnTo>
                <a:lnTo>
                  <a:pt x="352582" y="38451"/>
                </a:lnTo>
                <a:lnTo>
                  <a:pt x="314025" y="17678"/>
                </a:lnTo>
                <a:lnTo>
                  <a:pt x="271415" y="4566"/>
                </a:lnTo>
                <a:lnTo>
                  <a:pt x="2256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" name="object 191"/>
          <p:cNvSpPr/>
          <p:nvPr/>
        </p:nvSpPr>
        <p:spPr>
          <a:xfrm>
            <a:off x="2939713" y="219139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5661" y="0"/>
                </a:moveTo>
                <a:lnTo>
                  <a:pt x="271408" y="4567"/>
                </a:lnTo>
                <a:lnTo>
                  <a:pt x="314016" y="17678"/>
                </a:lnTo>
                <a:lnTo>
                  <a:pt x="352572" y="38451"/>
                </a:lnTo>
                <a:lnTo>
                  <a:pt x="386164" y="66000"/>
                </a:lnTo>
                <a:lnTo>
                  <a:pt x="413880" y="99443"/>
                </a:lnTo>
                <a:lnTo>
                  <a:pt x="434806" y="137894"/>
                </a:lnTo>
                <a:lnTo>
                  <a:pt x="448031" y="180471"/>
                </a:lnTo>
                <a:lnTo>
                  <a:pt x="452642" y="226288"/>
                </a:lnTo>
                <a:lnTo>
                  <a:pt x="448270" y="271054"/>
                </a:lnTo>
                <a:lnTo>
                  <a:pt x="435486" y="313463"/>
                </a:lnTo>
                <a:lnTo>
                  <a:pt x="414784" y="352646"/>
                </a:lnTo>
                <a:lnTo>
                  <a:pt x="386659" y="387734"/>
                </a:lnTo>
                <a:lnTo>
                  <a:pt x="351667" y="415938"/>
                </a:lnTo>
                <a:lnTo>
                  <a:pt x="312593" y="436698"/>
                </a:lnTo>
                <a:lnTo>
                  <a:pt x="270302" y="449517"/>
                </a:lnTo>
                <a:lnTo>
                  <a:pt x="225661" y="453901"/>
                </a:lnTo>
                <a:lnTo>
                  <a:pt x="179970" y="449277"/>
                </a:lnTo>
                <a:lnTo>
                  <a:pt x="137512" y="436015"/>
                </a:lnTo>
                <a:lnTo>
                  <a:pt x="99167" y="415031"/>
                </a:lnTo>
                <a:lnTo>
                  <a:pt x="65817" y="387238"/>
                </a:lnTo>
                <a:lnTo>
                  <a:pt x="38344" y="353553"/>
                </a:lnTo>
                <a:lnTo>
                  <a:pt x="17629" y="314889"/>
                </a:lnTo>
                <a:lnTo>
                  <a:pt x="4554" y="272163"/>
                </a:lnTo>
                <a:lnTo>
                  <a:pt x="0" y="226288"/>
                </a:lnTo>
                <a:lnTo>
                  <a:pt x="4554" y="180471"/>
                </a:lnTo>
                <a:lnTo>
                  <a:pt x="17629" y="137894"/>
                </a:lnTo>
                <a:lnTo>
                  <a:pt x="38344" y="99443"/>
                </a:lnTo>
                <a:lnTo>
                  <a:pt x="65817" y="66000"/>
                </a:lnTo>
                <a:lnTo>
                  <a:pt x="99167" y="38451"/>
                </a:lnTo>
                <a:lnTo>
                  <a:pt x="137512" y="17678"/>
                </a:lnTo>
                <a:lnTo>
                  <a:pt x="179970" y="4567"/>
                </a:lnTo>
                <a:lnTo>
                  <a:pt x="22566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" name="object 192"/>
          <p:cNvSpPr/>
          <p:nvPr/>
        </p:nvSpPr>
        <p:spPr>
          <a:xfrm>
            <a:off x="2402470" y="2191399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7" y="0"/>
                </a:moveTo>
                <a:lnTo>
                  <a:pt x="181241" y="4566"/>
                </a:lnTo>
                <a:lnTo>
                  <a:pt x="138633" y="17678"/>
                </a:lnTo>
                <a:lnTo>
                  <a:pt x="100076" y="38451"/>
                </a:lnTo>
                <a:lnTo>
                  <a:pt x="66482" y="66000"/>
                </a:lnTo>
                <a:lnTo>
                  <a:pt x="38765" y="99442"/>
                </a:lnTo>
                <a:lnTo>
                  <a:pt x="17837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59"/>
                </a:lnTo>
                <a:lnTo>
                  <a:pt x="17837" y="314884"/>
                </a:lnTo>
                <a:lnTo>
                  <a:pt x="38765" y="353546"/>
                </a:lnTo>
                <a:lnTo>
                  <a:pt x="66482" y="387232"/>
                </a:lnTo>
                <a:lnTo>
                  <a:pt x="100076" y="415025"/>
                </a:lnTo>
                <a:lnTo>
                  <a:pt x="138633" y="436011"/>
                </a:lnTo>
                <a:lnTo>
                  <a:pt x="181241" y="449273"/>
                </a:lnTo>
                <a:lnTo>
                  <a:pt x="226987" y="453898"/>
                </a:lnTo>
                <a:lnTo>
                  <a:pt x="271051" y="449513"/>
                </a:lnTo>
                <a:lnTo>
                  <a:pt x="313259" y="436692"/>
                </a:lnTo>
                <a:lnTo>
                  <a:pt x="352250" y="415932"/>
                </a:lnTo>
                <a:lnTo>
                  <a:pt x="386664" y="387731"/>
                </a:lnTo>
                <a:lnTo>
                  <a:pt x="414789" y="352640"/>
                </a:lnTo>
                <a:lnTo>
                  <a:pt x="435494" y="313458"/>
                </a:lnTo>
                <a:lnTo>
                  <a:pt x="448280" y="271052"/>
                </a:lnTo>
                <a:lnTo>
                  <a:pt x="452653" y="226288"/>
                </a:lnTo>
                <a:lnTo>
                  <a:pt x="448044" y="180470"/>
                </a:lnTo>
                <a:lnTo>
                  <a:pt x="434838" y="137894"/>
                </a:lnTo>
                <a:lnTo>
                  <a:pt x="413960" y="99442"/>
                </a:lnTo>
                <a:lnTo>
                  <a:pt x="386340" y="66000"/>
                </a:lnTo>
                <a:lnTo>
                  <a:pt x="352905" y="38451"/>
                </a:lnTo>
                <a:lnTo>
                  <a:pt x="314582" y="17678"/>
                </a:lnTo>
                <a:lnTo>
                  <a:pt x="272300" y="4566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" name="object 193"/>
          <p:cNvSpPr/>
          <p:nvPr/>
        </p:nvSpPr>
        <p:spPr>
          <a:xfrm>
            <a:off x="2402468" y="219139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4" h="454025">
                <a:moveTo>
                  <a:pt x="226981" y="0"/>
                </a:moveTo>
                <a:lnTo>
                  <a:pt x="272292" y="4567"/>
                </a:lnTo>
                <a:lnTo>
                  <a:pt x="314573" y="17678"/>
                </a:lnTo>
                <a:lnTo>
                  <a:pt x="352894" y="38451"/>
                </a:lnTo>
                <a:lnTo>
                  <a:pt x="386329" y="66000"/>
                </a:lnTo>
                <a:lnTo>
                  <a:pt x="413949" y="99443"/>
                </a:lnTo>
                <a:lnTo>
                  <a:pt x="434826" y="137894"/>
                </a:lnTo>
                <a:lnTo>
                  <a:pt x="448033" y="180471"/>
                </a:lnTo>
                <a:lnTo>
                  <a:pt x="452642" y="226288"/>
                </a:lnTo>
                <a:lnTo>
                  <a:pt x="448270" y="271054"/>
                </a:lnTo>
                <a:lnTo>
                  <a:pt x="435486" y="313463"/>
                </a:lnTo>
                <a:lnTo>
                  <a:pt x="414784" y="352646"/>
                </a:lnTo>
                <a:lnTo>
                  <a:pt x="386659" y="387734"/>
                </a:lnTo>
                <a:lnTo>
                  <a:pt x="352245" y="415938"/>
                </a:lnTo>
                <a:lnTo>
                  <a:pt x="313253" y="436698"/>
                </a:lnTo>
                <a:lnTo>
                  <a:pt x="271045" y="449517"/>
                </a:lnTo>
                <a:lnTo>
                  <a:pt x="226981" y="453901"/>
                </a:lnTo>
                <a:lnTo>
                  <a:pt x="181233" y="449277"/>
                </a:lnTo>
                <a:lnTo>
                  <a:pt x="138625" y="436015"/>
                </a:lnTo>
                <a:lnTo>
                  <a:pt x="100069" y="415031"/>
                </a:lnTo>
                <a:lnTo>
                  <a:pt x="66477" y="387238"/>
                </a:lnTo>
                <a:lnTo>
                  <a:pt x="38762" y="353553"/>
                </a:lnTo>
                <a:lnTo>
                  <a:pt x="17835" y="314889"/>
                </a:lnTo>
                <a:lnTo>
                  <a:pt x="4611" y="272163"/>
                </a:lnTo>
                <a:lnTo>
                  <a:pt x="0" y="226288"/>
                </a:lnTo>
                <a:lnTo>
                  <a:pt x="4611" y="180471"/>
                </a:lnTo>
                <a:lnTo>
                  <a:pt x="17835" y="137894"/>
                </a:lnTo>
                <a:lnTo>
                  <a:pt x="38762" y="99443"/>
                </a:lnTo>
                <a:lnTo>
                  <a:pt x="66477" y="66000"/>
                </a:lnTo>
                <a:lnTo>
                  <a:pt x="100069" y="38451"/>
                </a:lnTo>
                <a:lnTo>
                  <a:pt x="138625" y="17678"/>
                </a:lnTo>
                <a:lnTo>
                  <a:pt x="181233" y="4567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" name="object 194"/>
          <p:cNvSpPr/>
          <p:nvPr/>
        </p:nvSpPr>
        <p:spPr>
          <a:xfrm>
            <a:off x="1865225" y="2191399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7" y="0"/>
                </a:moveTo>
                <a:lnTo>
                  <a:pt x="181237" y="4566"/>
                </a:lnTo>
                <a:lnTo>
                  <a:pt x="138628" y="17678"/>
                </a:lnTo>
                <a:lnTo>
                  <a:pt x="100070" y="38451"/>
                </a:lnTo>
                <a:lnTo>
                  <a:pt x="66478" y="66000"/>
                </a:lnTo>
                <a:lnTo>
                  <a:pt x="38762" y="99442"/>
                </a:lnTo>
                <a:lnTo>
                  <a:pt x="17835" y="137894"/>
                </a:lnTo>
                <a:lnTo>
                  <a:pt x="4611" y="180470"/>
                </a:lnTo>
                <a:lnTo>
                  <a:pt x="0" y="226288"/>
                </a:lnTo>
                <a:lnTo>
                  <a:pt x="4611" y="272159"/>
                </a:lnTo>
                <a:lnTo>
                  <a:pt x="17835" y="314884"/>
                </a:lnTo>
                <a:lnTo>
                  <a:pt x="38762" y="353546"/>
                </a:lnTo>
                <a:lnTo>
                  <a:pt x="66478" y="387232"/>
                </a:lnTo>
                <a:lnTo>
                  <a:pt x="100070" y="415025"/>
                </a:lnTo>
                <a:lnTo>
                  <a:pt x="138628" y="436011"/>
                </a:lnTo>
                <a:lnTo>
                  <a:pt x="181237" y="449273"/>
                </a:lnTo>
                <a:lnTo>
                  <a:pt x="226987" y="453898"/>
                </a:lnTo>
                <a:lnTo>
                  <a:pt x="271608" y="449513"/>
                </a:lnTo>
                <a:lnTo>
                  <a:pt x="313755" y="436692"/>
                </a:lnTo>
                <a:lnTo>
                  <a:pt x="352436" y="415932"/>
                </a:lnTo>
                <a:lnTo>
                  <a:pt x="386664" y="387731"/>
                </a:lnTo>
                <a:lnTo>
                  <a:pt x="415551" y="352640"/>
                </a:lnTo>
                <a:lnTo>
                  <a:pt x="436643" y="313458"/>
                </a:lnTo>
                <a:lnTo>
                  <a:pt x="449570" y="271052"/>
                </a:lnTo>
                <a:lnTo>
                  <a:pt x="453961" y="226288"/>
                </a:lnTo>
                <a:lnTo>
                  <a:pt x="449350" y="180470"/>
                </a:lnTo>
                <a:lnTo>
                  <a:pt x="436125" y="137894"/>
                </a:lnTo>
                <a:lnTo>
                  <a:pt x="415199" y="99442"/>
                </a:lnTo>
                <a:lnTo>
                  <a:pt x="387484" y="66000"/>
                </a:lnTo>
                <a:lnTo>
                  <a:pt x="353893" y="38451"/>
                </a:lnTo>
                <a:lnTo>
                  <a:pt x="315338" y="17678"/>
                </a:lnTo>
                <a:lnTo>
                  <a:pt x="272732" y="4566"/>
                </a:lnTo>
                <a:lnTo>
                  <a:pt x="226987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" name="object 195"/>
          <p:cNvSpPr/>
          <p:nvPr/>
        </p:nvSpPr>
        <p:spPr>
          <a:xfrm>
            <a:off x="1865224" y="2191398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981" y="0"/>
                </a:moveTo>
                <a:lnTo>
                  <a:pt x="272728" y="4567"/>
                </a:lnTo>
                <a:lnTo>
                  <a:pt x="315336" y="17678"/>
                </a:lnTo>
                <a:lnTo>
                  <a:pt x="353892" y="38451"/>
                </a:lnTo>
                <a:lnTo>
                  <a:pt x="387484" y="66000"/>
                </a:lnTo>
                <a:lnTo>
                  <a:pt x="415199" y="99443"/>
                </a:lnTo>
                <a:lnTo>
                  <a:pt x="436126" y="137894"/>
                </a:lnTo>
                <a:lnTo>
                  <a:pt x="449350" y="180471"/>
                </a:lnTo>
                <a:lnTo>
                  <a:pt x="453962" y="226288"/>
                </a:lnTo>
                <a:lnTo>
                  <a:pt x="449570" y="271054"/>
                </a:lnTo>
                <a:lnTo>
                  <a:pt x="436641" y="313463"/>
                </a:lnTo>
                <a:lnTo>
                  <a:pt x="415547" y="352646"/>
                </a:lnTo>
                <a:lnTo>
                  <a:pt x="386659" y="387734"/>
                </a:lnTo>
                <a:lnTo>
                  <a:pt x="352430" y="415938"/>
                </a:lnTo>
                <a:lnTo>
                  <a:pt x="313748" y="436698"/>
                </a:lnTo>
                <a:lnTo>
                  <a:pt x="271601" y="449517"/>
                </a:lnTo>
                <a:lnTo>
                  <a:pt x="226981" y="453901"/>
                </a:lnTo>
                <a:lnTo>
                  <a:pt x="181233" y="449277"/>
                </a:lnTo>
                <a:lnTo>
                  <a:pt x="138625" y="436015"/>
                </a:lnTo>
                <a:lnTo>
                  <a:pt x="100069" y="415031"/>
                </a:lnTo>
                <a:lnTo>
                  <a:pt x="66477" y="387238"/>
                </a:lnTo>
                <a:lnTo>
                  <a:pt x="38762" y="353553"/>
                </a:lnTo>
                <a:lnTo>
                  <a:pt x="17835" y="314889"/>
                </a:lnTo>
                <a:lnTo>
                  <a:pt x="4611" y="272163"/>
                </a:lnTo>
                <a:lnTo>
                  <a:pt x="0" y="226288"/>
                </a:lnTo>
                <a:lnTo>
                  <a:pt x="4611" y="180471"/>
                </a:lnTo>
                <a:lnTo>
                  <a:pt x="17835" y="137894"/>
                </a:lnTo>
                <a:lnTo>
                  <a:pt x="38762" y="99443"/>
                </a:lnTo>
                <a:lnTo>
                  <a:pt x="66477" y="66000"/>
                </a:lnTo>
                <a:lnTo>
                  <a:pt x="100069" y="38451"/>
                </a:lnTo>
                <a:lnTo>
                  <a:pt x="138625" y="17678"/>
                </a:lnTo>
                <a:lnTo>
                  <a:pt x="181233" y="4567"/>
                </a:lnTo>
                <a:lnTo>
                  <a:pt x="22698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" name="object 196"/>
          <p:cNvSpPr/>
          <p:nvPr/>
        </p:nvSpPr>
        <p:spPr>
          <a:xfrm>
            <a:off x="1328907" y="2191399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5" h="454025">
                <a:moveTo>
                  <a:pt x="225666" y="0"/>
                </a:moveTo>
                <a:lnTo>
                  <a:pt x="180352" y="4566"/>
                </a:lnTo>
                <a:lnTo>
                  <a:pt x="138070" y="17678"/>
                </a:lnTo>
                <a:lnTo>
                  <a:pt x="99748" y="38451"/>
                </a:lnTo>
                <a:lnTo>
                  <a:pt x="66313" y="66000"/>
                </a:lnTo>
                <a:lnTo>
                  <a:pt x="38692" y="99442"/>
                </a:lnTo>
                <a:lnTo>
                  <a:pt x="17815" y="137894"/>
                </a:lnTo>
                <a:lnTo>
                  <a:pt x="4608" y="180470"/>
                </a:lnTo>
                <a:lnTo>
                  <a:pt x="0" y="226288"/>
                </a:lnTo>
                <a:lnTo>
                  <a:pt x="4608" y="272159"/>
                </a:lnTo>
                <a:lnTo>
                  <a:pt x="17815" y="314884"/>
                </a:lnTo>
                <a:lnTo>
                  <a:pt x="38692" y="353546"/>
                </a:lnTo>
                <a:lnTo>
                  <a:pt x="66313" y="387232"/>
                </a:lnTo>
                <a:lnTo>
                  <a:pt x="99748" y="415025"/>
                </a:lnTo>
                <a:lnTo>
                  <a:pt x="138070" y="436011"/>
                </a:lnTo>
                <a:lnTo>
                  <a:pt x="180352" y="449273"/>
                </a:lnTo>
                <a:lnTo>
                  <a:pt x="225666" y="453898"/>
                </a:lnTo>
                <a:lnTo>
                  <a:pt x="270494" y="449513"/>
                </a:lnTo>
                <a:lnTo>
                  <a:pt x="313094" y="436692"/>
                </a:lnTo>
                <a:lnTo>
                  <a:pt x="352230" y="415932"/>
                </a:lnTo>
                <a:lnTo>
                  <a:pt x="386664" y="387731"/>
                </a:lnTo>
                <a:lnTo>
                  <a:pt x="414787" y="352640"/>
                </a:lnTo>
                <a:lnTo>
                  <a:pt x="435487" y="313458"/>
                </a:lnTo>
                <a:lnTo>
                  <a:pt x="448270" y="271052"/>
                </a:lnTo>
                <a:lnTo>
                  <a:pt x="452640" y="226288"/>
                </a:lnTo>
                <a:lnTo>
                  <a:pt x="448029" y="180470"/>
                </a:lnTo>
                <a:lnTo>
                  <a:pt x="434804" y="137894"/>
                </a:lnTo>
                <a:lnTo>
                  <a:pt x="413878" y="99442"/>
                </a:lnTo>
                <a:lnTo>
                  <a:pt x="386164" y="66000"/>
                </a:lnTo>
                <a:lnTo>
                  <a:pt x="352573" y="38451"/>
                </a:lnTo>
                <a:lnTo>
                  <a:pt x="314018" y="17678"/>
                </a:lnTo>
                <a:lnTo>
                  <a:pt x="271411" y="4566"/>
                </a:lnTo>
                <a:lnTo>
                  <a:pt x="2256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" name="object 197"/>
          <p:cNvSpPr/>
          <p:nvPr/>
        </p:nvSpPr>
        <p:spPr>
          <a:xfrm>
            <a:off x="1328907" y="2191398"/>
            <a:ext cx="318343" cy="319236"/>
          </a:xfrm>
          <a:custGeom>
            <a:avLst/>
            <a:gdLst/>
            <a:ahLst/>
            <a:cxnLst/>
            <a:rect l="l" t="t" r="r" b="b"/>
            <a:pathLst>
              <a:path w="452755" h="454025">
                <a:moveTo>
                  <a:pt x="225661" y="0"/>
                </a:moveTo>
                <a:lnTo>
                  <a:pt x="271408" y="4567"/>
                </a:lnTo>
                <a:lnTo>
                  <a:pt x="314016" y="17678"/>
                </a:lnTo>
                <a:lnTo>
                  <a:pt x="352572" y="38451"/>
                </a:lnTo>
                <a:lnTo>
                  <a:pt x="386164" y="66000"/>
                </a:lnTo>
                <a:lnTo>
                  <a:pt x="413880" y="99443"/>
                </a:lnTo>
                <a:lnTo>
                  <a:pt x="434806" y="137894"/>
                </a:lnTo>
                <a:lnTo>
                  <a:pt x="448031" y="180471"/>
                </a:lnTo>
                <a:lnTo>
                  <a:pt x="452642" y="226288"/>
                </a:lnTo>
                <a:lnTo>
                  <a:pt x="448270" y="271054"/>
                </a:lnTo>
                <a:lnTo>
                  <a:pt x="435486" y="313463"/>
                </a:lnTo>
                <a:lnTo>
                  <a:pt x="414784" y="352646"/>
                </a:lnTo>
                <a:lnTo>
                  <a:pt x="386659" y="387734"/>
                </a:lnTo>
                <a:lnTo>
                  <a:pt x="352224" y="415938"/>
                </a:lnTo>
                <a:lnTo>
                  <a:pt x="313088" y="436698"/>
                </a:lnTo>
                <a:lnTo>
                  <a:pt x="270488" y="449517"/>
                </a:lnTo>
                <a:lnTo>
                  <a:pt x="225661" y="453901"/>
                </a:lnTo>
                <a:lnTo>
                  <a:pt x="180349" y="449277"/>
                </a:lnTo>
                <a:lnTo>
                  <a:pt x="138069" y="436015"/>
                </a:lnTo>
                <a:lnTo>
                  <a:pt x="99747" y="415031"/>
                </a:lnTo>
                <a:lnTo>
                  <a:pt x="66312" y="387238"/>
                </a:lnTo>
                <a:lnTo>
                  <a:pt x="38692" y="353553"/>
                </a:lnTo>
                <a:lnTo>
                  <a:pt x="17815" y="314889"/>
                </a:lnTo>
                <a:lnTo>
                  <a:pt x="4608" y="272163"/>
                </a:lnTo>
                <a:lnTo>
                  <a:pt x="0" y="226288"/>
                </a:lnTo>
                <a:lnTo>
                  <a:pt x="4608" y="180471"/>
                </a:lnTo>
                <a:lnTo>
                  <a:pt x="17815" y="137894"/>
                </a:lnTo>
                <a:lnTo>
                  <a:pt x="38692" y="99443"/>
                </a:lnTo>
                <a:lnTo>
                  <a:pt x="66312" y="66000"/>
                </a:lnTo>
                <a:lnTo>
                  <a:pt x="99747" y="38451"/>
                </a:lnTo>
                <a:lnTo>
                  <a:pt x="138069" y="17678"/>
                </a:lnTo>
                <a:lnTo>
                  <a:pt x="180349" y="4567"/>
                </a:lnTo>
                <a:lnTo>
                  <a:pt x="225661" y="0"/>
                </a:lnTo>
                <a:close/>
              </a:path>
            </a:pathLst>
          </a:custGeom>
          <a:ln w="26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8" name="object 198"/>
          <p:cNvSpPr/>
          <p:nvPr/>
        </p:nvSpPr>
        <p:spPr>
          <a:xfrm>
            <a:off x="4753726" y="2915299"/>
            <a:ext cx="74563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0" y="0"/>
                </a:lnTo>
                <a:lnTo>
                  <a:pt x="105572" y="0"/>
                </a:lnTo>
              </a:path>
            </a:pathLst>
          </a:custGeom>
          <a:ln w="26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9" name="object 199"/>
          <p:cNvSpPr/>
          <p:nvPr/>
        </p:nvSpPr>
        <p:spPr>
          <a:xfrm>
            <a:off x="4883630" y="2916229"/>
            <a:ext cx="74563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0" y="0"/>
                </a:lnTo>
                <a:lnTo>
                  <a:pt x="105572" y="0"/>
                </a:lnTo>
              </a:path>
            </a:pathLst>
          </a:custGeom>
          <a:ln w="26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0" name="object 200"/>
          <p:cNvSpPr/>
          <p:nvPr/>
        </p:nvSpPr>
        <p:spPr>
          <a:xfrm>
            <a:off x="5013533" y="2887394"/>
            <a:ext cx="149789" cy="6046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1" name="object 201"/>
          <p:cNvSpPr txBox="1"/>
          <p:nvPr/>
        </p:nvSpPr>
        <p:spPr>
          <a:xfrm>
            <a:off x="3437930" y="5652492"/>
            <a:ext cx="1745307" cy="58443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0364" marR="3572" indent="-71435">
              <a:lnSpc>
                <a:spcPct val="133300"/>
              </a:lnSpc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[Lecun </a:t>
            </a:r>
            <a:r>
              <a:rPr sz="1406" dirty="0">
                <a:latin typeface="Arial"/>
                <a:cs typeface="Arial"/>
              </a:rPr>
              <a:t>et al.</a:t>
            </a:r>
            <a:r>
              <a:rPr sz="1406" spc="-35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NIPS’89]  [Han </a:t>
            </a:r>
            <a:r>
              <a:rPr sz="1406" dirty="0">
                <a:latin typeface="Arial"/>
                <a:cs typeface="Arial"/>
              </a:rPr>
              <a:t>et al.</a:t>
            </a:r>
            <a:r>
              <a:rPr sz="1406" spc="-28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NIPS’15]</a:t>
            </a:r>
            <a:endParaRPr sz="1406">
              <a:latin typeface="Arial"/>
              <a:cs typeface="Arial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111</a:t>
            </a:fld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51874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1680" y="367459"/>
            <a:ext cx="5340894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Pruning Neural</a:t>
            </a:r>
            <a:r>
              <a:rPr spc="-25" dirty="0"/>
              <a:t> </a:t>
            </a:r>
            <a:r>
              <a:rPr spc="-4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3393057" y="1939520"/>
            <a:ext cx="2565224" cy="2800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7215188" y="258961"/>
            <a:ext cx="15863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[Han </a:t>
            </a:r>
            <a:r>
              <a:rPr sz="1406" dirty="0">
                <a:latin typeface="Arial"/>
                <a:cs typeface="Arial"/>
              </a:rPr>
              <a:t>et al.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NIPS’15]</a:t>
            </a:r>
            <a:endParaRPr sz="140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81278" y="5284580"/>
            <a:ext cx="3132060" cy="270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3078804" y="5612201"/>
            <a:ext cx="388379" cy="270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 txBox="1"/>
          <p:nvPr/>
        </p:nvSpPr>
        <p:spPr>
          <a:xfrm>
            <a:off x="3875484" y="5581055"/>
            <a:ext cx="195203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67" dirty="0">
                <a:latin typeface="Trebuchet MS"/>
                <a:cs typeface="Trebuchet MS"/>
              </a:rPr>
              <a:t>10x less</a:t>
            </a:r>
            <a:r>
              <a:rPr sz="1828" spc="-257" dirty="0">
                <a:latin typeface="Trebuchet MS"/>
                <a:cs typeface="Trebuchet MS"/>
              </a:rPr>
              <a:t> </a:t>
            </a:r>
            <a:r>
              <a:rPr sz="1828" spc="-70" dirty="0">
                <a:latin typeface="Trebuchet MS"/>
                <a:cs typeface="Trebuchet MS"/>
              </a:rPr>
              <a:t>connections</a:t>
            </a:r>
            <a:endParaRPr sz="182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1278" y="5284580"/>
            <a:ext cx="3132088" cy="25065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86" rIns="0" bIns="0" rtlCol="0">
            <a:spAutoFit/>
          </a:bodyPr>
          <a:lstStyle/>
          <a:p>
            <a:pPr marL="52683" algn="ctr">
              <a:spcBef>
                <a:spcPts val="14"/>
              </a:spcBef>
            </a:pPr>
            <a:r>
              <a:rPr sz="1617" b="1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r>
              <a:rPr sz="1617" b="1" spc="-4" dirty="0">
                <a:solidFill>
                  <a:srgbClr val="FFFFFF"/>
                </a:solidFill>
                <a:latin typeface="Arial"/>
                <a:cs typeface="Arial"/>
              </a:rPr>
              <a:t> Million</a:t>
            </a:r>
            <a:endParaRPr sz="161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8804" y="5612201"/>
            <a:ext cx="388441" cy="25335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65" rIns="0" bIns="0" rtlCol="0">
            <a:spAutoFit/>
          </a:bodyPr>
          <a:lstStyle/>
          <a:p>
            <a:pPr marL="37503">
              <a:spcBef>
                <a:spcPts val="35"/>
              </a:spcBef>
            </a:pPr>
            <a:r>
              <a:rPr sz="1617" b="1" dirty="0">
                <a:solidFill>
                  <a:srgbClr val="FFFFFF"/>
                </a:solidFill>
                <a:latin typeface="Arial"/>
                <a:cs typeface="Arial"/>
              </a:rPr>
              <a:t>6M</a:t>
            </a:r>
            <a:endParaRPr sz="161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282" y="3289007"/>
            <a:ext cx="127653" cy="142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789071" y="3297936"/>
            <a:ext cx="74074" cy="8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1019315" y="3139595"/>
            <a:ext cx="127653" cy="142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1046110" y="3148527"/>
            <a:ext cx="74074" cy="893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1393505" y="3010561"/>
            <a:ext cx="127653" cy="142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1420300" y="3019493"/>
            <a:ext cx="74074" cy="893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05397" y="3481244"/>
            <a:ext cx="127653" cy="142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432186" y="3490177"/>
            <a:ext cx="74074" cy="893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105687" y="2824716"/>
            <a:ext cx="1681014" cy="906363"/>
          </a:xfrm>
          <a:custGeom>
            <a:avLst/>
            <a:gdLst/>
            <a:ahLst/>
            <a:cxnLst/>
            <a:rect l="l" t="t" r="r" b="b"/>
            <a:pathLst>
              <a:path w="2390775" h="1289050">
                <a:moveTo>
                  <a:pt x="0" y="1288799"/>
                </a:moveTo>
                <a:lnTo>
                  <a:pt x="2390725" y="0"/>
                </a:lnTo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147355" y="2944546"/>
            <a:ext cx="1681460" cy="907256"/>
          </a:xfrm>
          <a:custGeom>
            <a:avLst/>
            <a:gdLst/>
            <a:ahLst/>
            <a:cxnLst/>
            <a:rect l="l" t="t" r="r" b="b"/>
            <a:pathLst>
              <a:path w="2391410" h="1290320">
                <a:moveTo>
                  <a:pt x="0" y="1289824"/>
                </a:moveTo>
                <a:lnTo>
                  <a:pt x="35345" y="1253573"/>
                </a:lnTo>
                <a:lnTo>
                  <a:pt x="70993" y="1217795"/>
                </a:lnTo>
                <a:lnTo>
                  <a:pt x="106941" y="1182492"/>
                </a:lnTo>
                <a:lnTo>
                  <a:pt x="143190" y="1147663"/>
                </a:lnTo>
                <a:lnTo>
                  <a:pt x="179741" y="1113308"/>
                </a:lnTo>
                <a:lnTo>
                  <a:pt x="216593" y="1079427"/>
                </a:lnTo>
                <a:lnTo>
                  <a:pt x="253745" y="1046020"/>
                </a:lnTo>
                <a:lnTo>
                  <a:pt x="291199" y="1013087"/>
                </a:lnTo>
                <a:lnTo>
                  <a:pt x="328955" y="980628"/>
                </a:lnTo>
                <a:lnTo>
                  <a:pt x="367011" y="948643"/>
                </a:lnTo>
                <a:lnTo>
                  <a:pt x="405368" y="917133"/>
                </a:lnTo>
                <a:lnTo>
                  <a:pt x="444027" y="886096"/>
                </a:lnTo>
                <a:lnTo>
                  <a:pt x="482987" y="855534"/>
                </a:lnTo>
                <a:lnTo>
                  <a:pt x="522248" y="825445"/>
                </a:lnTo>
                <a:lnTo>
                  <a:pt x="561810" y="795831"/>
                </a:lnTo>
                <a:lnTo>
                  <a:pt x="601673" y="766691"/>
                </a:lnTo>
                <a:lnTo>
                  <a:pt x="641837" y="738024"/>
                </a:lnTo>
                <a:lnTo>
                  <a:pt x="682303" y="709832"/>
                </a:lnTo>
                <a:lnTo>
                  <a:pt x="723070" y="682114"/>
                </a:lnTo>
                <a:lnTo>
                  <a:pt x="764137" y="654870"/>
                </a:lnTo>
                <a:lnTo>
                  <a:pt x="805507" y="628100"/>
                </a:lnTo>
                <a:lnTo>
                  <a:pt x="847177" y="601804"/>
                </a:lnTo>
                <a:lnTo>
                  <a:pt x="889148" y="575983"/>
                </a:lnTo>
                <a:lnTo>
                  <a:pt x="931420" y="550635"/>
                </a:lnTo>
                <a:lnTo>
                  <a:pt x="973994" y="525761"/>
                </a:lnTo>
                <a:lnTo>
                  <a:pt x="1016869" y="501362"/>
                </a:lnTo>
                <a:lnTo>
                  <a:pt x="1060045" y="477436"/>
                </a:lnTo>
                <a:lnTo>
                  <a:pt x="1103522" y="453985"/>
                </a:lnTo>
                <a:lnTo>
                  <a:pt x="1147300" y="431008"/>
                </a:lnTo>
                <a:lnTo>
                  <a:pt x="1191380" y="408504"/>
                </a:lnTo>
                <a:lnTo>
                  <a:pt x="1235760" y="386475"/>
                </a:lnTo>
                <a:lnTo>
                  <a:pt x="1280442" y="364920"/>
                </a:lnTo>
                <a:lnTo>
                  <a:pt x="1325425" y="343839"/>
                </a:lnTo>
                <a:lnTo>
                  <a:pt x="1370709" y="323232"/>
                </a:lnTo>
                <a:lnTo>
                  <a:pt x="1416294" y="303099"/>
                </a:lnTo>
                <a:lnTo>
                  <a:pt x="1462181" y="283441"/>
                </a:lnTo>
                <a:lnTo>
                  <a:pt x="1508368" y="264256"/>
                </a:lnTo>
                <a:lnTo>
                  <a:pt x="1554857" y="245545"/>
                </a:lnTo>
                <a:lnTo>
                  <a:pt x="1601647" y="227309"/>
                </a:lnTo>
                <a:lnTo>
                  <a:pt x="1648738" y="209546"/>
                </a:lnTo>
                <a:lnTo>
                  <a:pt x="1696130" y="192258"/>
                </a:lnTo>
                <a:lnTo>
                  <a:pt x="1743824" y="175444"/>
                </a:lnTo>
                <a:lnTo>
                  <a:pt x="1791818" y="159104"/>
                </a:lnTo>
                <a:lnTo>
                  <a:pt x="1840114" y="143237"/>
                </a:lnTo>
                <a:lnTo>
                  <a:pt x="1888711" y="127845"/>
                </a:lnTo>
                <a:lnTo>
                  <a:pt x="1937609" y="112927"/>
                </a:lnTo>
                <a:lnTo>
                  <a:pt x="1986808" y="98484"/>
                </a:lnTo>
                <a:lnTo>
                  <a:pt x="2036309" y="84514"/>
                </a:lnTo>
                <a:lnTo>
                  <a:pt x="2086110" y="71018"/>
                </a:lnTo>
                <a:lnTo>
                  <a:pt x="2136213" y="57996"/>
                </a:lnTo>
                <a:lnTo>
                  <a:pt x="2186617" y="45449"/>
                </a:lnTo>
                <a:lnTo>
                  <a:pt x="2237322" y="33375"/>
                </a:lnTo>
                <a:lnTo>
                  <a:pt x="2288328" y="21776"/>
                </a:lnTo>
                <a:lnTo>
                  <a:pt x="2339636" y="10651"/>
                </a:lnTo>
                <a:lnTo>
                  <a:pt x="23912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 txBox="1"/>
          <p:nvPr/>
        </p:nvSpPr>
        <p:spPr>
          <a:xfrm>
            <a:off x="1026914" y="3268266"/>
            <a:ext cx="1764506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102" dirty="0">
                <a:latin typeface="Arial"/>
                <a:cs typeface="Arial"/>
              </a:rPr>
              <a:t>-0.01x</a:t>
            </a:r>
            <a:r>
              <a:rPr sz="2426" spc="-153" baseline="36231" dirty="0">
                <a:latin typeface="Arial"/>
                <a:cs typeface="Arial"/>
              </a:rPr>
              <a:t>2</a:t>
            </a:r>
            <a:r>
              <a:rPr sz="2426" spc="-237" baseline="36231" dirty="0">
                <a:latin typeface="Arial"/>
                <a:cs typeface="Arial"/>
              </a:rPr>
              <a:t> </a:t>
            </a:r>
            <a:r>
              <a:rPr sz="2531" spc="95" dirty="0">
                <a:latin typeface="Arial"/>
                <a:cs typeface="Arial"/>
              </a:rPr>
              <a:t>+x+1</a:t>
            </a:r>
            <a:endParaRPr sz="2531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0502" y="3393178"/>
            <a:ext cx="828229" cy="177700"/>
          </a:xfrm>
          <a:custGeom>
            <a:avLst/>
            <a:gdLst/>
            <a:ahLst/>
            <a:cxnLst/>
            <a:rect l="l" t="t" r="r" b="b"/>
            <a:pathLst>
              <a:path w="1177925" h="252729">
                <a:moveTo>
                  <a:pt x="0" y="252571"/>
                </a:moveTo>
                <a:lnTo>
                  <a:pt x="1177349" y="0"/>
                </a:lnTo>
              </a:path>
            </a:pathLst>
          </a:custGeom>
          <a:ln w="253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1038665" y="3393261"/>
            <a:ext cx="807244" cy="177700"/>
          </a:xfrm>
          <a:custGeom>
            <a:avLst/>
            <a:gdLst/>
            <a:ahLst/>
            <a:cxnLst/>
            <a:rect l="l" t="t" r="r" b="b"/>
            <a:pathLst>
              <a:path w="1148080" h="252729">
                <a:moveTo>
                  <a:pt x="1147546" y="252353"/>
                </a:moveTo>
                <a:lnTo>
                  <a:pt x="0" y="0"/>
                </a:lnTo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379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919191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112</a:t>
            </a:fld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3466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93" y="2267953"/>
            <a:ext cx="1775704" cy="64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/>
          <p:nvPr/>
        </p:nvSpPr>
        <p:spPr>
          <a:xfrm>
            <a:off x="7215188" y="258961"/>
            <a:ext cx="15863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[Han </a:t>
            </a:r>
            <a:r>
              <a:rPr sz="1406" dirty="0">
                <a:latin typeface="Arial"/>
                <a:cs typeface="Arial"/>
              </a:rPr>
              <a:t>et al.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NIPS’15]</a:t>
            </a:r>
            <a:endParaRPr sz="140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379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919191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113</a:t>
            </a:fld>
            <a:endParaRPr sz="12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1950" y="2633863"/>
            <a:ext cx="205184" cy="135374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dirty="0">
                <a:latin typeface="Arial"/>
                <a:cs typeface="Arial"/>
              </a:rPr>
              <a:t>Accuracy</a:t>
            </a:r>
            <a:r>
              <a:rPr sz="1617" spc="-67" dirty="0">
                <a:latin typeface="Arial"/>
                <a:cs typeface="Arial"/>
              </a:rPr>
              <a:t> </a:t>
            </a:r>
            <a:r>
              <a:rPr sz="1617" dirty="0">
                <a:latin typeface="Arial"/>
                <a:cs typeface="Arial"/>
              </a:rPr>
              <a:t>Loss</a:t>
            </a:r>
            <a:endParaRPr sz="161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3922" y="1934171"/>
            <a:ext cx="438001" cy="2751907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53576"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0.5%</a:t>
            </a:r>
            <a:endParaRPr sz="1266">
              <a:latin typeface="Arial"/>
              <a:cs typeface="Arial"/>
            </a:endParaRPr>
          </a:p>
          <a:p>
            <a:pPr marL="53576"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0.0%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-0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-1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-1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-2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-2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-3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-3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-4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-4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8969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40%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5149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50%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5243" y="4496680"/>
            <a:ext cx="2343596" cy="670576"/>
          </a:xfrm>
          <a:prstGeom prst="rect">
            <a:avLst/>
          </a:prstGeom>
        </p:spPr>
        <p:txBody>
          <a:bodyPr vert="horz" wrap="square" lIns="0" tIns="101798" rIns="0" bIns="0" rtlCol="0">
            <a:spAutoFit/>
          </a:bodyPr>
          <a:lstStyle/>
          <a:p>
            <a:pPr algn="ctr">
              <a:spcBef>
                <a:spcPts val="802"/>
              </a:spcBef>
              <a:tabLst>
                <a:tab pos="865702" algn="l"/>
                <a:tab pos="1731851" algn="l"/>
              </a:tabLst>
            </a:pPr>
            <a:r>
              <a:rPr sz="1406" dirty="0">
                <a:latin typeface="Arial"/>
                <a:cs typeface="Arial"/>
              </a:rPr>
              <a:t>60%	70%	80%</a:t>
            </a:r>
            <a:endParaRPr sz="1406">
              <a:latin typeface="Arial"/>
              <a:cs typeface="Arial"/>
            </a:endParaRPr>
          </a:p>
          <a:p>
            <a:pPr algn="ctr">
              <a:spcBef>
                <a:spcPts val="844"/>
              </a:spcBef>
            </a:pPr>
            <a:r>
              <a:rPr sz="1617" spc="-4" dirty="0">
                <a:latin typeface="Arial"/>
                <a:cs typeface="Arial"/>
              </a:rPr>
              <a:t>Parameters </a:t>
            </a:r>
            <a:r>
              <a:rPr sz="1617" dirty="0">
                <a:latin typeface="Arial"/>
                <a:cs typeface="Arial"/>
              </a:rPr>
              <a:t>Pruned</a:t>
            </a:r>
            <a:r>
              <a:rPr sz="1617" spc="-120" dirty="0">
                <a:latin typeface="Arial"/>
                <a:cs typeface="Arial"/>
              </a:rPr>
              <a:t> </a:t>
            </a:r>
            <a:r>
              <a:rPr sz="1617" spc="-11" dirty="0">
                <a:latin typeface="Arial"/>
                <a:cs typeface="Arial"/>
              </a:rPr>
              <a:t>Away</a:t>
            </a:r>
            <a:endParaRPr sz="161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8797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90%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31399" y="4589860"/>
            <a:ext cx="4750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100%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357563" y="2089551"/>
          <a:ext cx="5206009" cy="24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7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8250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8250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8250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8250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8250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C8250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C82506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C82506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C82506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C82506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C82506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C82506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03797" y="345705"/>
            <a:ext cx="522877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Pruning Neural</a:t>
            </a:r>
            <a:r>
              <a:rPr spc="-25" dirty="0"/>
              <a:t> </a:t>
            </a:r>
            <a:r>
              <a:rPr spc="-4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0212338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93" y="2267953"/>
            <a:ext cx="1775704" cy="1465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/>
          <p:nvPr/>
        </p:nvSpPr>
        <p:spPr>
          <a:xfrm>
            <a:off x="7215188" y="258961"/>
            <a:ext cx="15863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[Han </a:t>
            </a:r>
            <a:r>
              <a:rPr sz="1406" dirty="0">
                <a:latin typeface="Arial"/>
                <a:cs typeface="Arial"/>
              </a:rPr>
              <a:t>et al.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NIPS’15]</a:t>
            </a:r>
            <a:endParaRPr sz="140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1950" y="2633863"/>
            <a:ext cx="205184" cy="135374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dirty="0">
                <a:latin typeface="Arial"/>
                <a:cs typeface="Arial"/>
              </a:rPr>
              <a:t>Accuracy</a:t>
            </a:r>
            <a:r>
              <a:rPr sz="1617" spc="-67" dirty="0">
                <a:latin typeface="Arial"/>
                <a:cs typeface="Arial"/>
              </a:rPr>
              <a:t> </a:t>
            </a:r>
            <a:r>
              <a:rPr sz="1617" dirty="0">
                <a:latin typeface="Arial"/>
                <a:cs typeface="Arial"/>
              </a:rPr>
              <a:t>Loss</a:t>
            </a:r>
            <a:endParaRPr sz="161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3922" y="2425303"/>
            <a:ext cx="438001" cy="2246897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8929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-0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-1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-1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-2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-2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-3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-3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-4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-4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7500" y="1934170"/>
            <a:ext cx="384423" cy="498598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8929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0.5%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0.0%</a:t>
            </a:r>
            <a:endParaRPr sz="12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8969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40%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5149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50%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95243" y="4496680"/>
            <a:ext cx="2343596" cy="670576"/>
          </a:xfrm>
          <a:prstGeom prst="rect">
            <a:avLst/>
          </a:prstGeom>
        </p:spPr>
        <p:txBody>
          <a:bodyPr vert="horz" wrap="square" lIns="0" tIns="101798" rIns="0" bIns="0" rtlCol="0">
            <a:spAutoFit/>
          </a:bodyPr>
          <a:lstStyle/>
          <a:p>
            <a:pPr algn="ctr">
              <a:spcBef>
                <a:spcPts val="802"/>
              </a:spcBef>
              <a:tabLst>
                <a:tab pos="865702" algn="l"/>
                <a:tab pos="1731851" algn="l"/>
              </a:tabLst>
            </a:pPr>
            <a:r>
              <a:rPr sz="1406" dirty="0">
                <a:latin typeface="Arial"/>
                <a:cs typeface="Arial"/>
              </a:rPr>
              <a:t>60%	70%	80%</a:t>
            </a:r>
            <a:endParaRPr sz="1406">
              <a:latin typeface="Arial"/>
              <a:cs typeface="Arial"/>
            </a:endParaRPr>
          </a:p>
          <a:p>
            <a:pPr algn="ctr">
              <a:spcBef>
                <a:spcPts val="844"/>
              </a:spcBef>
            </a:pPr>
            <a:r>
              <a:rPr sz="1617" spc="-4" dirty="0">
                <a:latin typeface="Arial"/>
                <a:cs typeface="Arial"/>
              </a:rPr>
              <a:t>Parameters </a:t>
            </a:r>
            <a:r>
              <a:rPr sz="1617" dirty="0">
                <a:latin typeface="Arial"/>
                <a:cs typeface="Arial"/>
              </a:rPr>
              <a:t>Pruned</a:t>
            </a:r>
            <a:r>
              <a:rPr sz="1617" spc="-120" dirty="0">
                <a:latin typeface="Arial"/>
                <a:cs typeface="Arial"/>
              </a:rPr>
              <a:t> </a:t>
            </a:r>
            <a:r>
              <a:rPr sz="1617" spc="-11" dirty="0">
                <a:latin typeface="Arial"/>
                <a:cs typeface="Arial"/>
              </a:rPr>
              <a:t>Away</a:t>
            </a:r>
            <a:endParaRPr sz="161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18797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90%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31399" y="4589860"/>
            <a:ext cx="4750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100%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69646" y="2787529"/>
            <a:ext cx="726877" cy="603646"/>
          </a:xfrm>
          <a:custGeom>
            <a:avLst/>
            <a:gdLst/>
            <a:ahLst/>
            <a:cxnLst/>
            <a:rect l="l" t="t" r="r" b="b"/>
            <a:pathLst>
              <a:path w="1033779" h="858520">
                <a:moveTo>
                  <a:pt x="0" y="0"/>
                </a:moveTo>
                <a:lnTo>
                  <a:pt x="45004" y="21279"/>
                </a:lnTo>
                <a:lnTo>
                  <a:pt x="89574" y="43586"/>
                </a:lnTo>
                <a:lnTo>
                  <a:pt x="133700" y="66896"/>
                </a:lnTo>
                <a:lnTo>
                  <a:pt x="177372" y="91181"/>
                </a:lnTo>
                <a:lnTo>
                  <a:pt x="220581" y="116414"/>
                </a:lnTo>
                <a:lnTo>
                  <a:pt x="263315" y="142571"/>
                </a:lnTo>
                <a:lnTo>
                  <a:pt x="305566" y="169624"/>
                </a:lnTo>
                <a:lnTo>
                  <a:pt x="347323" y="197546"/>
                </a:lnTo>
                <a:lnTo>
                  <a:pt x="388575" y="226312"/>
                </a:lnTo>
                <a:lnTo>
                  <a:pt x="429314" y="255895"/>
                </a:lnTo>
                <a:lnTo>
                  <a:pt x="469529" y="286268"/>
                </a:lnTo>
                <a:lnTo>
                  <a:pt x="509209" y="317405"/>
                </a:lnTo>
                <a:lnTo>
                  <a:pt x="548346" y="349279"/>
                </a:lnTo>
                <a:lnTo>
                  <a:pt x="586928" y="381865"/>
                </a:lnTo>
                <a:lnTo>
                  <a:pt x="624947" y="415135"/>
                </a:lnTo>
                <a:lnTo>
                  <a:pt x="662391" y="449064"/>
                </a:lnTo>
                <a:lnTo>
                  <a:pt x="699251" y="483624"/>
                </a:lnTo>
                <a:lnTo>
                  <a:pt x="735518" y="518790"/>
                </a:lnTo>
                <a:lnTo>
                  <a:pt x="771180" y="554535"/>
                </a:lnTo>
                <a:lnTo>
                  <a:pt x="806228" y="590832"/>
                </a:lnTo>
                <a:lnTo>
                  <a:pt x="840651" y="627655"/>
                </a:lnTo>
                <a:lnTo>
                  <a:pt x="874441" y="664978"/>
                </a:lnTo>
                <a:lnTo>
                  <a:pt x="907586" y="702774"/>
                </a:lnTo>
                <a:lnTo>
                  <a:pt x="940077" y="741017"/>
                </a:lnTo>
                <a:lnTo>
                  <a:pt x="971904" y="779680"/>
                </a:lnTo>
                <a:lnTo>
                  <a:pt x="1003057" y="818737"/>
                </a:lnTo>
                <a:lnTo>
                  <a:pt x="1033526" y="858161"/>
                </a:lnTo>
              </a:path>
            </a:pathLst>
          </a:custGeom>
          <a:ln w="38100">
            <a:solidFill>
              <a:srgbClr val="6C2085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6396344" y="3390924"/>
            <a:ext cx="439341" cy="929580"/>
          </a:xfrm>
          <a:custGeom>
            <a:avLst/>
            <a:gdLst/>
            <a:ahLst/>
            <a:cxnLst/>
            <a:rect l="l" t="t" r="r" b="b"/>
            <a:pathLst>
              <a:path w="624840" h="1322070">
                <a:moveTo>
                  <a:pt x="0" y="0"/>
                </a:moveTo>
                <a:lnTo>
                  <a:pt x="30170" y="40399"/>
                </a:lnTo>
                <a:lnTo>
                  <a:pt x="59639" y="81334"/>
                </a:lnTo>
                <a:lnTo>
                  <a:pt x="88415" y="122786"/>
                </a:lnTo>
                <a:lnTo>
                  <a:pt x="116508" y="164737"/>
                </a:lnTo>
                <a:lnTo>
                  <a:pt x="143928" y="207167"/>
                </a:lnTo>
                <a:lnTo>
                  <a:pt x="170684" y="250060"/>
                </a:lnTo>
                <a:lnTo>
                  <a:pt x="196785" y="293396"/>
                </a:lnTo>
                <a:lnTo>
                  <a:pt x="222242" y="337158"/>
                </a:lnTo>
                <a:lnTo>
                  <a:pt x="247064" y="381326"/>
                </a:lnTo>
                <a:lnTo>
                  <a:pt x="271260" y="425882"/>
                </a:lnTo>
                <a:lnTo>
                  <a:pt x="294841" y="470809"/>
                </a:lnTo>
                <a:lnTo>
                  <a:pt x="317814" y="516087"/>
                </a:lnTo>
                <a:lnTo>
                  <a:pt x="340191" y="561698"/>
                </a:lnTo>
                <a:lnTo>
                  <a:pt x="361980" y="607625"/>
                </a:lnTo>
                <a:lnTo>
                  <a:pt x="383191" y="653848"/>
                </a:lnTo>
                <a:lnTo>
                  <a:pt x="403834" y="700349"/>
                </a:lnTo>
                <a:lnTo>
                  <a:pt x="423918" y="747110"/>
                </a:lnTo>
                <a:lnTo>
                  <a:pt x="443453" y="794113"/>
                </a:lnTo>
                <a:lnTo>
                  <a:pt x="462448" y="841339"/>
                </a:lnTo>
                <a:lnTo>
                  <a:pt x="480913" y="888769"/>
                </a:lnTo>
                <a:lnTo>
                  <a:pt x="498857" y="936386"/>
                </a:lnTo>
                <a:lnTo>
                  <a:pt x="516290" y="984171"/>
                </a:lnTo>
                <a:lnTo>
                  <a:pt x="533222" y="1032106"/>
                </a:lnTo>
                <a:lnTo>
                  <a:pt x="549662" y="1080172"/>
                </a:lnTo>
                <a:lnTo>
                  <a:pt x="565619" y="1128351"/>
                </a:lnTo>
                <a:lnTo>
                  <a:pt x="581103" y="1176624"/>
                </a:lnTo>
                <a:lnTo>
                  <a:pt x="596124" y="1224974"/>
                </a:lnTo>
                <a:lnTo>
                  <a:pt x="610691" y="1273381"/>
                </a:lnTo>
                <a:lnTo>
                  <a:pt x="624814" y="1321828"/>
                </a:lnTo>
              </a:path>
            </a:pathLst>
          </a:custGeom>
          <a:ln w="38100">
            <a:solidFill>
              <a:srgbClr val="6C2085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6835668" y="4320335"/>
            <a:ext cx="87957" cy="346918"/>
          </a:xfrm>
          <a:custGeom>
            <a:avLst/>
            <a:gdLst/>
            <a:ahLst/>
            <a:cxnLst/>
            <a:rect l="l" t="t" r="r" b="b"/>
            <a:pathLst>
              <a:path w="125095" h="493395">
                <a:moveTo>
                  <a:pt x="0" y="0"/>
                </a:moveTo>
                <a:lnTo>
                  <a:pt x="13834" y="48826"/>
                </a:lnTo>
                <a:lnTo>
                  <a:pt x="27347" y="97735"/>
                </a:lnTo>
                <a:lnTo>
                  <a:pt x="40547" y="146724"/>
                </a:lnTo>
                <a:lnTo>
                  <a:pt x="53440" y="195791"/>
                </a:lnTo>
                <a:lnTo>
                  <a:pt x="66035" y="244934"/>
                </a:lnTo>
                <a:lnTo>
                  <a:pt x="78337" y="294151"/>
                </a:lnTo>
                <a:lnTo>
                  <a:pt x="90355" y="343439"/>
                </a:lnTo>
                <a:lnTo>
                  <a:pt x="102095" y="392796"/>
                </a:lnTo>
                <a:lnTo>
                  <a:pt x="113565" y="442220"/>
                </a:lnTo>
                <a:lnTo>
                  <a:pt x="124772" y="491708"/>
                </a:lnTo>
                <a:lnTo>
                  <a:pt x="125097" y="493179"/>
                </a:lnTo>
              </a:path>
            </a:pathLst>
          </a:custGeom>
          <a:ln w="38100">
            <a:solidFill>
              <a:srgbClr val="6C2085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4165154" y="2335341"/>
            <a:ext cx="116086" cy="116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5611603" y="2729493"/>
            <a:ext cx="116086" cy="116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6338301" y="3332881"/>
            <a:ext cx="116086" cy="116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6777624" y="4262300"/>
            <a:ext cx="116086" cy="1160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 txBox="1"/>
          <p:nvPr/>
        </p:nvSpPr>
        <p:spPr>
          <a:xfrm>
            <a:off x="5527476" y="1678781"/>
            <a:ext cx="664369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dirty="0">
                <a:latin typeface="Arial"/>
                <a:cs typeface="Arial"/>
              </a:rPr>
              <a:t>Pruning</a:t>
            </a:r>
            <a:endParaRPr sz="1477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468303"/>
              </p:ext>
            </p:extLst>
          </p:nvPr>
        </p:nvGraphicFramePr>
        <p:xfrm>
          <a:off x="3213018" y="2089551"/>
          <a:ext cx="5341740" cy="243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7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27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9050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9050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noFill/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317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 w="3175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10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noFill/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noFill/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10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0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10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10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10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0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286378" y="1752269"/>
            <a:ext cx="142871" cy="1119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107406" y="-186539"/>
            <a:ext cx="4925168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Pruning Neural</a:t>
            </a:r>
            <a:r>
              <a:rPr spc="-25" dirty="0"/>
              <a:t> </a:t>
            </a:r>
            <a:r>
              <a:rPr spc="-4" dirty="0"/>
              <a:t>Networks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379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919191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114</a:t>
            </a:fld>
            <a:endParaRPr sz="1266">
              <a:latin typeface="Arial"/>
              <a:cs typeface="Arial"/>
            </a:endParaRPr>
          </a:p>
        </p:txBody>
      </p:sp>
      <p:sp>
        <p:nvSpPr>
          <p:cNvPr id="27" name="object 47"/>
          <p:cNvSpPr/>
          <p:nvPr/>
        </p:nvSpPr>
        <p:spPr>
          <a:xfrm>
            <a:off x="4223198" y="2393377"/>
            <a:ext cx="1446609" cy="394246"/>
          </a:xfrm>
          <a:custGeom>
            <a:avLst/>
            <a:gdLst/>
            <a:ahLst/>
            <a:cxnLst/>
            <a:rect l="l" t="t" r="r" b="b"/>
            <a:pathLst>
              <a:path w="2057400" h="560704">
                <a:moveTo>
                  <a:pt x="0" y="0"/>
                </a:moveTo>
                <a:lnTo>
                  <a:pt x="50194" y="7742"/>
                </a:lnTo>
                <a:lnTo>
                  <a:pt x="100403" y="15661"/>
                </a:lnTo>
                <a:lnTo>
                  <a:pt x="150622" y="23764"/>
                </a:lnTo>
                <a:lnTo>
                  <a:pt x="200845" y="32057"/>
                </a:lnTo>
                <a:lnTo>
                  <a:pt x="251066" y="40549"/>
                </a:lnTo>
                <a:lnTo>
                  <a:pt x="301280" y="49245"/>
                </a:lnTo>
                <a:lnTo>
                  <a:pt x="351482" y="58155"/>
                </a:lnTo>
                <a:lnTo>
                  <a:pt x="401664" y="67284"/>
                </a:lnTo>
                <a:lnTo>
                  <a:pt x="451823" y="76641"/>
                </a:lnTo>
                <a:lnTo>
                  <a:pt x="501953" y="86232"/>
                </a:lnTo>
                <a:lnTo>
                  <a:pt x="552047" y="96065"/>
                </a:lnTo>
                <a:lnTo>
                  <a:pt x="602101" y="106147"/>
                </a:lnTo>
                <a:lnTo>
                  <a:pt x="652108" y="116486"/>
                </a:lnTo>
                <a:lnTo>
                  <a:pt x="702064" y="127088"/>
                </a:lnTo>
                <a:lnTo>
                  <a:pt x="751962" y="137961"/>
                </a:lnTo>
                <a:lnTo>
                  <a:pt x="801798" y="149112"/>
                </a:lnTo>
                <a:lnTo>
                  <a:pt x="851565" y="160549"/>
                </a:lnTo>
                <a:lnTo>
                  <a:pt x="901257" y="172278"/>
                </a:lnTo>
                <a:lnTo>
                  <a:pt x="950870" y="184308"/>
                </a:lnTo>
                <a:lnTo>
                  <a:pt x="1000398" y="196645"/>
                </a:lnTo>
                <a:lnTo>
                  <a:pt x="1049835" y="209297"/>
                </a:lnTo>
                <a:lnTo>
                  <a:pt x="1099176" y="222271"/>
                </a:lnTo>
                <a:lnTo>
                  <a:pt x="1148415" y="235573"/>
                </a:lnTo>
                <a:lnTo>
                  <a:pt x="1197546" y="249213"/>
                </a:lnTo>
                <a:lnTo>
                  <a:pt x="1246564" y="263196"/>
                </a:lnTo>
                <a:lnTo>
                  <a:pt x="1295464" y="277530"/>
                </a:lnTo>
                <a:lnTo>
                  <a:pt x="1344239" y="292223"/>
                </a:lnTo>
                <a:lnTo>
                  <a:pt x="1392885" y="307281"/>
                </a:lnTo>
                <a:lnTo>
                  <a:pt x="1441395" y="322713"/>
                </a:lnTo>
                <a:lnTo>
                  <a:pt x="1489764" y="338524"/>
                </a:lnTo>
                <a:lnTo>
                  <a:pt x="1537987" y="354723"/>
                </a:lnTo>
                <a:lnTo>
                  <a:pt x="1586057" y="371317"/>
                </a:lnTo>
                <a:lnTo>
                  <a:pt x="1633970" y="388313"/>
                </a:lnTo>
                <a:lnTo>
                  <a:pt x="1681720" y="405718"/>
                </a:lnTo>
                <a:lnTo>
                  <a:pt x="1729300" y="423540"/>
                </a:lnTo>
                <a:lnTo>
                  <a:pt x="1776707" y="441786"/>
                </a:lnTo>
                <a:lnTo>
                  <a:pt x="1823933" y="460463"/>
                </a:lnTo>
                <a:lnTo>
                  <a:pt x="1870974" y="479578"/>
                </a:lnTo>
                <a:lnTo>
                  <a:pt x="1917824" y="499139"/>
                </a:lnTo>
                <a:lnTo>
                  <a:pt x="1964477" y="519154"/>
                </a:lnTo>
                <a:lnTo>
                  <a:pt x="2010928" y="539629"/>
                </a:lnTo>
                <a:lnTo>
                  <a:pt x="2057171" y="560571"/>
                </a:lnTo>
              </a:path>
            </a:pathLst>
          </a:custGeom>
          <a:ln w="38100">
            <a:solidFill>
              <a:srgbClr val="6C2085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6611480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9149" y="-186539"/>
            <a:ext cx="5619006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Retrain </a:t>
            </a:r>
            <a:r>
              <a:rPr dirty="0"/>
              <a:t>to </a:t>
            </a:r>
            <a:r>
              <a:rPr spc="-4" dirty="0"/>
              <a:t>Recover</a:t>
            </a:r>
            <a:r>
              <a:rPr spc="-130" dirty="0"/>
              <a:t> </a:t>
            </a:r>
            <a:r>
              <a:rPr spc="-4" dirty="0"/>
              <a:t>Accuracy</a:t>
            </a:r>
          </a:p>
        </p:txBody>
      </p:sp>
      <p:sp>
        <p:nvSpPr>
          <p:cNvPr id="3" name="object 3"/>
          <p:cNvSpPr/>
          <p:nvPr/>
        </p:nvSpPr>
        <p:spPr>
          <a:xfrm>
            <a:off x="282293" y="2267953"/>
            <a:ext cx="1781750" cy="2286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7215188" y="258961"/>
            <a:ext cx="15863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[Han </a:t>
            </a:r>
            <a:r>
              <a:rPr sz="1406" dirty="0">
                <a:latin typeface="Arial"/>
                <a:cs typeface="Arial"/>
              </a:rPr>
              <a:t>et al.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NIPS’15]</a:t>
            </a:r>
            <a:endParaRPr sz="140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8207" y="2089550"/>
            <a:ext cx="0" cy="2437805"/>
          </a:xfrm>
          <a:custGeom>
            <a:avLst/>
            <a:gdLst/>
            <a:ahLst/>
            <a:cxnLst/>
            <a:rect l="l" t="t" r="r" b="b"/>
            <a:pathLst>
              <a:path h="3467100">
                <a:moveTo>
                  <a:pt x="0" y="0"/>
                </a:moveTo>
                <a:lnTo>
                  <a:pt x="0" y="3467094"/>
                </a:lnTo>
              </a:path>
            </a:pathLst>
          </a:custGeom>
          <a:ln w="12700">
            <a:solidFill>
              <a:srgbClr val="B8B8B8"/>
            </a:solidFill>
            <a:prstDash val="dot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5103316" y="2089550"/>
            <a:ext cx="0" cy="2437805"/>
          </a:xfrm>
          <a:custGeom>
            <a:avLst/>
            <a:gdLst/>
            <a:ahLst/>
            <a:cxnLst/>
            <a:rect l="l" t="t" r="r" b="b"/>
            <a:pathLst>
              <a:path h="3467100">
                <a:moveTo>
                  <a:pt x="0" y="0"/>
                </a:moveTo>
                <a:lnTo>
                  <a:pt x="0" y="3467094"/>
                </a:lnTo>
              </a:path>
            </a:pathLst>
          </a:custGeom>
          <a:ln w="12700">
            <a:solidFill>
              <a:srgbClr val="B8B8B8"/>
            </a:solidFill>
            <a:prstDash val="dot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5969496" y="2089550"/>
            <a:ext cx="0" cy="2437805"/>
          </a:xfrm>
          <a:custGeom>
            <a:avLst/>
            <a:gdLst/>
            <a:ahLst/>
            <a:cxnLst/>
            <a:rect l="l" t="t" r="r" b="b"/>
            <a:pathLst>
              <a:path h="3467100">
                <a:moveTo>
                  <a:pt x="0" y="0"/>
                </a:moveTo>
                <a:lnTo>
                  <a:pt x="0" y="3467094"/>
                </a:lnTo>
              </a:path>
            </a:pathLst>
          </a:custGeom>
          <a:ln w="12700">
            <a:solidFill>
              <a:srgbClr val="B8B8B8"/>
            </a:solidFill>
            <a:prstDash val="dot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6835676" y="2089550"/>
            <a:ext cx="0" cy="2437805"/>
          </a:xfrm>
          <a:custGeom>
            <a:avLst/>
            <a:gdLst/>
            <a:ahLst/>
            <a:cxnLst/>
            <a:rect l="l" t="t" r="r" b="b"/>
            <a:pathLst>
              <a:path h="3467100">
                <a:moveTo>
                  <a:pt x="0" y="0"/>
                </a:moveTo>
                <a:lnTo>
                  <a:pt x="0" y="3467094"/>
                </a:lnTo>
              </a:path>
            </a:pathLst>
          </a:custGeom>
          <a:ln w="12700">
            <a:solidFill>
              <a:srgbClr val="B8B8B8"/>
            </a:solidFill>
            <a:prstDash val="dot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7701855" y="2089550"/>
            <a:ext cx="0" cy="2437805"/>
          </a:xfrm>
          <a:custGeom>
            <a:avLst/>
            <a:gdLst/>
            <a:ahLst/>
            <a:cxnLst/>
            <a:rect l="l" t="t" r="r" b="b"/>
            <a:pathLst>
              <a:path h="3467100">
                <a:moveTo>
                  <a:pt x="0" y="0"/>
                </a:moveTo>
                <a:lnTo>
                  <a:pt x="0" y="3467094"/>
                </a:lnTo>
              </a:path>
            </a:pathLst>
          </a:custGeom>
          <a:ln w="12700">
            <a:solidFill>
              <a:srgbClr val="B8B8B8"/>
            </a:solidFill>
            <a:prstDash val="dot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3366492" y="4281785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3366492" y="4040684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3366492" y="3799582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3366492" y="3558480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3366492" y="3308449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3366492" y="3067348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3366492" y="2826246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3366492" y="2576218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3366492" y="2344046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3366492" y="2335117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3362027" y="2094015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8568035" y="2094015"/>
            <a:ext cx="0" cy="2437805"/>
          </a:xfrm>
          <a:custGeom>
            <a:avLst/>
            <a:gdLst/>
            <a:ahLst/>
            <a:cxnLst/>
            <a:rect l="l" t="t" r="r" b="b"/>
            <a:pathLst>
              <a:path h="3467100">
                <a:moveTo>
                  <a:pt x="0" y="3467094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3362027" y="2094015"/>
            <a:ext cx="0" cy="2437805"/>
          </a:xfrm>
          <a:custGeom>
            <a:avLst/>
            <a:gdLst/>
            <a:ahLst/>
            <a:cxnLst/>
            <a:rect l="l" t="t" r="r" b="b"/>
            <a:pathLst>
              <a:path h="3467100">
                <a:moveTo>
                  <a:pt x="0" y="3467094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 txBox="1"/>
          <p:nvPr/>
        </p:nvSpPr>
        <p:spPr>
          <a:xfrm>
            <a:off x="2491950" y="2633863"/>
            <a:ext cx="205184" cy="135374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dirty="0">
                <a:latin typeface="Arial"/>
                <a:cs typeface="Arial"/>
              </a:rPr>
              <a:t>Accuracy</a:t>
            </a:r>
            <a:r>
              <a:rPr sz="1617" spc="-67" dirty="0">
                <a:latin typeface="Arial"/>
                <a:cs typeface="Arial"/>
              </a:rPr>
              <a:t> </a:t>
            </a:r>
            <a:r>
              <a:rPr sz="1617" dirty="0">
                <a:latin typeface="Arial"/>
                <a:cs typeface="Arial"/>
              </a:rPr>
              <a:t>Loss</a:t>
            </a:r>
            <a:endParaRPr sz="161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3922" y="1934171"/>
            <a:ext cx="438001" cy="2751907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53576"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0.5%</a:t>
            </a:r>
            <a:endParaRPr sz="1266">
              <a:latin typeface="Arial"/>
              <a:cs typeface="Arial"/>
            </a:endParaRPr>
          </a:p>
          <a:p>
            <a:pPr marL="53576"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0.0%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-0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-1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-1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-2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-2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-3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-3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-4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-4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62027" y="4531816"/>
            <a:ext cx="5206008" cy="0"/>
          </a:xfrm>
          <a:custGeom>
            <a:avLst/>
            <a:gdLst/>
            <a:ahLst/>
            <a:cxnLst/>
            <a:rect l="l" t="t" r="r" b="b"/>
            <a:pathLst>
              <a:path w="7404100">
                <a:moveTo>
                  <a:pt x="0" y="0"/>
                </a:moveTo>
                <a:lnTo>
                  <a:pt x="7404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 txBox="1"/>
          <p:nvPr/>
        </p:nvSpPr>
        <p:spPr>
          <a:xfrm>
            <a:off x="4795243" y="4911329"/>
            <a:ext cx="2343596" cy="25786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17" spc="-4" dirty="0">
                <a:latin typeface="Arial"/>
                <a:cs typeface="Arial"/>
              </a:rPr>
              <a:t>Parameters </a:t>
            </a:r>
            <a:r>
              <a:rPr sz="1617" dirty="0">
                <a:latin typeface="Arial"/>
                <a:cs typeface="Arial"/>
              </a:rPr>
              <a:t>Pruned</a:t>
            </a:r>
            <a:r>
              <a:rPr sz="1617" spc="-120" dirty="0">
                <a:latin typeface="Arial"/>
                <a:cs typeface="Arial"/>
              </a:rPr>
              <a:t> </a:t>
            </a:r>
            <a:r>
              <a:rPr sz="1617" spc="-11" dirty="0">
                <a:latin typeface="Arial"/>
                <a:cs typeface="Arial"/>
              </a:rPr>
              <a:t>Away</a:t>
            </a:r>
            <a:endParaRPr sz="1617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78969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40%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45149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50%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11329" y="4589860"/>
            <a:ext cx="215518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874632" algn="l"/>
                <a:tab pos="1740781" algn="l"/>
              </a:tabLst>
            </a:pPr>
            <a:r>
              <a:rPr sz="1406" dirty="0">
                <a:latin typeface="Arial"/>
                <a:cs typeface="Arial"/>
              </a:rPr>
              <a:t>60%	70%	80%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18797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90%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31399" y="4589860"/>
            <a:ext cx="4750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100%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25278" y="2320392"/>
            <a:ext cx="998339" cy="17413"/>
          </a:xfrm>
          <a:custGeom>
            <a:avLst/>
            <a:gdLst/>
            <a:ahLst/>
            <a:cxnLst/>
            <a:rect l="l" t="t" r="r" b="b"/>
            <a:pathLst>
              <a:path w="1419860" h="24764">
                <a:moveTo>
                  <a:pt x="0" y="24270"/>
                </a:moveTo>
                <a:lnTo>
                  <a:pt x="52414" y="23867"/>
                </a:lnTo>
                <a:lnTo>
                  <a:pt x="103047" y="23456"/>
                </a:lnTo>
                <a:lnTo>
                  <a:pt x="153680" y="23019"/>
                </a:lnTo>
                <a:lnTo>
                  <a:pt x="204312" y="22558"/>
                </a:lnTo>
                <a:lnTo>
                  <a:pt x="254945" y="22069"/>
                </a:lnTo>
                <a:lnTo>
                  <a:pt x="305577" y="21551"/>
                </a:lnTo>
                <a:lnTo>
                  <a:pt x="356208" y="21004"/>
                </a:lnTo>
                <a:lnTo>
                  <a:pt x="406839" y="20425"/>
                </a:lnTo>
                <a:lnTo>
                  <a:pt x="457469" y="19813"/>
                </a:lnTo>
                <a:lnTo>
                  <a:pt x="508099" y="19167"/>
                </a:lnTo>
                <a:lnTo>
                  <a:pt x="558728" y="18485"/>
                </a:lnTo>
                <a:lnTo>
                  <a:pt x="609356" y="17765"/>
                </a:lnTo>
                <a:lnTo>
                  <a:pt x="659984" y="17007"/>
                </a:lnTo>
                <a:lnTo>
                  <a:pt x="710610" y="16209"/>
                </a:lnTo>
                <a:lnTo>
                  <a:pt x="761236" y="15369"/>
                </a:lnTo>
                <a:lnTo>
                  <a:pt x="811861" y="14486"/>
                </a:lnTo>
                <a:lnTo>
                  <a:pt x="862485" y="13559"/>
                </a:lnTo>
                <a:lnTo>
                  <a:pt x="913107" y="12585"/>
                </a:lnTo>
                <a:lnTo>
                  <a:pt x="963729" y="11564"/>
                </a:lnTo>
                <a:lnTo>
                  <a:pt x="1014349" y="10494"/>
                </a:lnTo>
                <a:lnTo>
                  <a:pt x="1064969" y="9374"/>
                </a:lnTo>
                <a:lnTo>
                  <a:pt x="1115586" y="8202"/>
                </a:lnTo>
                <a:lnTo>
                  <a:pt x="1166203" y="6976"/>
                </a:lnTo>
                <a:lnTo>
                  <a:pt x="1216818" y="5696"/>
                </a:lnTo>
                <a:lnTo>
                  <a:pt x="1267432" y="4360"/>
                </a:lnTo>
                <a:lnTo>
                  <a:pt x="1318044" y="2966"/>
                </a:lnTo>
                <a:lnTo>
                  <a:pt x="1368655" y="1513"/>
                </a:lnTo>
                <a:lnTo>
                  <a:pt x="1419264" y="0"/>
                </a:lnTo>
              </a:path>
            </a:pathLst>
          </a:custGeom>
          <a:ln w="38100">
            <a:solidFill>
              <a:srgbClr val="6EC03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4223198" y="2252267"/>
            <a:ext cx="1446609" cy="68312"/>
          </a:xfrm>
          <a:custGeom>
            <a:avLst/>
            <a:gdLst/>
            <a:ahLst/>
            <a:cxnLst/>
            <a:rect l="l" t="t" r="r" b="b"/>
            <a:pathLst>
              <a:path w="2057400" h="97154">
                <a:moveTo>
                  <a:pt x="0" y="96888"/>
                </a:moveTo>
                <a:lnTo>
                  <a:pt x="50204" y="95289"/>
                </a:lnTo>
                <a:lnTo>
                  <a:pt x="100404" y="93561"/>
                </a:lnTo>
                <a:lnTo>
                  <a:pt x="150600" y="91711"/>
                </a:lnTo>
                <a:lnTo>
                  <a:pt x="200791" y="89746"/>
                </a:lnTo>
                <a:lnTo>
                  <a:pt x="250978" y="87673"/>
                </a:lnTo>
                <a:lnTo>
                  <a:pt x="301161" y="85499"/>
                </a:lnTo>
                <a:lnTo>
                  <a:pt x="351341" y="83231"/>
                </a:lnTo>
                <a:lnTo>
                  <a:pt x="401517" y="80875"/>
                </a:lnTo>
                <a:lnTo>
                  <a:pt x="451690" y="78440"/>
                </a:lnTo>
                <a:lnTo>
                  <a:pt x="501861" y="75931"/>
                </a:lnTo>
                <a:lnTo>
                  <a:pt x="552029" y="73356"/>
                </a:lnTo>
                <a:lnTo>
                  <a:pt x="602194" y="70722"/>
                </a:lnTo>
                <a:lnTo>
                  <a:pt x="652358" y="68036"/>
                </a:lnTo>
                <a:lnTo>
                  <a:pt x="702520" y="65304"/>
                </a:lnTo>
                <a:lnTo>
                  <a:pt x="752680" y="62535"/>
                </a:lnTo>
                <a:lnTo>
                  <a:pt x="802839" y="59734"/>
                </a:lnTo>
                <a:lnTo>
                  <a:pt x="852998" y="56909"/>
                </a:lnTo>
                <a:lnTo>
                  <a:pt x="903155" y="54066"/>
                </a:lnTo>
                <a:lnTo>
                  <a:pt x="953312" y="51214"/>
                </a:lnTo>
                <a:lnTo>
                  <a:pt x="1003469" y="48358"/>
                </a:lnTo>
                <a:lnTo>
                  <a:pt x="1053626" y="45506"/>
                </a:lnTo>
                <a:lnTo>
                  <a:pt x="1103783" y="42664"/>
                </a:lnTo>
                <a:lnTo>
                  <a:pt x="1153940" y="39840"/>
                </a:lnTo>
                <a:lnTo>
                  <a:pt x="1204099" y="37041"/>
                </a:lnTo>
                <a:lnTo>
                  <a:pt x="1254258" y="34274"/>
                </a:lnTo>
                <a:lnTo>
                  <a:pt x="1304419" y="31545"/>
                </a:lnTo>
                <a:lnTo>
                  <a:pt x="1354582" y="28862"/>
                </a:lnTo>
                <a:lnTo>
                  <a:pt x="1404746" y="26231"/>
                </a:lnTo>
                <a:lnTo>
                  <a:pt x="1454913" y="23660"/>
                </a:lnTo>
                <a:lnTo>
                  <a:pt x="1505082" y="21156"/>
                </a:lnTo>
                <a:lnTo>
                  <a:pt x="1555253" y="18725"/>
                </a:lnTo>
                <a:lnTo>
                  <a:pt x="1605428" y="16374"/>
                </a:lnTo>
                <a:lnTo>
                  <a:pt x="1655605" y="14112"/>
                </a:lnTo>
                <a:lnTo>
                  <a:pt x="1705786" y="11943"/>
                </a:lnTo>
                <a:lnTo>
                  <a:pt x="1755971" y="9877"/>
                </a:lnTo>
                <a:lnTo>
                  <a:pt x="1806160" y="7918"/>
                </a:lnTo>
                <a:lnTo>
                  <a:pt x="1856353" y="6076"/>
                </a:lnTo>
                <a:lnTo>
                  <a:pt x="1906550" y="4356"/>
                </a:lnTo>
                <a:lnTo>
                  <a:pt x="1956752" y="2765"/>
                </a:lnTo>
                <a:lnTo>
                  <a:pt x="2006959" y="1310"/>
                </a:lnTo>
                <a:lnTo>
                  <a:pt x="2057171" y="0"/>
                </a:lnTo>
              </a:path>
            </a:pathLst>
          </a:custGeom>
          <a:ln w="38100">
            <a:solidFill>
              <a:srgbClr val="6EC03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5669646" y="2248373"/>
            <a:ext cx="2025700" cy="913954"/>
          </a:xfrm>
          <a:custGeom>
            <a:avLst/>
            <a:gdLst/>
            <a:ahLst/>
            <a:cxnLst/>
            <a:rect l="l" t="t" r="r" b="b"/>
            <a:pathLst>
              <a:path w="2880995" h="1299845">
                <a:moveTo>
                  <a:pt x="0" y="5537"/>
                </a:moveTo>
                <a:lnTo>
                  <a:pt x="46296" y="4435"/>
                </a:lnTo>
                <a:lnTo>
                  <a:pt x="92722" y="3415"/>
                </a:lnTo>
                <a:lnTo>
                  <a:pt x="139264" y="2496"/>
                </a:lnTo>
                <a:lnTo>
                  <a:pt x="185907" y="1695"/>
                </a:lnTo>
                <a:lnTo>
                  <a:pt x="232638" y="1027"/>
                </a:lnTo>
                <a:lnTo>
                  <a:pt x="279442" y="511"/>
                </a:lnTo>
                <a:lnTo>
                  <a:pt x="326306" y="163"/>
                </a:lnTo>
                <a:lnTo>
                  <a:pt x="373214" y="0"/>
                </a:lnTo>
                <a:lnTo>
                  <a:pt x="420154" y="39"/>
                </a:lnTo>
                <a:lnTo>
                  <a:pt x="467110" y="297"/>
                </a:lnTo>
                <a:lnTo>
                  <a:pt x="514070" y="791"/>
                </a:lnTo>
                <a:lnTo>
                  <a:pt x="561018" y="1538"/>
                </a:lnTo>
                <a:lnTo>
                  <a:pt x="607941" y="2555"/>
                </a:lnTo>
                <a:lnTo>
                  <a:pt x="654825" y="3859"/>
                </a:lnTo>
                <a:lnTo>
                  <a:pt x="701655" y="5467"/>
                </a:lnTo>
                <a:lnTo>
                  <a:pt x="748418" y="7395"/>
                </a:lnTo>
                <a:lnTo>
                  <a:pt x="795099" y="9662"/>
                </a:lnTo>
                <a:lnTo>
                  <a:pt x="841684" y="12283"/>
                </a:lnTo>
                <a:lnTo>
                  <a:pt x="888159" y="15276"/>
                </a:lnTo>
                <a:lnTo>
                  <a:pt x="934511" y="18658"/>
                </a:lnTo>
                <a:lnTo>
                  <a:pt x="980724" y="22445"/>
                </a:lnTo>
                <a:lnTo>
                  <a:pt x="1026786" y="26655"/>
                </a:lnTo>
                <a:lnTo>
                  <a:pt x="1072681" y="31305"/>
                </a:lnTo>
                <a:lnTo>
                  <a:pt x="1118396" y="36411"/>
                </a:lnTo>
                <a:lnTo>
                  <a:pt x="1163917" y="41991"/>
                </a:lnTo>
                <a:lnTo>
                  <a:pt x="1209229" y="48061"/>
                </a:lnTo>
                <a:lnTo>
                  <a:pt x="1254319" y="54639"/>
                </a:lnTo>
                <a:lnTo>
                  <a:pt x="1299172" y="61741"/>
                </a:lnTo>
                <a:lnTo>
                  <a:pt x="1343774" y="69385"/>
                </a:lnTo>
                <a:lnTo>
                  <a:pt x="1388112" y="77587"/>
                </a:lnTo>
                <a:lnTo>
                  <a:pt x="1432171" y="86364"/>
                </a:lnTo>
                <a:lnTo>
                  <a:pt x="1475936" y="95734"/>
                </a:lnTo>
                <a:lnTo>
                  <a:pt x="1519395" y="105713"/>
                </a:lnTo>
                <a:lnTo>
                  <a:pt x="1562533" y="116318"/>
                </a:lnTo>
                <a:lnTo>
                  <a:pt x="1605335" y="127566"/>
                </a:lnTo>
                <a:lnTo>
                  <a:pt x="1647788" y="139475"/>
                </a:lnTo>
                <a:lnTo>
                  <a:pt x="1689877" y="152060"/>
                </a:lnTo>
                <a:lnTo>
                  <a:pt x="1731590" y="165340"/>
                </a:lnTo>
                <a:lnTo>
                  <a:pt x="1772910" y="179331"/>
                </a:lnTo>
                <a:lnTo>
                  <a:pt x="1813825" y="194050"/>
                </a:lnTo>
                <a:lnTo>
                  <a:pt x="1854320" y="209514"/>
                </a:lnTo>
                <a:lnTo>
                  <a:pt x="1894381" y="225740"/>
                </a:lnTo>
                <a:lnTo>
                  <a:pt x="1933994" y="242744"/>
                </a:lnTo>
                <a:lnTo>
                  <a:pt x="1973145" y="260545"/>
                </a:lnTo>
                <a:lnTo>
                  <a:pt x="2011820" y="279159"/>
                </a:lnTo>
                <a:lnTo>
                  <a:pt x="2050005" y="298602"/>
                </a:lnTo>
                <a:lnTo>
                  <a:pt x="2087686" y="318892"/>
                </a:lnTo>
                <a:lnTo>
                  <a:pt x="2124848" y="340046"/>
                </a:lnTo>
                <a:lnTo>
                  <a:pt x="2161477" y="362081"/>
                </a:lnTo>
                <a:lnTo>
                  <a:pt x="2197560" y="385013"/>
                </a:lnTo>
                <a:lnTo>
                  <a:pt x="2233083" y="408860"/>
                </a:lnTo>
                <a:lnTo>
                  <a:pt x="2268031" y="433639"/>
                </a:lnTo>
                <a:lnTo>
                  <a:pt x="2302389" y="459366"/>
                </a:lnTo>
                <a:lnTo>
                  <a:pt x="2336145" y="486059"/>
                </a:lnTo>
                <a:lnTo>
                  <a:pt x="2369284" y="513734"/>
                </a:lnTo>
                <a:lnTo>
                  <a:pt x="2401792" y="542409"/>
                </a:lnTo>
                <a:lnTo>
                  <a:pt x="2433654" y="572101"/>
                </a:lnTo>
                <a:lnTo>
                  <a:pt x="2464858" y="602825"/>
                </a:lnTo>
                <a:lnTo>
                  <a:pt x="2495388" y="634601"/>
                </a:lnTo>
                <a:lnTo>
                  <a:pt x="2525230" y="667443"/>
                </a:lnTo>
                <a:lnTo>
                  <a:pt x="2554371" y="701370"/>
                </a:lnTo>
                <a:lnTo>
                  <a:pt x="2582796" y="736398"/>
                </a:lnTo>
                <a:lnTo>
                  <a:pt x="2610492" y="772544"/>
                </a:lnTo>
                <a:lnTo>
                  <a:pt x="2637444" y="809826"/>
                </a:lnTo>
                <a:lnTo>
                  <a:pt x="2663637" y="848260"/>
                </a:lnTo>
                <a:lnTo>
                  <a:pt x="2689059" y="887863"/>
                </a:lnTo>
                <a:lnTo>
                  <a:pt x="2713695" y="928652"/>
                </a:lnTo>
                <a:lnTo>
                  <a:pt x="2737531" y="970644"/>
                </a:lnTo>
                <a:lnTo>
                  <a:pt x="2760552" y="1013856"/>
                </a:lnTo>
                <a:lnTo>
                  <a:pt x="2782745" y="1058305"/>
                </a:lnTo>
                <a:lnTo>
                  <a:pt x="2804095" y="1104009"/>
                </a:lnTo>
                <a:lnTo>
                  <a:pt x="2824589" y="1150983"/>
                </a:lnTo>
                <a:lnTo>
                  <a:pt x="2844213" y="1199245"/>
                </a:lnTo>
                <a:lnTo>
                  <a:pt x="2862951" y="1248812"/>
                </a:lnTo>
                <a:lnTo>
                  <a:pt x="2880791" y="1299701"/>
                </a:lnTo>
              </a:path>
            </a:pathLst>
          </a:custGeom>
          <a:ln w="38100">
            <a:solidFill>
              <a:srgbClr val="6EC03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7695204" y="3162225"/>
            <a:ext cx="268337" cy="1017091"/>
          </a:xfrm>
          <a:custGeom>
            <a:avLst/>
            <a:gdLst/>
            <a:ahLst/>
            <a:cxnLst/>
            <a:rect l="l" t="t" r="r" b="b"/>
            <a:pathLst>
              <a:path w="381634" h="1446529">
                <a:moveTo>
                  <a:pt x="0" y="0"/>
                </a:moveTo>
                <a:lnTo>
                  <a:pt x="15897" y="47275"/>
                </a:lnTo>
                <a:lnTo>
                  <a:pt x="31712" y="94606"/>
                </a:lnTo>
                <a:lnTo>
                  <a:pt x="47431" y="141993"/>
                </a:lnTo>
                <a:lnTo>
                  <a:pt x="63038" y="189438"/>
                </a:lnTo>
                <a:lnTo>
                  <a:pt x="78519" y="236942"/>
                </a:lnTo>
                <a:lnTo>
                  <a:pt x="93859" y="284504"/>
                </a:lnTo>
                <a:lnTo>
                  <a:pt x="109044" y="332128"/>
                </a:lnTo>
                <a:lnTo>
                  <a:pt x="124058" y="379813"/>
                </a:lnTo>
                <a:lnTo>
                  <a:pt x="138888" y="427560"/>
                </a:lnTo>
                <a:lnTo>
                  <a:pt x="153518" y="475371"/>
                </a:lnTo>
                <a:lnTo>
                  <a:pt x="167934" y="523246"/>
                </a:lnTo>
                <a:lnTo>
                  <a:pt x="182120" y="571186"/>
                </a:lnTo>
                <a:lnTo>
                  <a:pt x="196063" y="619193"/>
                </a:lnTo>
                <a:lnTo>
                  <a:pt x="209748" y="667267"/>
                </a:lnTo>
                <a:lnTo>
                  <a:pt x="223159" y="715410"/>
                </a:lnTo>
                <a:lnTo>
                  <a:pt x="236283" y="763621"/>
                </a:lnTo>
                <a:lnTo>
                  <a:pt x="249104" y="811903"/>
                </a:lnTo>
                <a:lnTo>
                  <a:pt x="261608" y="860256"/>
                </a:lnTo>
                <a:lnTo>
                  <a:pt x="273779" y="908681"/>
                </a:lnTo>
                <a:lnTo>
                  <a:pt x="285605" y="957180"/>
                </a:lnTo>
                <a:lnTo>
                  <a:pt x="297069" y="1005752"/>
                </a:lnTo>
                <a:lnTo>
                  <a:pt x="308156" y="1054400"/>
                </a:lnTo>
                <a:lnTo>
                  <a:pt x="318854" y="1103124"/>
                </a:lnTo>
                <a:lnTo>
                  <a:pt x="329145" y="1151924"/>
                </a:lnTo>
                <a:lnTo>
                  <a:pt x="339017" y="1200803"/>
                </a:lnTo>
                <a:lnTo>
                  <a:pt x="348454" y="1249761"/>
                </a:lnTo>
                <a:lnTo>
                  <a:pt x="357441" y="1298799"/>
                </a:lnTo>
                <a:lnTo>
                  <a:pt x="365964" y="1347918"/>
                </a:lnTo>
                <a:lnTo>
                  <a:pt x="374008" y="1397119"/>
                </a:lnTo>
                <a:lnTo>
                  <a:pt x="381558" y="1446402"/>
                </a:lnTo>
              </a:path>
            </a:pathLst>
          </a:custGeom>
          <a:ln w="38100">
            <a:solidFill>
              <a:srgbClr val="6EC03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7963487" y="4179228"/>
            <a:ext cx="59829" cy="488007"/>
          </a:xfrm>
          <a:custGeom>
            <a:avLst/>
            <a:gdLst/>
            <a:ahLst/>
            <a:cxnLst/>
            <a:rect l="l" t="t" r="r" b="b"/>
            <a:pathLst>
              <a:path w="85090" h="694054">
                <a:moveTo>
                  <a:pt x="0" y="0"/>
                </a:moveTo>
                <a:lnTo>
                  <a:pt x="7268" y="49839"/>
                </a:lnTo>
                <a:lnTo>
                  <a:pt x="14332" y="99703"/>
                </a:lnTo>
                <a:lnTo>
                  <a:pt x="21197" y="149590"/>
                </a:lnTo>
                <a:lnTo>
                  <a:pt x="27869" y="199500"/>
                </a:lnTo>
                <a:lnTo>
                  <a:pt x="34353" y="249432"/>
                </a:lnTo>
                <a:lnTo>
                  <a:pt x="40655" y="299386"/>
                </a:lnTo>
                <a:lnTo>
                  <a:pt x="46782" y="349361"/>
                </a:lnTo>
                <a:lnTo>
                  <a:pt x="52737" y="399355"/>
                </a:lnTo>
                <a:lnTo>
                  <a:pt x="58528" y="449369"/>
                </a:lnTo>
                <a:lnTo>
                  <a:pt x="64159" y="499402"/>
                </a:lnTo>
                <a:lnTo>
                  <a:pt x="69636" y="549453"/>
                </a:lnTo>
                <a:lnTo>
                  <a:pt x="74965" y="599522"/>
                </a:lnTo>
                <a:lnTo>
                  <a:pt x="80152" y="649608"/>
                </a:lnTo>
                <a:lnTo>
                  <a:pt x="84613" y="693864"/>
                </a:lnTo>
              </a:path>
            </a:pathLst>
          </a:custGeom>
          <a:ln w="38099">
            <a:solidFill>
              <a:srgbClr val="6EC03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4165154" y="2262350"/>
            <a:ext cx="116086" cy="116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5611603" y="2194225"/>
            <a:ext cx="116086" cy="116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6338301" y="2208823"/>
            <a:ext cx="116086" cy="116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6777624" y="2267216"/>
            <a:ext cx="116086" cy="1160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7068473" y="2408332"/>
            <a:ext cx="116086" cy="1160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7271641" y="2564046"/>
            <a:ext cx="116086" cy="1160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7427919" y="2705160"/>
            <a:ext cx="116086" cy="1160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7637160" y="3104182"/>
            <a:ext cx="116086" cy="1160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7905443" y="4121184"/>
            <a:ext cx="116086" cy="1160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3225278" y="2346670"/>
            <a:ext cx="998339" cy="46881"/>
          </a:xfrm>
          <a:custGeom>
            <a:avLst/>
            <a:gdLst/>
            <a:ahLst/>
            <a:cxnLst/>
            <a:rect l="l" t="t" r="r" b="b"/>
            <a:pathLst>
              <a:path w="1419860" h="66675">
                <a:moveTo>
                  <a:pt x="0" y="2054"/>
                </a:moveTo>
                <a:lnTo>
                  <a:pt x="54039" y="1520"/>
                </a:lnTo>
                <a:lnTo>
                  <a:pt x="104851" y="1058"/>
                </a:lnTo>
                <a:lnTo>
                  <a:pt x="155660" y="656"/>
                </a:lnTo>
                <a:lnTo>
                  <a:pt x="206465" y="333"/>
                </a:lnTo>
                <a:lnTo>
                  <a:pt x="257264" y="107"/>
                </a:lnTo>
                <a:lnTo>
                  <a:pt x="308054" y="0"/>
                </a:lnTo>
                <a:lnTo>
                  <a:pt x="358834" y="28"/>
                </a:lnTo>
                <a:lnTo>
                  <a:pt x="409601" y="213"/>
                </a:lnTo>
                <a:lnTo>
                  <a:pt x="460354" y="574"/>
                </a:lnTo>
                <a:lnTo>
                  <a:pt x="511091" y="1129"/>
                </a:lnTo>
                <a:lnTo>
                  <a:pt x="561809" y="1897"/>
                </a:lnTo>
                <a:lnTo>
                  <a:pt x="612507" y="2900"/>
                </a:lnTo>
                <a:lnTo>
                  <a:pt x="663183" y="4155"/>
                </a:lnTo>
                <a:lnTo>
                  <a:pt x="713834" y="5681"/>
                </a:lnTo>
                <a:lnTo>
                  <a:pt x="764459" y="7499"/>
                </a:lnTo>
                <a:lnTo>
                  <a:pt x="815055" y="9628"/>
                </a:lnTo>
                <a:lnTo>
                  <a:pt x="865621" y="12086"/>
                </a:lnTo>
                <a:lnTo>
                  <a:pt x="916154" y="14894"/>
                </a:lnTo>
                <a:lnTo>
                  <a:pt x="966653" y="18070"/>
                </a:lnTo>
                <a:lnTo>
                  <a:pt x="1017116" y="21634"/>
                </a:lnTo>
                <a:lnTo>
                  <a:pt x="1067540" y="25606"/>
                </a:lnTo>
                <a:lnTo>
                  <a:pt x="1117924" y="30003"/>
                </a:lnTo>
                <a:lnTo>
                  <a:pt x="1168265" y="34847"/>
                </a:lnTo>
                <a:lnTo>
                  <a:pt x="1218562" y="40155"/>
                </a:lnTo>
                <a:lnTo>
                  <a:pt x="1268812" y="45948"/>
                </a:lnTo>
                <a:lnTo>
                  <a:pt x="1319014" y="52245"/>
                </a:lnTo>
                <a:lnTo>
                  <a:pt x="1369165" y="59065"/>
                </a:lnTo>
                <a:lnTo>
                  <a:pt x="1419264" y="66427"/>
                </a:lnTo>
              </a:path>
            </a:pathLst>
          </a:custGeom>
          <a:ln w="38100">
            <a:solidFill>
              <a:srgbClr val="6C2085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4223198" y="2393377"/>
            <a:ext cx="1446609" cy="394246"/>
          </a:xfrm>
          <a:custGeom>
            <a:avLst/>
            <a:gdLst/>
            <a:ahLst/>
            <a:cxnLst/>
            <a:rect l="l" t="t" r="r" b="b"/>
            <a:pathLst>
              <a:path w="2057400" h="560704">
                <a:moveTo>
                  <a:pt x="0" y="0"/>
                </a:moveTo>
                <a:lnTo>
                  <a:pt x="50194" y="7742"/>
                </a:lnTo>
                <a:lnTo>
                  <a:pt x="100403" y="15661"/>
                </a:lnTo>
                <a:lnTo>
                  <a:pt x="150622" y="23764"/>
                </a:lnTo>
                <a:lnTo>
                  <a:pt x="200845" y="32057"/>
                </a:lnTo>
                <a:lnTo>
                  <a:pt x="251066" y="40549"/>
                </a:lnTo>
                <a:lnTo>
                  <a:pt x="301280" y="49245"/>
                </a:lnTo>
                <a:lnTo>
                  <a:pt x="351482" y="58155"/>
                </a:lnTo>
                <a:lnTo>
                  <a:pt x="401664" y="67284"/>
                </a:lnTo>
                <a:lnTo>
                  <a:pt x="451823" y="76641"/>
                </a:lnTo>
                <a:lnTo>
                  <a:pt x="501953" y="86232"/>
                </a:lnTo>
                <a:lnTo>
                  <a:pt x="552047" y="96065"/>
                </a:lnTo>
                <a:lnTo>
                  <a:pt x="602101" y="106147"/>
                </a:lnTo>
                <a:lnTo>
                  <a:pt x="652108" y="116486"/>
                </a:lnTo>
                <a:lnTo>
                  <a:pt x="702064" y="127088"/>
                </a:lnTo>
                <a:lnTo>
                  <a:pt x="751962" y="137961"/>
                </a:lnTo>
                <a:lnTo>
                  <a:pt x="801798" y="149112"/>
                </a:lnTo>
                <a:lnTo>
                  <a:pt x="851565" y="160549"/>
                </a:lnTo>
                <a:lnTo>
                  <a:pt x="901257" y="172278"/>
                </a:lnTo>
                <a:lnTo>
                  <a:pt x="950870" y="184308"/>
                </a:lnTo>
                <a:lnTo>
                  <a:pt x="1000398" y="196645"/>
                </a:lnTo>
                <a:lnTo>
                  <a:pt x="1049835" y="209297"/>
                </a:lnTo>
                <a:lnTo>
                  <a:pt x="1099176" y="222271"/>
                </a:lnTo>
                <a:lnTo>
                  <a:pt x="1148415" y="235573"/>
                </a:lnTo>
                <a:lnTo>
                  <a:pt x="1197546" y="249213"/>
                </a:lnTo>
                <a:lnTo>
                  <a:pt x="1246564" y="263196"/>
                </a:lnTo>
                <a:lnTo>
                  <a:pt x="1295464" y="277530"/>
                </a:lnTo>
                <a:lnTo>
                  <a:pt x="1344239" y="292223"/>
                </a:lnTo>
                <a:lnTo>
                  <a:pt x="1392885" y="307281"/>
                </a:lnTo>
                <a:lnTo>
                  <a:pt x="1441395" y="322713"/>
                </a:lnTo>
                <a:lnTo>
                  <a:pt x="1489764" y="338524"/>
                </a:lnTo>
                <a:lnTo>
                  <a:pt x="1537987" y="354723"/>
                </a:lnTo>
                <a:lnTo>
                  <a:pt x="1586057" y="371317"/>
                </a:lnTo>
                <a:lnTo>
                  <a:pt x="1633970" y="388313"/>
                </a:lnTo>
                <a:lnTo>
                  <a:pt x="1681720" y="405718"/>
                </a:lnTo>
                <a:lnTo>
                  <a:pt x="1729300" y="423540"/>
                </a:lnTo>
                <a:lnTo>
                  <a:pt x="1776707" y="441786"/>
                </a:lnTo>
                <a:lnTo>
                  <a:pt x="1823933" y="460463"/>
                </a:lnTo>
                <a:lnTo>
                  <a:pt x="1870974" y="479578"/>
                </a:lnTo>
                <a:lnTo>
                  <a:pt x="1917824" y="499139"/>
                </a:lnTo>
                <a:lnTo>
                  <a:pt x="1964477" y="519154"/>
                </a:lnTo>
                <a:lnTo>
                  <a:pt x="2010928" y="539629"/>
                </a:lnTo>
                <a:lnTo>
                  <a:pt x="2057171" y="560571"/>
                </a:lnTo>
              </a:path>
            </a:pathLst>
          </a:custGeom>
          <a:ln w="38100">
            <a:solidFill>
              <a:srgbClr val="6C2085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5669646" y="2787529"/>
            <a:ext cx="726877" cy="603646"/>
          </a:xfrm>
          <a:custGeom>
            <a:avLst/>
            <a:gdLst/>
            <a:ahLst/>
            <a:cxnLst/>
            <a:rect l="l" t="t" r="r" b="b"/>
            <a:pathLst>
              <a:path w="1033779" h="858520">
                <a:moveTo>
                  <a:pt x="0" y="0"/>
                </a:moveTo>
                <a:lnTo>
                  <a:pt x="45004" y="21279"/>
                </a:lnTo>
                <a:lnTo>
                  <a:pt x="89574" y="43586"/>
                </a:lnTo>
                <a:lnTo>
                  <a:pt x="133700" y="66896"/>
                </a:lnTo>
                <a:lnTo>
                  <a:pt x="177372" y="91181"/>
                </a:lnTo>
                <a:lnTo>
                  <a:pt x="220581" y="116414"/>
                </a:lnTo>
                <a:lnTo>
                  <a:pt x="263315" y="142571"/>
                </a:lnTo>
                <a:lnTo>
                  <a:pt x="305566" y="169624"/>
                </a:lnTo>
                <a:lnTo>
                  <a:pt x="347323" y="197546"/>
                </a:lnTo>
                <a:lnTo>
                  <a:pt x="388575" y="226312"/>
                </a:lnTo>
                <a:lnTo>
                  <a:pt x="429314" y="255895"/>
                </a:lnTo>
                <a:lnTo>
                  <a:pt x="469529" y="286268"/>
                </a:lnTo>
                <a:lnTo>
                  <a:pt x="509209" y="317405"/>
                </a:lnTo>
                <a:lnTo>
                  <a:pt x="548346" y="349279"/>
                </a:lnTo>
                <a:lnTo>
                  <a:pt x="586928" y="381865"/>
                </a:lnTo>
                <a:lnTo>
                  <a:pt x="624947" y="415135"/>
                </a:lnTo>
                <a:lnTo>
                  <a:pt x="662391" y="449064"/>
                </a:lnTo>
                <a:lnTo>
                  <a:pt x="699251" y="483624"/>
                </a:lnTo>
                <a:lnTo>
                  <a:pt x="735518" y="518790"/>
                </a:lnTo>
                <a:lnTo>
                  <a:pt x="771180" y="554535"/>
                </a:lnTo>
                <a:lnTo>
                  <a:pt x="806228" y="590832"/>
                </a:lnTo>
                <a:lnTo>
                  <a:pt x="840651" y="627655"/>
                </a:lnTo>
                <a:lnTo>
                  <a:pt x="874441" y="664978"/>
                </a:lnTo>
                <a:lnTo>
                  <a:pt x="907586" y="702774"/>
                </a:lnTo>
                <a:lnTo>
                  <a:pt x="940077" y="741017"/>
                </a:lnTo>
                <a:lnTo>
                  <a:pt x="971904" y="779680"/>
                </a:lnTo>
                <a:lnTo>
                  <a:pt x="1003057" y="818737"/>
                </a:lnTo>
                <a:lnTo>
                  <a:pt x="1033526" y="858161"/>
                </a:lnTo>
              </a:path>
            </a:pathLst>
          </a:custGeom>
          <a:ln w="38100">
            <a:solidFill>
              <a:srgbClr val="6C2085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/>
          <p:nvPr/>
        </p:nvSpPr>
        <p:spPr>
          <a:xfrm>
            <a:off x="6396344" y="3390924"/>
            <a:ext cx="439341" cy="929580"/>
          </a:xfrm>
          <a:custGeom>
            <a:avLst/>
            <a:gdLst/>
            <a:ahLst/>
            <a:cxnLst/>
            <a:rect l="l" t="t" r="r" b="b"/>
            <a:pathLst>
              <a:path w="624840" h="1322070">
                <a:moveTo>
                  <a:pt x="0" y="0"/>
                </a:moveTo>
                <a:lnTo>
                  <a:pt x="30170" y="40399"/>
                </a:lnTo>
                <a:lnTo>
                  <a:pt x="59639" y="81334"/>
                </a:lnTo>
                <a:lnTo>
                  <a:pt x="88415" y="122786"/>
                </a:lnTo>
                <a:lnTo>
                  <a:pt x="116508" y="164737"/>
                </a:lnTo>
                <a:lnTo>
                  <a:pt x="143928" y="207167"/>
                </a:lnTo>
                <a:lnTo>
                  <a:pt x="170684" y="250060"/>
                </a:lnTo>
                <a:lnTo>
                  <a:pt x="196785" y="293396"/>
                </a:lnTo>
                <a:lnTo>
                  <a:pt x="222242" y="337158"/>
                </a:lnTo>
                <a:lnTo>
                  <a:pt x="247064" y="381326"/>
                </a:lnTo>
                <a:lnTo>
                  <a:pt x="271260" y="425882"/>
                </a:lnTo>
                <a:lnTo>
                  <a:pt x="294841" y="470809"/>
                </a:lnTo>
                <a:lnTo>
                  <a:pt x="317814" y="516087"/>
                </a:lnTo>
                <a:lnTo>
                  <a:pt x="340191" y="561698"/>
                </a:lnTo>
                <a:lnTo>
                  <a:pt x="361980" y="607625"/>
                </a:lnTo>
                <a:lnTo>
                  <a:pt x="383191" y="653848"/>
                </a:lnTo>
                <a:lnTo>
                  <a:pt x="403834" y="700349"/>
                </a:lnTo>
                <a:lnTo>
                  <a:pt x="423918" y="747110"/>
                </a:lnTo>
                <a:lnTo>
                  <a:pt x="443453" y="794113"/>
                </a:lnTo>
                <a:lnTo>
                  <a:pt x="462448" y="841339"/>
                </a:lnTo>
                <a:lnTo>
                  <a:pt x="480913" y="888769"/>
                </a:lnTo>
                <a:lnTo>
                  <a:pt x="498857" y="936386"/>
                </a:lnTo>
                <a:lnTo>
                  <a:pt x="516290" y="984171"/>
                </a:lnTo>
                <a:lnTo>
                  <a:pt x="533222" y="1032106"/>
                </a:lnTo>
                <a:lnTo>
                  <a:pt x="549662" y="1080172"/>
                </a:lnTo>
                <a:lnTo>
                  <a:pt x="565619" y="1128351"/>
                </a:lnTo>
                <a:lnTo>
                  <a:pt x="581103" y="1176624"/>
                </a:lnTo>
                <a:lnTo>
                  <a:pt x="596124" y="1224974"/>
                </a:lnTo>
                <a:lnTo>
                  <a:pt x="610691" y="1273381"/>
                </a:lnTo>
                <a:lnTo>
                  <a:pt x="624814" y="1321828"/>
                </a:lnTo>
              </a:path>
            </a:pathLst>
          </a:custGeom>
          <a:ln w="38100">
            <a:solidFill>
              <a:srgbClr val="6C2085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6835668" y="4320335"/>
            <a:ext cx="87957" cy="346918"/>
          </a:xfrm>
          <a:custGeom>
            <a:avLst/>
            <a:gdLst/>
            <a:ahLst/>
            <a:cxnLst/>
            <a:rect l="l" t="t" r="r" b="b"/>
            <a:pathLst>
              <a:path w="125095" h="493395">
                <a:moveTo>
                  <a:pt x="0" y="0"/>
                </a:moveTo>
                <a:lnTo>
                  <a:pt x="13834" y="48826"/>
                </a:lnTo>
                <a:lnTo>
                  <a:pt x="27347" y="97735"/>
                </a:lnTo>
                <a:lnTo>
                  <a:pt x="40547" y="146724"/>
                </a:lnTo>
                <a:lnTo>
                  <a:pt x="53440" y="195791"/>
                </a:lnTo>
                <a:lnTo>
                  <a:pt x="66035" y="244934"/>
                </a:lnTo>
                <a:lnTo>
                  <a:pt x="78337" y="294151"/>
                </a:lnTo>
                <a:lnTo>
                  <a:pt x="90355" y="343439"/>
                </a:lnTo>
                <a:lnTo>
                  <a:pt x="102095" y="392796"/>
                </a:lnTo>
                <a:lnTo>
                  <a:pt x="113565" y="442220"/>
                </a:lnTo>
                <a:lnTo>
                  <a:pt x="124772" y="491708"/>
                </a:lnTo>
                <a:lnTo>
                  <a:pt x="125097" y="493179"/>
                </a:lnTo>
              </a:path>
            </a:pathLst>
          </a:custGeom>
          <a:ln w="38100">
            <a:solidFill>
              <a:srgbClr val="6C2085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4165154" y="2335341"/>
            <a:ext cx="116086" cy="1160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/>
          <p:nvPr/>
        </p:nvSpPr>
        <p:spPr>
          <a:xfrm>
            <a:off x="5611603" y="2729493"/>
            <a:ext cx="116086" cy="1160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" name="object 53"/>
          <p:cNvSpPr/>
          <p:nvPr/>
        </p:nvSpPr>
        <p:spPr>
          <a:xfrm>
            <a:off x="6338301" y="3332881"/>
            <a:ext cx="116086" cy="1160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/>
          <p:nvPr/>
        </p:nvSpPr>
        <p:spPr>
          <a:xfrm>
            <a:off x="6777624" y="4262300"/>
            <a:ext cx="116086" cy="1160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/>
          <p:nvPr/>
        </p:nvSpPr>
        <p:spPr>
          <a:xfrm>
            <a:off x="3786191" y="1752269"/>
            <a:ext cx="142871" cy="1119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" name="object 56"/>
          <p:cNvSpPr txBox="1"/>
          <p:nvPr/>
        </p:nvSpPr>
        <p:spPr>
          <a:xfrm>
            <a:off x="4036219" y="1678781"/>
            <a:ext cx="664369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dirty="0">
                <a:latin typeface="Arial"/>
                <a:cs typeface="Arial"/>
              </a:rPr>
              <a:t>Pruning</a:t>
            </a:r>
            <a:endParaRPr sz="1477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13229" y="1752269"/>
            <a:ext cx="142872" cy="1119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" name="object 58"/>
          <p:cNvSpPr txBox="1"/>
          <p:nvPr/>
        </p:nvSpPr>
        <p:spPr>
          <a:xfrm>
            <a:off x="6063258" y="1678781"/>
            <a:ext cx="1628775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spc="-4" dirty="0">
                <a:latin typeface="Arial"/>
                <a:cs typeface="Arial"/>
              </a:rPr>
              <a:t>Pruning+Retraining</a:t>
            </a:r>
            <a:endParaRPr sz="1477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371725" y="2331755"/>
            <a:ext cx="5191720" cy="0"/>
          </a:xfrm>
          <a:custGeom>
            <a:avLst/>
            <a:gdLst/>
            <a:ahLst/>
            <a:cxnLst/>
            <a:rect l="l" t="t" r="r" b="b"/>
            <a:pathLst>
              <a:path w="7383780">
                <a:moveTo>
                  <a:pt x="0" y="0"/>
                </a:moveTo>
                <a:lnTo>
                  <a:pt x="7383399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" name="object 60"/>
          <p:cNvSpPr/>
          <p:nvPr/>
        </p:nvSpPr>
        <p:spPr>
          <a:xfrm>
            <a:off x="6674495" y="2418338"/>
            <a:ext cx="325005" cy="15203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" name="object 61"/>
          <p:cNvSpPr/>
          <p:nvPr/>
        </p:nvSpPr>
        <p:spPr>
          <a:xfrm>
            <a:off x="6560087" y="4536004"/>
            <a:ext cx="506313" cy="348258"/>
          </a:xfrm>
          <a:custGeom>
            <a:avLst/>
            <a:gdLst/>
            <a:ahLst/>
            <a:cxnLst/>
            <a:rect l="l" t="t" r="r" b="b"/>
            <a:pathLst>
              <a:path w="720090" h="495300">
                <a:moveTo>
                  <a:pt x="0" y="0"/>
                </a:moveTo>
                <a:lnTo>
                  <a:pt x="719921" y="0"/>
                </a:lnTo>
                <a:lnTo>
                  <a:pt x="719921" y="494946"/>
                </a:lnTo>
                <a:lnTo>
                  <a:pt x="0" y="49494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" name="object 62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80379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919191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115</a:t>
            </a:fld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0196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094" y="-186539"/>
            <a:ext cx="7651403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2040808" algn="l"/>
              </a:tabLst>
            </a:pPr>
            <a:r>
              <a:rPr spc="-4" dirty="0"/>
              <a:t>Iteratively	Retrain </a:t>
            </a:r>
            <a:r>
              <a:rPr dirty="0"/>
              <a:t>to </a:t>
            </a:r>
            <a:r>
              <a:rPr spc="-4" dirty="0"/>
              <a:t>Recover</a:t>
            </a:r>
            <a:r>
              <a:rPr spc="-130" dirty="0"/>
              <a:t> </a:t>
            </a:r>
            <a:r>
              <a:rPr spc="-4" dirty="0"/>
              <a:t>Accuracy</a:t>
            </a:r>
          </a:p>
        </p:txBody>
      </p:sp>
      <p:sp>
        <p:nvSpPr>
          <p:cNvPr id="3" name="object 3"/>
          <p:cNvSpPr/>
          <p:nvPr/>
        </p:nvSpPr>
        <p:spPr>
          <a:xfrm>
            <a:off x="282293" y="2267953"/>
            <a:ext cx="2094163" cy="2286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7215188" y="258961"/>
            <a:ext cx="15863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[Han </a:t>
            </a:r>
            <a:r>
              <a:rPr sz="1406" dirty="0">
                <a:latin typeface="Arial"/>
                <a:cs typeface="Arial"/>
              </a:rPr>
              <a:t>et al.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NIPS’15]</a:t>
            </a:r>
            <a:endParaRPr sz="140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1950" y="2633863"/>
            <a:ext cx="205184" cy="135374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dirty="0">
                <a:latin typeface="Arial"/>
                <a:cs typeface="Arial"/>
              </a:rPr>
              <a:t>Accuracy</a:t>
            </a:r>
            <a:r>
              <a:rPr sz="1617" spc="-67" dirty="0">
                <a:latin typeface="Arial"/>
                <a:cs typeface="Arial"/>
              </a:rPr>
              <a:t> </a:t>
            </a:r>
            <a:r>
              <a:rPr sz="1617" dirty="0">
                <a:latin typeface="Arial"/>
                <a:cs typeface="Arial"/>
              </a:rPr>
              <a:t>Loss</a:t>
            </a:r>
            <a:endParaRPr sz="161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3922" y="1934171"/>
            <a:ext cx="438001" cy="2751907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53576"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0.5%</a:t>
            </a:r>
            <a:endParaRPr sz="1266">
              <a:latin typeface="Arial"/>
              <a:cs typeface="Arial"/>
            </a:endParaRPr>
          </a:p>
          <a:p>
            <a:pPr marL="53576"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0.0%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-0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-1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-1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-2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-2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-3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450"/>
              </a:spcBef>
            </a:pPr>
            <a:r>
              <a:rPr sz="1266" dirty="0">
                <a:latin typeface="Arial"/>
                <a:cs typeface="Arial"/>
              </a:rPr>
              <a:t>-3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-4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0%</a:t>
            </a:r>
            <a:endParaRPr sz="1266">
              <a:latin typeface="Arial"/>
              <a:cs typeface="Arial"/>
            </a:endParaRPr>
          </a:p>
          <a:p>
            <a:pPr algn="ctr">
              <a:spcBef>
                <a:spcPts val="380"/>
              </a:spcBef>
            </a:pPr>
            <a:r>
              <a:rPr sz="1266" dirty="0">
                <a:latin typeface="Arial"/>
                <a:cs typeface="Arial"/>
              </a:rPr>
              <a:t>-4</a:t>
            </a:r>
            <a:r>
              <a:rPr sz="1266" spc="-4" dirty="0">
                <a:latin typeface="Arial"/>
                <a:cs typeface="Arial"/>
              </a:rPr>
              <a:t>.</a:t>
            </a:r>
            <a:r>
              <a:rPr sz="1266" dirty="0">
                <a:latin typeface="Arial"/>
                <a:cs typeface="Arial"/>
              </a:rPr>
              <a:t>5%</a:t>
            </a:r>
            <a:endParaRPr sz="12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8969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40%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5149" y="4589860"/>
            <a:ext cx="375493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50%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95243" y="4496680"/>
            <a:ext cx="2343596" cy="670576"/>
          </a:xfrm>
          <a:prstGeom prst="rect">
            <a:avLst/>
          </a:prstGeom>
        </p:spPr>
        <p:txBody>
          <a:bodyPr vert="horz" wrap="square" lIns="0" tIns="101798" rIns="0" bIns="0" rtlCol="0">
            <a:spAutoFit/>
          </a:bodyPr>
          <a:lstStyle/>
          <a:p>
            <a:pPr algn="ctr">
              <a:spcBef>
                <a:spcPts val="802"/>
              </a:spcBef>
              <a:tabLst>
                <a:tab pos="865702" algn="l"/>
                <a:tab pos="1731851" algn="l"/>
              </a:tabLst>
            </a:pPr>
            <a:r>
              <a:rPr sz="1406" dirty="0">
                <a:latin typeface="Arial"/>
                <a:cs typeface="Arial"/>
              </a:rPr>
              <a:t>60%	70%	80%</a:t>
            </a:r>
            <a:endParaRPr sz="1406">
              <a:latin typeface="Arial"/>
              <a:cs typeface="Arial"/>
            </a:endParaRPr>
          </a:p>
          <a:p>
            <a:pPr algn="ctr">
              <a:spcBef>
                <a:spcPts val="844"/>
              </a:spcBef>
            </a:pPr>
            <a:r>
              <a:rPr sz="1617" spc="-4" dirty="0">
                <a:latin typeface="Arial"/>
                <a:cs typeface="Arial"/>
              </a:rPr>
              <a:t>Parameters </a:t>
            </a:r>
            <a:r>
              <a:rPr sz="1617" dirty="0">
                <a:latin typeface="Arial"/>
                <a:cs typeface="Arial"/>
              </a:rPr>
              <a:t>Pruned</a:t>
            </a:r>
            <a:r>
              <a:rPr sz="1617" spc="-120" dirty="0">
                <a:latin typeface="Arial"/>
                <a:cs typeface="Arial"/>
              </a:rPr>
              <a:t> </a:t>
            </a:r>
            <a:r>
              <a:rPr sz="1617" spc="-11" dirty="0">
                <a:latin typeface="Arial"/>
                <a:cs typeface="Arial"/>
              </a:rPr>
              <a:t>Away</a:t>
            </a:r>
            <a:endParaRPr sz="161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31399" y="4589860"/>
            <a:ext cx="4750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100%</a:t>
            </a:r>
            <a:endParaRPr sz="1406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11883" y="2194225"/>
            <a:ext cx="5023619" cy="2492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3027164" y="1678781"/>
            <a:ext cx="664369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dirty="0">
                <a:latin typeface="Arial"/>
                <a:cs typeface="Arial"/>
              </a:rPr>
              <a:t>Pruning</a:t>
            </a:r>
            <a:endParaRPr sz="147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54078" y="1678781"/>
            <a:ext cx="1628775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spc="-4" dirty="0">
                <a:latin typeface="Arial"/>
                <a:cs typeface="Arial"/>
              </a:rPr>
              <a:t>Pruning+Retraining</a:t>
            </a:r>
            <a:endParaRPr sz="147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6469" y="1678781"/>
            <a:ext cx="2655688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spc="-4" dirty="0">
                <a:latin typeface="Arial"/>
                <a:cs typeface="Arial"/>
              </a:rPr>
              <a:t>Iterative </a:t>
            </a:r>
            <a:r>
              <a:rPr sz="1477" dirty="0">
                <a:latin typeface="Arial"/>
                <a:cs typeface="Arial"/>
              </a:rPr>
              <a:t>Pruning and</a:t>
            </a:r>
            <a:r>
              <a:rPr sz="1477" spc="-14" dirty="0">
                <a:latin typeface="Arial"/>
                <a:cs typeface="Arial"/>
              </a:rPr>
              <a:t> </a:t>
            </a:r>
            <a:r>
              <a:rPr sz="1477" spc="-4" dirty="0">
                <a:latin typeface="Arial"/>
                <a:cs typeface="Arial"/>
              </a:rPr>
              <a:t>Retraining</a:t>
            </a:r>
            <a:endParaRPr sz="1477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357563" y="2089551"/>
          <a:ext cx="5205560" cy="278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7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1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5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7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175">
                      <a:solidFill>
                        <a:srgbClr val="B8B8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0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C8250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C8250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83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8250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90%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973" marB="0">
                    <a:lnL w="38100">
                      <a:solidFill>
                        <a:srgbClr val="C82506"/>
                      </a:solidFill>
                      <a:prstDash val="solid"/>
                    </a:lnL>
                    <a:lnR w="38100">
                      <a:solidFill>
                        <a:srgbClr val="C82506"/>
                      </a:solidFill>
                      <a:prstDash val="solid"/>
                    </a:lnR>
                    <a:lnT w="38100">
                      <a:solidFill>
                        <a:srgbClr val="C82506"/>
                      </a:solidFill>
                      <a:prstDash val="solid"/>
                    </a:lnT>
                    <a:lnB w="38100">
                      <a:solidFill>
                        <a:srgbClr val="C8250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82506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2786062" y="1752269"/>
            <a:ext cx="142871" cy="111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3804047" y="1752269"/>
            <a:ext cx="142873" cy="111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5795368" y="1752269"/>
            <a:ext cx="142874" cy="1119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5832517" y="1758398"/>
            <a:ext cx="67703" cy="985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7309282" y="2423696"/>
            <a:ext cx="385617" cy="396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985454" y="3162654"/>
            <a:ext cx="518936" cy="1263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2012243" y="3171575"/>
            <a:ext cx="465683" cy="1210419"/>
          </a:xfrm>
          <a:custGeom>
            <a:avLst/>
            <a:gdLst/>
            <a:ahLst/>
            <a:cxnLst/>
            <a:rect l="l" t="t" r="r" b="b"/>
            <a:pathLst>
              <a:path w="662304" h="1721485">
                <a:moveTo>
                  <a:pt x="0" y="0"/>
                </a:moveTo>
                <a:lnTo>
                  <a:pt x="661835" y="0"/>
                </a:lnTo>
                <a:lnTo>
                  <a:pt x="661835" y="1721294"/>
                </a:lnTo>
                <a:lnTo>
                  <a:pt x="0" y="1721294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2200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379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919191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116</a:t>
            </a:fld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405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0281" y="419695"/>
            <a:ext cx="4650135" cy="50671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2678365" algn="l"/>
              </a:tabLst>
            </a:pP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Pruning</a:t>
            </a:r>
            <a:r>
              <a:rPr sz="3234" b="1" dirty="0">
                <a:solidFill>
                  <a:srgbClr val="8C1515"/>
                </a:solidFill>
                <a:latin typeface="Arial"/>
                <a:cs typeface="Arial"/>
              </a:rPr>
              <a:t> RNN	</a:t>
            </a: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and</a:t>
            </a:r>
            <a:r>
              <a:rPr sz="3234" b="1" spc="-56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LSTM</a:t>
            </a:r>
            <a:endParaRPr sz="3234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04841" y="1898184"/>
            <a:ext cx="5326659" cy="4070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142875" y="2566964"/>
            <a:ext cx="3150018" cy="1763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580430" y="4920258"/>
            <a:ext cx="2617291" cy="698482"/>
          </a:xfrm>
          <a:prstGeom prst="rect">
            <a:avLst/>
          </a:prstGeom>
        </p:spPr>
        <p:txBody>
          <a:bodyPr vert="horz" wrap="square" lIns="0" tIns="4911" rIns="0" bIns="0" rtlCol="0">
            <a:spAutoFit/>
          </a:bodyPr>
          <a:lstStyle/>
          <a:p>
            <a:pPr marL="8929" marR="3572">
              <a:lnSpc>
                <a:spcPct val="101899"/>
              </a:lnSpc>
              <a:spcBef>
                <a:spcPts val="39"/>
              </a:spcBef>
            </a:pPr>
            <a:r>
              <a:rPr sz="1266" spc="7" dirty="0">
                <a:latin typeface="Arial"/>
                <a:cs typeface="Arial"/>
              </a:rPr>
              <a:t>*Karpathy </a:t>
            </a:r>
            <a:r>
              <a:rPr sz="1266" dirty="0">
                <a:latin typeface="Arial"/>
                <a:cs typeface="Arial"/>
              </a:rPr>
              <a:t>et </a:t>
            </a:r>
            <a:r>
              <a:rPr sz="1266" spc="-4" dirty="0">
                <a:latin typeface="Arial"/>
                <a:cs typeface="Arial"/>
              </a:rPr>
              <a:t>al, </a:t>
            </a:r>
            <a:r>
              <a:rPr sz="1266" spc="-7" dirty="0">
                <a:latin typeface="Arial"/>
                <a:cs typeface="Arial"/>
              </a:rPr>
              <a:t>"Deep </a:t>
            </a:r>
            <a:r>
              <a:rPr sz="1266" spc="-14" dirty="0">
                <a:latin typeface="Arial"/>
                <a:cs typeface="Arial"/>
              </a:rPr>
              <a:t>Visual-  </a:t>
            </a:r>
            <a:r>
              <a:rPr sz="1266" spc="-4" dirty="0">
                <a:latin typeface="Arial"/>
                <a:cs typeface="Arial"/>
              </a:rPr>
              <a:t>Semantic </a:t>
            </a:r>
            <a:r>
              <a:rPr sz="1266" spc="4" dirty="0">
                <a:latin typeface="Arial"/>
                <a:cs typeface="Arial"/>
              </a:rPr>
              <a:t>Alignments </a:t>
            </a:r>
            <a:r>
              <a:rPr sz="1266" dirty="0">
                <a:latin typeface="Arial"/>
                <a:cs typeface="Arial"/>
              </a:rPr>
              <a:t>for </a:t>
            </a:r>
            <a:r>
              <a:rPr sz="1266" spc="4" dirty="0">
                <a:latin typeface="Arial"/>
                <a:cs typeface="Arial"/>
              </a:rPr>
              <a:t>Generating  </a:t>
            </a:r>
            <a:r>
              <a:rPr sz="1266" spc="11" dirty="0">
                <a:latin typeface="Arial"/>
                <a:cs typeface="Arial"/>
              </a:rPr>
              <a:t>Image </a:t>
            </a:r>
            <a:r>
              <a:rPr sz="1266" spc="14" dirty="0">
                <a:latin typeface="Arial"/>
                <a:cs typeface="Arial"/>
              </a:rPr>
              <a:t>Descriptions”,</a:t>
            </a:r>
            <a:r>
              <a:rPr sz="1266" spc="-14" dirty="0">
                <a:latin typeface="Arial"/>
                <a:cs typeface="Arial"/>
              </a:rPr>
              <a:t> </a:t>
            </a:r>
            <a:r>
              <a:rPr sz="1266" spc="-4" dirty="0">
                <a:latin typeface="Arial"/>
                <a:cs typeface="Arial"/>
              </a:rPr>
              <a:t>2015.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28"/>
              </a:spcBef>
            </a:pPr>
            <a:r>
              <a:rPr sz="633" spc="-4" dirty="0">
                <a:latin typeface="Arial"/>
                <a:cs typeface="Arial"/>
              </a:rPr>
              <a:t>Figure </a:t>
            </a:r>
            <a:r>
              <a:rPr sz="633" spc="11" dirty="0">
                <a:latin typeface="Arial"/>
                <a:cs typeface="Arial"/>
              </a:rPr>
              <a:t>copyright </a:t>
            </a:r>
            <a:r>
              <a:rPr sz="633" spc="-25" dirty="0">
                <a:latin typeface="Arial"/>
                <a:cs typeface="Arial"/>
              </a:rPr>
              <a:t>IEEE, </a:t>
            </a:r>
            <a:r>
              <a:rPr sz="633" spc="-4" dirty="0">
                <a:latin typeface="Arial"/>
                <a:cs typeface="Arial"/>
              </a:rPr>
              <a:t>2015; </a:t>
            </a:r>
            <a:r>
              <a:rPr sz="633" spc="11" dirty="0">
                <a:latin typeface="Arial"/>
                <a:cs typeface="Arial"/>
              </a:rPr>
              <a:t>reproduced </a:t>
            </a:r>
            <a:r>
              <a:rPr sz="633" dirty="0">
                <a:latin typeface="Arial"/>
                <a:cs typeface="Arial"/>
              </a:rPr>
              <a:t>for </a:t>
            </a:r>
            <a:r>
              <a:rPr sz="633" spc="4" dirty="0">
                <a:latin typeface="Arial"/>
                <a:cs typeface="Arial"/>
              </a:rPr>
              <a:t>educational</a:t>
            </a:r>
            <a:r>
              <a:rPr sz="633" spc="18" dirty="0">
                <a:latin typeface="Arial"/>
                <a:cs typeface="Arial"/>
              </a:rPr>
              <a:t> </a:t>
            </a:r>
            <a:r>
              <a:rPr sz="633" spc="7" dirty="0">
                <a:latin typeface="Arial"/>
                <a:cs typeface="Arial"/>
              </a:rPr>
              <a:t>purposes.</a:t>
            </a:r>
            <a:endParaRPr sz="6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379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919191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117</a:t>
            </a:fld>
            <a:endParaRPr sz="12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15188" y="265775"/>
            <a:ext cx="1586359" cy="225358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solidFill>
                  <a:srgbClr val="000000"/>
                </a:solidFill>
              </a:rPr>
              <a:t>[Han </a:t>
            </a:r>
            <a:r>
              <a:rPr sz="1406" dirty="0">
                <a:solidFill>
                  <a:srgbClr val="000000"/>
                </a:solidFill>
              </a:rPr>
              <a:t>et al.</a:t>
            </a:r>
            <a:r>
              <a:rPr sz="1406" spc="-42" dirty="0">
                <a:solidFill>
                  <a:srgbClr val="000000"/>
                </a:solidFill>
              </a:rPr>
              <a:t> </a:t>
            </a:r>
            <a:r>
              <a:rPr sz="1406" spc="-4" dirty="0">
                <a:solidFill>
                  <a:srgbClr val="000000"/>
                </a:solidFill>
              </a:rPr>
              <a:t>NIPS’15]</a:t>
            </a:r>
            <a:endParaRPr sz="1406"/>
          </a:p>
        </p:txBody>
      </p:sp>
    </p:spTree>
    <p:extLst>
      <p:ext uri="{BB962C8B-B14F-4D97-AF65-F5344CB8AC3E}">
        <p14:creationId xmlns:p14="http://schemas.microsoft.com/office/powerpoint/2010/main" val="1736492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8351" y="1428750"/>
            <a:ext cx="1268016" cy="11965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/>
          <p:nvPr/>
        </p:nvSpPr>
        <p:spPr>
          <a:xfrm>
            <a:off x="2500313" y="1410891"/>
            <a:ext cx="5744467" cy="114240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30387" marR="3572" indent="-321457">
              <a:spcBef>
                <a:spcPts val="70"/>
              </a:spcBef>
              <a:buFont typeface="Arial"/>
              <a:buChar char="•"/>
              <a:tabLst>
                <a:tab pos="329940" algn="l"/>
                <a:tab pos="330387" algn="l"/>
                <a:tab pos="1365301" algn="l"/>
                <a:tab pos="1618895" algn="l"/>
                <a:tab pos="2753817" algn="l"/>
                <a:tab pos="3491830" algn="l"/>
                <a:tab pos="3794982" algn="l"/>
                <a:tab pos="4049023" algn="l"/>
                <a:tab pos="4699527" algn="l"/>
                <a:tab pos="5573713" algn="l"/>
              </a:tabLst>
            </a:pPr>
            <a:r>
              <a:rPr sz="1758" b="1" spc="-4" dirty="0">
                <a:latin typeface="Arial"/>
                <a:cs typeface="Arial"/>
              </a:rPr>
              <a:t>Origina</a:t>
            </a:r>
            <a:r>
              <a:rPr sz="1758" b="1" dirty="0">
                <a:latin typeface="Arial"/>
                <a:cs typeface="Arial"/>
              </a:rPr>
              <a:t>l</a:t>
            </a:r>
            <a:r>
              <a:rPr sz="1758" dirty="0">
                <a:latin typeface="Arial"/>
                <a:cs typeface="Arial"/>
              </a:rPr>
              <a:t>:	a	baske</a:t>
            </a:r>
            <a:r>
              <a:rPr sz="1758" spc="-4" dirty="0">
                <a:latin typeface="Arial"/>
                <a:cs typeface="Arial"/>
              </a:rPr>
              <a:t>t</a:t>
            </a:r>
            <a:r>
              <a:rPr sz="1758" dirty="0">
                <a:latin typeface="Arial"/>
                <a:cs typeface="Arial"/>
              </a:rPr>
              <a:t>ball	player	in	a	whi</a:t>
            </a:r>
            <a:r>
              <a:rPr sz="1758" spc="-4" dirty="0">
                <a:latin typeface="Arial"/>
                <a:cs typeface="Arial"/>
              </a:rPr>
              <a:t>t</a:t>
            </a:r>
            <a:r>
              <a:rPr sz="1758" dirty="0">
                <a:latin typeface="Arial"/>
                <a:cs typeface="Arial"/>
              </a:rPr>
              <a:t>e	uni</a:t>
            </a:r>
            <a:r>
              <a:rPr sz="1758" spc="-4" dirty="0">
                <a:latin typeface="Arial"/>
                <a:cs typeface="Arial"/>
              </a:rPr>
              <a:t>f</a:t>
            </a:r>
            <a:r>
              <a:rPr sz="1758" dirty="0">
                <a:latin typeface="Arial"/>
                <a:cs typeface="Arial"/>
              </a:rPr>
              <a:t>orm	is  playing </a:t>
            </a:r>
            <a:r>
              <a:rPr sz="1758" spc="-4" dirty="0">
                <a:latin typeface="Arial"/>
                <a:cs typeface="Arial"/>
              </a:rPr>
              <a:t>with </a:t>
            </a:r>
            <a:r>
              <a:rPr sz="1758" dirty="0">
                <a:latin typeface="Arial"/>
                <a:cs typeface="Arial"/>
              </a:rPr>
              <a:t>a</a:t>
            </a:r>
            <a:r>
              <a:rPr sz="1758" spc="-4" dirty="0">
                <a:latin typeface="Arial"/>
                <a:cs typeface="Arial"/>
              </a:rPr>
              <a:t> </a:t>
            </a:r>
            <a:r>
              <a:rPr sz="1758" dirty="0">
                <a:solidFill>
                  <a:srgbClr val="00B050"/>
                </a:solidFill>
                <a:latin typeface="Arial"/>
                <a:cs typeface="Arial"/>
              </a:rPr>
              <a:t>ball</a:t>
            </a:r>
            <a:endParaRPr sz="1758">
              <a:latin typeface="Arial"/>
              <a:cs typeface="Arial"/>
            </a:endParaRPr>
          </a:p>
          <a:p>
            <a:pPr marL="330387" marR="3572" indent="-321457">
              <a:spcBef>
                <a:spcPts val="422"/>
              </a:spcBef>
              <a:buFont typeface="Arial"/>
              <a:buChar char="•"/>
              <a:tabLst>
                <a:tab pos="329940" algn="l"/>
                <a:tab pos="330387" algn="l"/>
              </a:tabLst>
            </a:pPr>
            <a:r>
              <a:rPr sz="1758" b="1" spc="-4" dirty="0">
                <a:latin typeface="Arial"/>
                <a:cs typeface="Arial"/>
              </a:rPr>
              <a:t>Pruned 90%</a:t>
            </a:r>
            <a:r>
              <a:rPr sz="1758" spc="-4" dirty="0">
                <a:latin typeface="Arial"/>
                <a:cs typeface="Arial"/>
              </a:rPr>
              <a:t>: </a:t>
            </a:r>
            <a:r>
              <a:rPr sz="1758" dirty="0">
                <a:latin typeface="Arial"/>
                <a:cs typeface="Arial"/>
              </a:rPr>
              <a:t>a </a:t>
            </a:r>
            <a:r>
              <a:rPr sz="1758" spc="-4" dirty="0">
                <a:latin typeface="Arial"/>
                <a:cs typeface="Arial"/>
              </a:rPr>
              <a:t>basketball </a:t>
            </a:r>
            <a:r>
              <a:rPr sz="1758" dirty="0">
                <a:latin typeface="Arial"/>
                <a:cs typeface="Arial"/>
              </a:rPr>
              <a:t>player in a </a:t>
            </a:r>
            <a:r>
              <a:rPr sz="1758" spc="-4" dirty="0">
                <a:latin typeface="Arial"/>
                <a:cs typeface="Arial"/>
              </a:rPr>
              <a:t>white uniform </a:t>
            </a:r>
            <a:r>
              <a:rPr sz="1758" dirty="0">
                <a:latin typeface="Arial"/>
                <a:cs typeface="Arial"/>
              </a:rPr>
              <a:t>is  playing </a:t>
            </a:r>
            <a:r>
              <a:rPr sz="1758" spc="-4" dirty="0">
                <a:latin typeface="Arial"/>
                <a:cs typeface="Arial"/>
              </a:rPr>
              <a:t>with </a:t>
            </a:r>
            <a:r>
              <a:rPr sz="1758" dirty="0">
                <a:solidFill>
                  <a:srgbClr val="00B050"/>
                </a:solidFill>
                <a:latin typeface="Arial"/>
                <a:cs typeface="Arial"/>
              </a:rPr>
              <a:t>a</a:t>
            </a:r>
            <a:r>
              <a:rPr sz="1758" spc="-4" dirty="0">
                <a:solidFill>
                  <a:srgbClr val="00B050"/>
                </a:solidFill>
                <a:latin typeface="Arial"/>
                <a:cs typeface="Arial"/>
              </a:rPr>
              <a:t> basketball</a:t>
            </a:r>
            <a:endParaRPr sz="1758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8351" y="2741414"/>
            <a:ext cx="1268016" cy="107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2509243" y="2875359"/>
            <a:ext cx="5891361" cy="925983"/>
          </a:xfrm>
          <a:prstGeom prst="rect">
            <a:avLst/>
          </a:prstGeom>
        </p:spPr>
        <p:txBody>
          <a:bodyPr vert="horz" wrap="square" lIns="0" tIns="62508" rIns="0" bIns="0" rtlCol="0">
            <a:spAutoFit/>
          </a:bodyPr>
          <a:lstStyle/>
          <a:p>
            <a:pPr marL="330387" indent="-321457">
              <a:spcBef>
                <a:spcPts val="492"/>
              </a:spcBef>
              <a:buFont typeface="Arial"/>
              <a:buChar char="•"/>
              <a:tabLst>
                <a:tab pos="329940" algn="l"/>
                <a:tab pos="330387" algn="l"/>
              </a:tabLst>
            </a:pPr>
            <a:r>
              <a:rPr sz="1758" b="1" dirty="0">
                <a:latin typeface="Arial"/>
                <a:cs typeface="Arial"/>
              </a:rPr>
              <a:t>Original </a:t>
            </a:r>
            <a:r>
              <a:rPr sz="1758" dirty="0">
                <a:latin typeface="Arial"/>
                <a:cs typeface="Arial"/>
              </a:rPr>
              <a:t>: a brown dog is running </a:t>
            </a:r>
            <a:r>
              <a:rPr sz="1758" spc="-4" dirty="0">
                <a:latin typeface="Arial"/>
                <a:cs typeface="Arial"/>
              </a:rPr>
              <a:t>through </a:t>
            </a:r>
            <a:r>
              <a:rPr sz="1758" dirty="0">
                <a:latin typeface="Arial"/>
                <a:cs typeface="Arial"/>
              </a:rPr>
              <a:t>a grassy</a:t>
            </a:r>
            <a:r>
              <a:rPr sz="1758" spc="-56" dirty="0">
                <a:latin typeface="Arial"/>
                <a:cs typeface="Arial"/>
              </a:rPr>
              <a:t> </a:t>
            </a:r>
            <a:r>
              <a:rPr sz="1758" spc="-4" dirty="0">
                <a:solidFill>
                  <a:srgbClr val="0070C0"/>
                </a:solidFill>
                <a:latin typeface="Arial"/>
                <a:cs typeface="Arial"/>
              </a:rPr>
              <a:t>field</a:t>
            </a:r>
            <a:endParaRPr sz="1758">
              <a:latin typeface="Arial"/>
              <a:cs typeface="Arial"/>
            </a:endParaRPr>
          </a:p>
          <a:p>
            <a:pPr marL="330387" marR="3572" indent="-321457">
              <a:spcBef>
                <a:spcPts val="422"/>
              </a:spcBef>
              <a:buFont typeface="Arial"/>
              <a:buChar char="•"/>
              <a:tabLst>
                <a:tab pos="329940" algn="l"/>
                <a:tab pos="330387" algn="l"/>
              </a:tabLst>
            </a:pPr>
            <a:r>
              <a:rPr sz="1758" b="1" spc="-4" dirty="0">
                <a:latin typeface="Arial"/>
                <a:cs typeface="Arial"/>
              </a:rPr>
              <a:t>Pruned 90%</a:t>
            </a:r>
            <a:r>
              <a:rPr sz="1758" spc="-4" dirty="0">
                <a:latin typeface="Arial"/>
                <a:cs typeface="Arial"/>
              </a:rPr>
              <a:t>: </a:t>
            </a:r>
            <a:r>
              <a:rPr sz="1758" dirty="0">
                <a:latin typeface="Arial"/>
                <a:cs typeface="Arial"/>
              </a:rPr>
              <a:t>a brown dog is running </a:t>
            </a:r>
            <a:r>
              <a:rPr sz="1758" spc="-4" dirty="0">
                <a:latin typeface="Arial"/>
                <a:cs typeface="Arial"/>
              </a:rPr>
              <a:t>through </a:t>
            </a:r>
            <a:r>
              <a:rPr sz="1758" dirty="0">
                <a:latin typeface="Arial"/>
                <a:cs typeface="Arial"/>
              </a:rPr>
              <a:t>a grassy </a:t>
            </a:r>
            <a:r>
              <a:rPr sz="1758" dirty="0">
                <a:solidFill>
                  <a:srgbClr val="0070C0"/>
                </a:solidFill>
                <a:latin typeface="Arial"/>
                <a:cs typeface="Arial"/>
              </a:rPr>
              <a:t> area</a:t>
            </a:r>
            <a:endParaRPr sz="175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9242" y="5268515"/>
            <a:ext cx="96441" cy="655460"/>
          </a:xfrm>
          <a:prstGeom prst="rect">
            <a:avLst/>
          </a:prstGeom>
        </p:spPr>
        <p:txBody>
          <a:bodyPr vert="horz" wrap="square" lIns="0" tIns="62508" rIns="0" bIns="0" rtlCol="0">
            <a:spAutoFit/>
          </a:bodyPr>
          <a:lstStyle/>
          <a:p>
            <a:pPr marL="8929">
              <a:spcBef>
                <a:spcPts val="492"/>
              </a:spcBef>
            </a:pPr>
            <a:r>
              <a:rPr sz="1758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  <a:p>
            <a:pPr marL="8929">
              <a:spcBef>
                <a:spcPts val="422"/>
              </a:spcBef>
            </a:pPr>
            <a:r>
              <a:rPr sz="1758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0711" y="5277446"/>
            <a:ext cx="5569893" cy="928813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8929" marR="3572">
              <a:lnSpc>
                <a:spcPct val="110000"/>
              </a:lnSpc>
              <a:spcBef>
                <a:spcPts val="281"/>
              </a:spcBef>
            </a:pPr>
            <a:r>
              <a:rPr sz="1758" b="1" dirty="0">
                <a:latin typeface="Arial"/>
                <a:cs typeface="Arial"/>
              </a:rPr>
              <a:t>Original </a:t>
            </a:r>
            <a:r>
              <a:rPr sz="1758" dirty="0">
                <a:latin typeface="Arial"/>
                <a:cs typeface="Arial"/>
              </a:rPr>
              <a:t>: a soccer player in red is running in </a:t>
            </a:r>
            <a:r>
              <a:rPr sz="1758" spc="-4" dirty="0">
                <a:latin typeface="Arial"/>
                <a:cs typeface="Arial"/>
              </a:rPr>
              <a:t>the field  </a:t>
            </a:r>
            <a:r>
              <a:rPr sz="1758" b="1" spc="-4" dirty="0">
                <a:latin typeface="Arial"/>
                <a:cs typeface="Arial"/>
              </a:rPr>
              <a:t>Pruned </a:t>
            </a:r>
            <a:r>
              <a:rPr sz="1758" b="1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95%</a:t>
            </a:r>
            <a:r>
              <a:rPr sz="1758" spc="-4" dirty="0">
                <a:latin typeface="Arial"/>
                <a:cs typeface="Arial"/>
              </a:rPr>
              <a:t>: </a:t>
            </a:r>
            <a:r>
              <a:rPr sz="1758" dirty="0">
                <a:latin typeface="Arial"/>
                <a:cs typeface="Arial"/>
              </a:rPr>
              <a:t>a man in </a:t>
            </a:r>
            <a:r>
              <a:rPr sz="1758" dirty="0">
                <a:solidFill>
                  <a:srgbClr val="FF0000"/>
                </a:solidFill>
                <a:latin typeface="Arial"/>
                <a:cs typeface="Arial"/>
              </a:rPr>
              <a:t>a red shirt and black and </a:t>
            </a:r>
            <a:r>
              <a:rPr sz="1758" spc="-4" dirty="0">
                <a:solidFill>
                  <a:srgbClr val="FF0000"/>
                </a:solidFill>
                <a:latin typeface="Arial"/>
                <a:cs typeface="Arial"/>
              </a:rPr>
              <a:t>white  </a:t>
            </a:r>
            <a:r>
              <a:rPr sz="1758" dirty="0">
                <a:solidFill>
                  <a:srgbClr val="FF0000"/>
                </a:solidFill>
                <a:latin typeface="Arial"/>
                <a:cs typeface="Arial"/>
              </a:rPr>
              <a:t>black shirt </a:t>
            </a:r>
            <a:r>
              <a:rPr sz="1758" dirty="0">
                <a:latin typeface="Arial"/>
                <a:cs typeface="Arial"/>
              </a:rPr>
              <a:t>is running </a:t>
            </a:r>
            <a:r>
              <a:rPr sz="1758" spc="-4" dirty="0">
                <a:latin typeface="Arial"/>
                <a:cs typeface="Arial"/>
              </a:rPr>
              <a:t>through </a:t>
            </a:r>
            <a:r>
              <a:rPr sz="1758" dirty="0">
                <a:latin typeface="Arial"/>
                <a:cs typeface="Arial"/>
              </a:rPr>
              <a:t>a</a:t>
            </a:r>
            <a:r>
              <a:rPr sz="1758" spc="-14" dirty="0">
                <a:latin typeface="Arial"/>
                <a:cs typeface="Arial"/>
              </a:rPr>
              <a:t> </a:t>
            </a:r>
            <a:r>
              <a:rPr sz="1758" spc="-4" dirty="0">
                <a:latin typeface="Arial"/>
                <a:cs typeface="Arial"/>
              </a:rPr>
              <a:t>field</a:t>
            </a:r>
            <a:endParaRPr sz="1758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9422" y="3946922"/>
            <a:ext cx="1276945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 txBox="1"/>
          <p:nvPr/>
        </p:nvSpPr>
        <p:spPr>
          <a:xfrm>
            <a:off x="2509242" y="4125515"/>
            <a:ext cx="96441" cy="655460"/>
          </a:xfrm>
          <a:prstGeom prst="rect">
            <a:avLst/>
          </a:prstGeom>
        </p:spPr>
        <p:txBody>
          <a:bodyPr vert="horz" wrap="square" lIns="0" tIns="62508" rIns="0" bIns="0" rtlCol="0">
            <a:spAutoFit/>
          </a:bodyPr>
          <a:lstStyle/>
          <a:p>
            <a:pPr marL="8929">
              <a:spcBef>
                <a:spcPts val="492"/>
              </a:spcBef>
            </a:pPr>
            <a:r>
              <a:rPr sz="1758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  <a:p>
            <a:pPr marL="8929">
              <a:spcBef>
                <a:spcPts val="422"/>
              </a:spcBef>
            </a:pPr>
            <a:r>
              <a:rPr sz="1758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0711" y="4134446"/>
            <a:ext cx="5569446" cy="928813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8929" marR="3572">
              <a:lnSpc>
                <a:spcPct val="110000"/>
              </a:lnSpc>
              <a:spcBef>
                <a:spcPts val="281"/>
              </a:spcBef>
            </a:pPr>
            <a:r>
              <a:rPr sz="1758" b="1" dirty="0">
                <a:latin typeface="Arial"/>
                <a:cs typeface="Arial"/>
              </a:rPr>
              <a:t>Original </a:t>
            </a:r>
            <a:r>
              <a:rPr sz="1758" dirty="0">
                <a:latin typeface="Arial"/>
                <a:cs typeface="Arial"/>
              </a:rPr>
              <a:t>: a man is riding a </a:t>
            </a:r>
            <a:r>
              <a:rPr sz="1758" spc="-4" dirty="0">
                <a:latin typeface="Arial"/>
                <a:cs typeface="Arial"/>
              </a:rPr>
              <a:t>surfboard </a:t>
            </a:r>
            <a:r>
              <a:rPr sz="1758" dirty="0">
                <a:latin typeface="Arial"/>
                <a:cs typeface="Arial"/>
              </a:rPr>
              <a:t>on a wave  </a:t>
            </a:r>
            <a:r>
              <a:rPr sz="1758" b="1" spc="-4" dirty="0">
                <a:latin typeface="Arial"/>
                <a:cs typeface="Arial"/>
              </a:rPr>
              <a:t>Pruned 90%</a:t>
            </a:r>
            <a:r>
              <a:rPr sz="1758" spc="-4" dirty="0">
                <a:latin typeface="Arial"/>
                <a:cs typeface="Arial"/>
              </a:rPr>
              <a:t>: </a:t>
            </a:r>
            <a:r>
              <a:rPr sz="1758" dirty="0">
                <a:latin typeface="Arial"/>
                <a:cs typeface="Arial"/>
              </a:rPr>
              <a:t>a man in a </a:t>
            </a:r>
            <a:r>
              <a:rPr sz="1758" spc="-4" dirty="0">
                <a:latin typeface="Arial"/>
                <a:cs typeface="Arial"/>
              </a:rPr>
              <a:t>wetsuit </a:t>
            </a:r>
            <a:r>
              <a:rPr sz="1758" dirty="0">
                <a:latin typeface="Arial"/>
                <a:cs typeface="Arial"/>
              </a:rPr>
              <a:t>is riding a wave </a:t>
            </a:r>
            <a:r>
              <a:rPr sz="1758" spc="-4" dirty="0">
                <a:solidFill>
                  <a:srgbClr val="0070C0"/>
                </a:solidFill>
                <a:latin typeface="Arial"/>
                <a:cs typeface="Arial"/>
              </a:rPr>
              <a:t>on </a:t>
            </a:r>
            <a:r>
              <a:rPr sz="1758" dirty="0">
                <a:solidFill>
                  <a:srgbClr val="0070C0"/>
                </a:solidFill>
                <a:latin typeface="Arial"/>
                <a:cs typeface="Arial"/>
              </a:rPr>
              <a:t>a  beach</a:t>
            </a:r>
            <a:endParaRPr sz="1758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89422" y="5197078"/>
            <a:ext cx="1268016" cy="11519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250031" y="5572125"/>
            <a:ext cx="679549" cy="40925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601" b="1" dirty="0">
                <a:latin typeface="Arial"/>
                <a:cs typeface="Arial"/>
              </a:rPr>
              <a:t>95%</a:t>
            </a:r>
            <a:endParaRPr sz="2601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0379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919191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118</a:t>
            </a:fld>
            <a:endParaRPr sz="12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031" y="4295180"/>
            <a:ext cx="679549" cy="40925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601" b="1" dirty="0">
                <a:latin typeface="Arial"/>
                <a:cs typeface="Arial"/>
              </a:rPr>
              <a:t>90%</a:t>
            </a:r>
            <a:endParaRPr sz="260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031" y="3062883"/>
            <a:ext cx="679549" cy="40925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601" b="1" dirty="0">
                <a:latin typeface="Arial"/>
                <a:cs typeface="Arial"/>
              </a:rPr>
              <a:t>90%</a:t>
            </a:r>
            <a:endParaRPr sz="2601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031" y="1821656"/>
            <a:ext cx="679549" cy="40925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601" b="1" dirty="0">
                <a:latin typeface="Arial"/>
                <a:cs typeface="Arial"/>
              </a:rPr>
              <a:t>90%</a:t>
            </a:r>
            <a:endParaRPr sz="260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15188" y="258961"/>
            <a:ext cx="15863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[Han </a:t>
            </a:r>
            <a:r>
              <a:rPr sz="1406" dirty="0">
                <a:latin typeface="Arial"/>
                <a:cs typeface="Arial"/>
              </a:rPr>
              <a:t>et al.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NIPS’15]</a:t>
            </a:r>
            <a:endParaRPr sz="1406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403649" y="367459"/>
            <a:ext cx="5496768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2678365" algn="l"/>
              </a:tabLst>
            </a:pPr>
            <a:r>
              <a:rPr spc="-4" dirty="0"/>
              <a:t>Pruning</a:t>
            </a:r>
            <a:r>
              <a:rPr dirty="0"/>
              <a:t> RNN	</a:t>
            </a:r>
            <a:r>
              <a:rPr lang="de-DE" dirty="0" smtClean="0"/>
              <a:t> </a:t>
            </a:r>
            <a:r>
              <a:rPr spc="-4" dirty="0" smtClean="0"/>
              <a:t>and</a:t>
            </a:r>
            <a:r>
              <a:rPr spc="-56" dirty="0" smtClean="0"/>
              <a:t> </a:t>
            </a:r>
            <a:r>
              <a:rPr spc="-4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3535471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70" y="339426"/>
            <a:ext cx="702473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3523083" algn="l"/>
              </a:tabLst>
            </a:pPr>
            <a:r>
              <a:rPr spc="-4" dirty="0"/>
              <a:t>Pruning</a:t>
            </a:r>
            <a:r>
              <a:rPr spc="7" dirty="0"/>
              <a:t> </a:t>
            </a:r>
            <a:r>
              <a:rPr spc="-4" dirty="0"/>
              <a:t>Happens	</a:t>
            </a:r>
            <a:r>
              <a:rPr dirty="0"/>
              <a:t>in </a:t>
            </a:r>
            <a:r>
              <a:rPr spc="-4" dirty="0"/>
              <a:t>Human</a:t>
            </a:r>
            <a:r>
              <a:rPr spc="-67" dirty="0"/>
              <a:t> </a:t>
            </a:r>
            <a:r>
              <a:rPr spc="-4" dirty="0"/>
              <a:t>Brain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4469" y="6116836"/>
            <a:ext cx="63744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Arial"/>
                <a:cs typeface="Arial"/>
              </a:rPr>
              <a:t>Christopher </a:t>
            </a:r>
            <a:r>
              <a:rPr sz="1266" dirty="0">
                <a:latin typeface="Arial"/>
                <a:cs typeface="Arial"/>
              </a:rPr>
              <a:t>A </a:t>
            </a:r>
            <a:r>
              <a:rPr sz="1266" spc="-11" dirty="0">
                <a:latin typeface="Arial"/>
                <a:cs typeface="Arial"/>
              </a:rPr>
              <a:t>Walsh. </a:t>
            </a:r>
            <a:r>
              <a:rPr sz="1266" spc="-4" dirty="0">
                <a:latin typeface="Arial"/>
                <a:cs typeface="Arial"/>
              </a:rPr>
              <a:t>Peter Huttenlocher </a:t>
            </a:r>
            <a:r>
              <a:rPr sz="1266" dirty="0">
                <a:latin typeface="Arial"/>
                <a:cs typeface="Arial"/>
              </a:rPr>
              <a:t>(1931-2013). </a:t>
            </a:r>
            <a:r>
              <a:rPr sz="1266" spc="-4" dirty="0">
                <a:latin typeface="Arial"/>
                <a:cs typeface="Arial"/>
              </a:rPr>
              <a:t>Nature, 502(7470):172–172,</a:t>
            </a:r>
            <a:r>
              <a:rPr sz="1266" spc="-39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2013.</a:t>
            </a:r>
            <a:endParaRPr sz="12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212" y="2732484"/>
            <a:ext cx="1430089" cy="792885"/>
          </a:xfrm>
          <a:prstGeom prst="rect">
            <a:avLst/>
          </a:prstGeom>
        </p:spPr>
        <p:txBody>
          <a:bodyPr vert="horz" wrap="square" lIns="0" tIns="23217" rIns="0" bIns="0" rtlCol="0">
            <a:spAutoFit/>
          </a:bodyPr>
          <a:lstStyle/>
          <a:p>
            <a:pPr marL="8929" marR="3572" indent="17859">
              <a:lnSpc>
                <a:spcPts val="3023"/>
              </a:lnSpc>
              <a:spcBef>
                <a:spcPts val="183"/>
              </a:spcBef>
            </a:pPr>
            <a:r>
              <a:rPr sz="2531" dirty="0">
                <a:latin typeface="Arial"/>
                <a:cs typeface="Arial"/>
              </a:rPr>
              <a:t>50 </a:t>
            </a:r>
            <a:r>
              <a:rPr sz="2531" spc="-14" dirty="0">
                <a:latin typeface="Arial"/>
                <a:cs typeface="Arial"/>
              </a:rPr>
              <a:t>Trillion  </a:t>
            </a:r>
            <a:r>
              <a:rPr sz="2531" dirty="0">
                <a:latin typeface="Arial"/>
                <a:cs typeface="Arial"/>
              </a:rPr>
              <a:t>Synapses</a:t>
            </a:r>
            <a:endParaRPr sz="253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8704" y="2669976"/>
            <a:ext cx="1572964" cy="792885"/>
          </a:xfrm>
          <a:prstGeom prst="rect">
            <a:avLst/>
          </a:prstGeom>
        </p:spPr>
        <p:txBody>
          <a:bodyPr vert="horz" wrap="square" lIns="0" tIns="23217" rIns="0" bIns="0" rtlCol="0">
            <a:spAutoFit/>
          </a:bodyPr>
          <a:lstStyle/>
          <a:p>
            <a:pPr marL="80364" marR="3572" indent="-71435">
              <a:lnSpc>
                <a:spcPts val="3023"/>
              </a:lnSpc>
              <a:spcBef>
                <a:spcPts val="183"/>
              </a:spcBef>
            </a:pPr>
            <a:r>
              <a:rPr sz="2531" dirty="0">
                <a:latin typeface="Arial"/>
                <a:cs typeface="Arial"/>
              </a:rPr>
              <a:t>500</a:t>
            </a:r>
            <a:r>
              <a:rPr sz="2531" spc="-98" dirty="0">
                <a:latin typeface="Arial"/>
                <a:cs typeface="Arial"/>
              </a:rPr>
              <a:t> </a:t>
            </a:r>
            <a:r>
              <a:rPr sz="2531" spc="-14" dirty="0">
                <a:latin typeface="Arial"/>
                <a:cs typeface="Arial"/>
              </a:rPr>
              <a:t>Trillion  </a:t>
            </a:r>
            <a:r>
              <a:rPr sz="2531" dirty="0">
                <a:latin typeface="Arial"/>
                <a:cs typeface="Arial"/>
              </a:rPr>
              <a:t>Synapses</a:t>
            </a:r>
            <a:endParaRPr sz="253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96890" y="1839515"/>
            <a:ext cx="1752005" cy="792885"/>
          </a:xfrm>
          <a:prstGeom prst="rect">
            <a:avLst/>
          </a:prstGeom>
        </p:spPr>
        <p:txBody>
          <a:bodyPr vert="horz" wrap="square" lIns="0" tIns="23217" rIns="0" bIns="0" rtlCol="0">
            <a:spAutoFit/>
          </a:bodyPr>
          <a:lstStyle/>
          <a:p>
            <a:pPr marL="169658" marR="3572" indent="-160729">
              <a:lnSpc>
                <a:spcPts val="3023"/>
              </a:lnSpc>
              <a:spcBef>
                <a:spcPts val="183"/>
              </a:spcBef>
            </a:pPr>
            <a:r>
              <a:rPr sz="2531" dirty="0">
                <a:latin typeface="Arial"/>
                <a:cs typeface="Arial"/>
              </a:rPr>
              <a:t>1000</a:t>
            </a:r>
            <a:r>
              <a:rPr sz="2531" spc="-98" dirty="0">
                <a:latin typeface="Arial"/>
                <a:cs typeface="Arial"/>
              </a:rPr>
              <a:t> </a:t>
            </a:r>
            <a:r>
              <a:rPr sz="2531" spc="-14" dirty="0">
                <a:latin typeface="Arial"/>
                <a:cs typeface="Arial"/>
              </a:rPr>
              <a:t>Trillion  </a:t>
            </a:r>
            <a:r>
              <a:rPr sz="2531" dirty="0">
                <a:latin typeface="Arial"/>
                <a:cs typeface="Arial"/>
              </a:rPr>
              <a:t>Synapses</a:t>
            </a:r>
            <a:endParaRPr sz="2531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52091" y="2326026"/>
            <a:ext cx="930027" cy="783580"/>
          </a:xfrm>
          <a:custGeom>
            <a:avLst/>
            <a:gdLst/>
            <a:ahLst/>
            <a:cxnLst/>
            <a:rect l="l" t="t" r="r" b="b"/>
            <a:pathLst>
              <a:path w="1322704" h="1114425">
                <a:moveTo>
                  <a:pt x="0" y="1113797"/>
                </a:moveTo>
                <a:lnTo>
                  <a:pt x="1312879" y="8180"/>
                </a:lnTo>
                <a:lnTo>
                  <a:pt x="132259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3547595" y="2276561"/>
            <a:ext cx="93315" cy="88404"/>
          </a:xfrm>
          <a:custGeom>
            <a:avLst/>
            <a:gdLst/>
            <a:ahLst/>
            <a:cxnLst/>
            <a:rect l="l" t="t" r="r" b="b"/>
            <a:pathLst>
              <a:path w="132714" h="125729">
                <a:moveTo>
                  <a:pt x="132524" y="0"/>
                </a:moveTo>
                <a:lnTo>
                  <a:pt x="0" y="31902"/>
                </a:lnTo>
                <a:lnTo>
                  <a:pt x="78536" y="125158"/>
                </a:lnTo>
                <a:lnTo>
                  <a:pt x="132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5520163" y="2365519"/>
            <a:ext cx="1004590" cy="628650"/>
          </a:xfrm>
          <a:custGeom>
            <a:avLst/>
            <a:gdLst/>
            <a:ahLst/>
            <a:cxnLst/>
            <a:rect l="l" t="t" r="r" b="b"/>
            <a:pathLst>
              <a:path w="1428750" h="894079">
                <a:moveTo>
                  <a:pt x="0" y="0"/>
                </a:moveTo>
                <a:lnTo>
                  <a:pt x="1417391" y="886860"/>
                </a:lnTo>
                <a:lnTo>
                  <a:pt x="1428157" y="89359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6494025" y="2952762"/>
            <a:ext cx="95548" cy="82152"/>
          </a:xfrm>
          <a:custGeom>
            <a:avLst/>
            <a:gdLst/>
            <a:ahLst/>
            <a:cxnLst/>
            <a:rect l="l" t="t" r="r" b="b"/>
            <a:pathLst>
              <a:path w="135890" h="116839">
                <a:moveTo>
                  <a:pt x="64668" y="0"/>
                </a:moveTo>
                <a:lnTo>
                  <a:pt x="0" y="103352"/>
                </a:lnTo>
                <a:lnTo>
                  <a:pt x="135686" y="116344"/>
                </a:lnTo>
                <a:lnTo>
                  <a:pt x="64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 txBox="1"/>
          <p:nvPr/>
        </p:nvSpPr>
        <p:spPr>
          <a:xfrm>
            <a:off x="1098352" y="5348883"/>
            <a:ext cx="1327844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25" dirty="0">
                <a:latin typeface="Arial"/>
                <a:cs typeface="Arial"/>
              </a:rPr>
              <a:t>Newbo</a:t>
            </a:r>
            <a:r>
              <a:rPr sz="2531" spc="53" dirty="0">
                <a:latin typeface="Arial"/>
                <a:cs typeface="Arial"/>
              </a:rPr>
              <a:t>r</a:t>
            </a:r>
            <a:r>
              <a:rPr sz="2531" spc="-4" dirty="0">
                <a:latin typeface="Arial"/>
                <a:cs typeface="Arial"/>
              </a:rPr>
              <a:t>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8695" y="5366742"/>
            <a:ext cx="441215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2776588" algn="l"/>
              </a:tabLst>
            </a:pPr>
            <a:r>
              <a:rPr sz="2531" spc="-4" dirty="0">
                <a:latin typeface="Arial"/>
                <a:cs typeface="Arial"/>
              </a:rPr>
              <a:t>1</a:t>
            </a:r>
            <a:r>
              <a:rPr sz="2531" spc="4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year</a:t>
            </a:r>
            <a:r>
              <a:rPr sz="2531" spc="4" dirty="0">
                <a:latin typeface="Arial"/>
                <a:cs typeface="Arial"/>
              </a:rPr>
              <a:t> </a:t>
            </a:r>
            <a:r>
              <a:rPr sz="2531" spc="46" dirty="0">
                <a:latin typeface="Arial"/>
                <a:cs typeface="Arial"/>
              </a:rPr>
              <a:t>old	</a:t>
            </a:r>
            <a:r>
              <a:rPr sz="2531" spc="25" dirty="0">
                <a:latin typeface="Arial"/>
                <a:cs typeface="Arial"/>
              </a:rPr>
              <a:t>Adolescent</a:t>
            </a:r>
            <a:endParaRPr sz="2531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0094" y="3643313"/>
            <a:ext cx="2160984" cy="1428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 txBox="1"/>
          <p:nvPr/>
        </p:nvSpPr>
        <p:spPr>
          <a:xfrm>
            <a:off x="1205508" y="5080992"/>
            <a:ext cx="1246138" cy="1064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77258" y="3643313"/>
            <a:ext cx="1589484" cy="1428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 txBox="1"/>
          <p:nvPr/>
        </p:nvSpPr>
        <p:spPr>
          <a:xfrm>
            <a:off x="3857625" y="5080992"/>
            <a:ext cx="1246138" cy="1064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65156" y="3634383"/>
            <a:ext cx="1178719" cy="1446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6929438" y="5098852"/>
            <a:ext cx="1246138" cy="1064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0379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919191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119</a:t>
            </a:fld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838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98940" y="1927623"/>
            <a:ext cx="3350843" cy="3350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4" name="object 4"/>
          <p:cNvSpPr/>
          <p:nvPr/>
        </p:nvSpPr>
        <p:spPr>
          <a:xfrm>
            <a:off x="453524" y="2595451"/>
            <a:ext cx="1563370" cy="772795"/>
          </a:xfrm>
          <a:custGeom>
            <a:avLst/>
            <a:gdLst/>
            <a:ahLst/>
            <a:cxnLst/>
            <a:rect l="l" t="t" r="r" b="b"/>
            <a:pathLst>
              <a:path w="1563370" h="772794">
                <a:moveTo>
                  <a:pt x="0" y="36218"/>
                </a:moveTo>
                <a:lnTo>
                  <a:pt x="28039" y="34000"/>
                </a:lnTo>
                <a:lnTo>
                  <a:pt x="65193" y="28333"/>
                </a:lnTo>
                <a:lnTo>
                  <a:pt x="109511" y="20696"/>
                </a:lnTo>
                <a:lnTo>
                  <a:pt x="159046" y="12565"/>
                </a:lnTo>
                <a:lnTo>
                  <a:pt x="211848" y="5420"/>
                </a:lnTo>
                <a:lnTo>
                  <a:pt x="265969" y="739"/>
                </a:lnTo>
                <a:lnTo>
                  <a:pt x="319461" y="0"/>
                </a:lnTo>
                <a:lnTo>
                  <a:pt x="370375" y="4681"/>
                </a:lnTo>
                <a:lnTo>
                  <a:pt x="416762" y="16261"/>
                </a:lnTo>
                <a:lnTo>
                  <a:pt x="456674" y="36218"/>
                </a:lnTo>
                <a:lnTo>
                  <a:pt x="505037" y="91450"/>
                </a:lnTo>
                <a:lnTo>
                  <a:pt x="524902" y="129710"/>
                </a:lnTo>
                <a:lnTo>
                  <a:pt x="542756" y="172976"/>
                </a:lnTo>
                <a:lnTo>
                  <a:pt x="559253" y="219680"/>
                </a:lnTo>
                <a:lnTo>
                  <a:pt x="575043" y="268255"/>
                </a:lnTo>
                <a:lnTo>
                  <a:pt x="590777" y="317133"/>
                </a:lnTo>
                <a:lnTo>
                  <a:pt x="607108" y="364747"/>
                </a:lnTo>
                <a:lnTo>
                  <a:pt x="624686" y="409529"/>
                </a:lnTo>
                <a:lnTo>
                  <a:pt x="644162" y="449912"/>
                </a:lnTo>
                <a:lnTo>
                  <a:pt x="666189" y="484329"/>
                </a:lnTo>
                <a:lnTo>
                  <a:pt x="720498" y="528992"/>
                </a:lnTo>
                <a:lnTo>
                  <a:pt x="754033" y="536420"/>
                </a:lnTo>
                <a:lnTo>
                  <a:pt x="791697" y="534403"/>
                </a:lnTo>
                <a:lnTo>
                  <a:pt x="832757" y="524611"/>
                </a:lnTo>
                <a:lnTo>
                  <a:pt x="876478" y="508714"/>
                </a:lnTo>
                <a:lnTo>
                  <a:pt x="922126" y="488385"/>
                </a:lnTo>
                <a:lnTo>
                  <a:pt x="968966" y="465292"/>
                </a:lnTo>
                <a:lnTo>
                  <a:pt x="1016263" y="441107"/>
                </a:lnTo>
                <a:lnTo>
                  <a:pt x="1063283" y="417500"/>
                </a:lnTo>
                <a:lnTo>
                  <a:pt x="1109292" y="396143"/>
                </a:lnTo>
                <a:lnTo>
                  <a:pt x="1153555" y="378705"/>
                </a:lnTo>
                <a:lnTo>
                  <a:pt x="1195337" y="366858"/>
                </a:lnTo>
                <a:lnTo>
                  <a:pt x="1233904" y="362272"/>
                </a:lnTo>
                <a:lnTo>
                  <a:pt x="1268522" y="366617"/>
                </a:lnTo>
                <a:lnTo>
                  <a:pt x="1305915" y="383697"/>
                </a:lnTo>
                <a:lnTo>
                  <a:pt x="1341455" y="411330"/>
                </a:lnTo>
                <a:lnTo>
                  <a:pt x="1375052" y="447320"/>
                </a:lnTo>
                <a:lnTo>
                  <a:pt x="1406612" y="489471"/>
                </a:lnTo>
                <a:lnTo>
                  <a:pt x="1436045" y="535586"/>
                </a:lnTo>
                <a:lnTo>
                  <a:pt x="1463260" y="583470"/>
                </a:lnTo>
                <a:lnTo>
                  <a:pt x="1488164" y="630928"/>
                </a:lnTo>
                <a:lnTo>
                  <a:pt x="1510666" y="675762"/>
                </a:lnTo>
                <a:lnTo>
                  <a:pt x="1530675" y="715778"/>
                </a:lnTo>
                <a:lnTo>
                  <a:pt x="1548099" y="748779"/>
                </a:lnTo>
                <a:lnTo>
                  <a:pt x="1562846" y="772569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0325" y="2033381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Local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Minima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1698" y="2046716"/>
            <a:ext cx="1868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Saddle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points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894" y="2636522"/>
            <a:ext cx="1522730" cy="730885"/>
          </a:xfrm>
          <a:custGeom>
            <a:avLst/>
            <a:gdLst/>
            <a:ahLst/>
            <a:cxnLst/>
            <a:rect l="l" t="t" r="r" b="b"/>
            <a:pathLst>
              <a:path w="1522729" h="730885">
                <a:moveTo>
                  <a:pt x="0" y="0"/>
                </a:moveTo>
                <a:lnTo>
                  <a:pt x="17614" y="23896"/>
                </a:lnTo>
                <a:lnTo>
                  <a:pt x="39621" y="56592"/>
                </a:lnTo>
                <a:lnTo>
                  <a:pt x="65442" y="95927"/>
                </a:lnTo>
                <a:lnTo>
                  <a:pt x="94501" y="139736"/>
                </a:lnTo>
                <a:lnTo>
                  <a:pt x="126218" y="185860"/>
                </a:lnTo>
                <a:lnTo>
                  <a:pt x="160016" y="232136"/>
                </a:lnTo>
                <a:lnTo>
                  <a:pt x="195316" y="276403"/>
                </a:lnTo>
                <a:lnTo>
                  <a:pt x="231540" y="316497"/>
                </a:lnTo>
                <a:lnTo>
                  <a:pt x="268110" y="350258"/>
                </a:lnTo>
                <a:lnTo>
                  <a:pt x="304449" y="375524"/>
                </a:lnTo>
                <a:lnTo>
                  <a:pt x="345783" y="394164"/>
                </a:lnTo>
                <a:lnTo>
                  <a:pt x="389414" y="405870"/>
                </a:lnTo>
                <a:lnTo>
                  <a:pt x="434882" y="411979"/>
                </a:lnTo>
                <a:lnTo>
                  <a:pt x="481728" y="413827"/>
                </a:lnTo>
                <a:lnTo>
                  <a:pt x="529492" y="412752"/>
                </a:lnTo>
                <a:lnTo>
                  <a:pt x="577715" y="410090"/>
                </a:lnTo>
                <a:lnTo>
                  <a:pt x="625938" y="407178"/>
                </a:lnTo>
                <a:lnTo>
                  <a:pt x="673702" y="405352"/>
                </a:lnTo>
                <a:lnTo>
                  <a:pt x="720548" y="405949"/>
                </a:lnTo>
                <a:lnTo>
                  <a:pt x="766948" y="406296"/>
                </a:lnTo>
                <a:lnTo>
                  <a:pt x="813599" y="403720"/>
                </a:lnTo>
                <a:lnTo>
                  <a:pt x="860376" y="399557"/>
                </a:lnTo>
                <a:lnTo>
                  <a:pt x="907152" y="395144"/>
                </a:lnTo>
                <a:lnTo>
                  <a:pt x="953803" y="391817"/>
                </a:lnTo>
                <a:lnTo>
                  <a:pt x="1000203" y="390912"/>
                </a:lnTo>
                <a:lnTo>
                  <a:pt x="1046227" y="393767"/>
                </a:lnTo>
                <a:lnTo>
                  <a:pt x="1091751" y="401717"/>
                </a:lnTo>
                <a:lnTo>
                  <a:pt x="1136647" y="416099"/>
                </a:lnTo>
                <a:lnTo>
                  <a:pt x="1178181" y="436646"/>
                </a:lnTo>
                <a:lnTo>
                  <a:pt x="1221896" y="464571"/>
                </a:lnTo>
                <a:lnTo>
                  <a:pt x="1266728" y="498018"/>
                </a:lnTo>
                <a:lnTo>
                  <a:pt x="1311610" y="535129"/>
                </a:lnTo>
                <a:lnTo>
                  <a:pt x="1355478" y="574046"/>
                </a:lnTo>
                <a:lnTo>
                  <a:pt x="1397265" y="612912"/>
                </a:lnTo>
                <a:lnTo>
                  <a:pt x="1435906" y="649870"/>
                </a:lnTo>
                <a:lnTo>
                  <a:pt x="1470335" y="683063"/>
                </a:lnTo>
                <a:lnTo>
                  <a:pt x="1499487" y="710633"/>
                </a:lnTo>
                <a:lnTo>
                  <a:pt x="1522296" y="7307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3447" y="291054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352" y="182699"/>
                </a:moveTo>
                <a:lnTo>
                  <a:pt x="55793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lnTo>
                  <a:pt x="7178" y="55791"/>
                </a:lnTo>
                <a:lnTo>
                  <a:pt x="26756" y="26754"/>
                </a:lnTo>
                <a:lnTo>
                  <a:pt x="55793" y="7178"/>
                </a:lnTo>
                <a:lnTo>
                  <a:pt x="91352" y="0"/>
                </a:lnTo>
                <a:lnTo>
                  <a:pt x="109256" y="1771"/>
                </a:lnTo>
                <a:lnTo>
                  <a:pt x="155944" y="26755"/>
                </a:lnTo>
                <a:lnTo>
                  <a:pt x="180930" y="73445"/>
                </a:lnTo>
                <a:lnTo>
                  <a:pt x="182702" y="91349"/>
                </a:lnTo>
                <a:lnTo>
                  <a:pt x="175523" y="126906"/>
                </a:lnTo>
                <a:lnTo>
                  <a:pt x="155945" y="155943"/>
                </a:lnTo>
                <a:lnTo>
                  <a:pt x="126909" y="175520"/>
                </a:lnTo>
                <a:lnTo>
                  <a:pt x="91352" y="1826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3447" y="291054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49"/>
                </a:moveTo>
                <a:lnTo>
                  <a:pt x="7178" y="55791"/>
                </a:lnTo>
                <a:lnTo>
                  <a:pt x="26756" y="26755"/>
                </a:lnTo>
                <a:lnTo>
                  <a:pt x="55793" y="7178"/>
                </a:lnTo>
                <a:lnTo>
                  <a:pt x="91352" y="0"/>
                </a:lnTo>
                <a:lnTo>
                  <a:pt x="142032" y="15347"/>
                </a:lnTo>
                <a:lnTo>
                  <a:pt x="175748" y="56391"/>
                </a:lnTo>
                <a:lnTo>
                  <a:pt x="182702" y="91349"/>
                </a:lnTo>
                <a:lnTo>
                  <a:pt x="175523" y="126906"/>
                </a:lnTo>
                <a:lnTo>
                  <a:pt x="155945" y="155943"/>
                </a:lnTo>
                <a:lnTo>
                  <a:pt x="126909" y="175520"/>
                </a:lnTo>
                <a:lnTo>
                  <a:pt x="91352" y="182699"/>
                </a:lnTo>
                <a:lnTo>
                  <a:pt x="55793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94968" y="281847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349" y="182699"/>
                </a:moveTo>
                <a:lnTo>
                  <a:pt x="55792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lnTo>
                  <a:pt x="7178" y="55791"/>
                </a:lnTo>
                <a:lnTo>
                  <a:pt x="26756" y="26754"/>
                </a:lnTo>
                <a:lnTo>
                  <a:pt x="55792" y="7178"/>
                </a:lnTo>
                <a:lnTo>
                  <a:pt x="91349" y="0"/>
                </a:lnTo>
                <a:lnTo>
                  <a:pt x="109255" y="1771"/>
                </a:lnTo>
                <a:lnTo>
                  <a:pt x="155949" y="26755"/>
                </a:lnTo>
                <a:lnTo>
                  <a:pt x="180928" y="73445"/>
                </a:lnTo>
                <a:lnTo>
                  <a:pt x="182699" y="91349"/>
                </a:lnTo>
                <a:lnTo>
                  <a:pt x="175520" y="126906"/>
                </a:lnTo>
                <a:lnTo>
                  <a:pt x="155943" y="155943"/>
                </a:lnTo>
                <a:lnTo>
                  <a:pt x="126906" y="175520"/>
                </a:lnTo>
                <a:lnTo>
                  <a:pt x="91349" y="1826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4967" y="281847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49"/>
                </a:moveTo>
                <a:lnTo>
                  <a:pt x="7178" y="55791"/>
                </a:lnTo>
                <a:lnTo>
                  <a:pt x="26756" y="26755"/>
                </a:lnTo>
                <a:lnTo>
                  <a:pt x="55792" y="7178"/>
                </a:lnTo>
                <a:lnTo>
                  <a:pt x="91349" y="0"/>
                </a:lnTo>
                <a:lnTo>
                  <a:pt x="142037" y="15347"/>
                </a:lnTo>
                <a:lnTo>
                  <a:pt x="175746" y="56391"/>
                </a:lnTo>
                <a:lnTo>
                  <a:pt x="182699" y="91349"/>
                </a:lnTo>
                <a:lnTo>
                  <a:pt x="175520" y="126906"/>
                </a:lnTo>
                <a:lnTo>
                  <a:pt x="155943" y="155943"/>
                </a:lnTo>
                <a:lnTo>
                  <a:pt x="126906" y="175520"/>
                </a:lnTo>
                <a:lnTo>
                  <a:pt x="91349" y="182699"/>
                </a:lnTo>
                <a:lnTo>
                  <a:pt x="55792" y="175520"/>
                </a:lnTo>
                <a:lnTo>
                  <a:pt x="26756" y="155943"/>
                </a:lnTo>
                <a:lnTo>
                  <a:pt x="7178" y="126906"/>
                </a:lnTo>
                <a:lnTo>
                  <a:pt x="0" y="91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4010" y="3691281"/>
            <a:ext cx="244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Poor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Conditioning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77667" y="2909823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24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35918" y="2862627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0" y="0"/>
                </a:lnTo>
                <a:lnTo>
                  <a:pt x="129674" y="47197"/>
                </a:lnTo>
                <a:lnTo>
                  <a:pt x="0" y="943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5918" y="2862627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6149" y="300189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54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23700" y="2954696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0" y="0"/>
                </a:lnTo>
                <a:lnTo>
                  <a:pt x="129674" y="47197"/>
                </a:lnTo>
                <a:lnTo>
                  <a:pt x="0" y="943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3700" y="2954696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862" y="4133882"/>
            <a:ext cx="4852965" cy="1079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29741" y="1460744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Gradient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</a:t>
            </a:fld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6634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758" y="1884165"/>
            <a:ext cx="2081957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b="1" spc="-4" dirty="0">
                <a:latin typeface="Arial"/>
                <a:cs typeface="Arial"/>
              </a:rPr>
              <a:t>Before</a:t>
            </a:r>
            <a:r>
              <a:rPr sz="2250" b="1" spc="-39" dirty="0">
                <a:latin typeface="Arial"/>
                <a:cs typeface="Arial"/>
              </a:rPr>
              <a:t> </a:t>
            </a:r>
            <a:r>
              <a:rPr sz="2250" b="1" spc="-4" dirty="0">
                <a:latin typeface="Arial"/>
                <a:cs typeface="Arial"/>
              </a:rPr>
              <a:t>Pruning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9766" y="1884165"/>
            <a:ext cx="1843534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b="1" dirty="0">
                <a:latin typeface="Arial"/>
                <a:cs typeface="Arial"/>
              </a:rPr>
              <a:t>After</a:t>
            </a:r>
            <a:r>
              <a:rPr sz="2250" b="1" spc="-53" dirty="0">
                <a:latin typeface="Arial"/>
                <a:cs typeface="Arial"/>
              </a:rPr>
              <a:t> </a:t>
            </a:r>
            <a:r>
              <a:rPr sz="2250" b="1" spc="-4" dirty="0">
                <a:latin typeface="Arial"/>
                <a:cs typeface="Arial"/>
              </a:rPr>
              <a:t>Pruning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265228"/>
            <a:ext cx="8206830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3523083" algn="l"/>
              </a:tabLst>
            </a:pPr>
            <a:r>
              <a:rPr spc="-4" dirty="0"/>
              <a:t>Pruning</a:t>
            </a:r>
            <a:r>
              <a:rPr spc="7" dirty="0"/>
              <a:t> </a:t>
            </a:r>
            <a:r>
              <a:rPr spc="-4" dirty="0"/>
              <a:t>Changes	</a:t>
            </a:r>
            <a:r>
              <a:rPr spc="-14" dirty="0"/>
              <a:t>Weight</a:t>
            </a:r>
            <a:r>
              <a:rPr spc="-35" dirty="0"/>
              <a:t> </a:t>
            </a:r>
            <a:r>
              <a:rPr spc="-4" dirty="0"/>
              <a:t>Distribution</a:t>
            </a:r>
          </a:p>
        </p:txBody>
      </p:sp>
      <p:sp>
        <p:nvSpPr>
          <p:cNvPr id="5" name="object 5"/>
          <p:cNvSpPr/>
          <p:nvPr/>
        </p:nvSpPr>
        <p:spPr>
          <a:xfrm>
            <a:off x="276821" y="2553891"/>
            <a:ext cx="2753127" cy="3341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3187899" y="2580680"/>
            <a:ext cx="2762037" cy="3350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6188273" y="2553891"/>
            <a:ext cx="2797677" cy="3403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6652618" y="1884165"/>
            <a:ext cx="2177504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b="1" dirty="0">
                <a:latin typeface="Arial"/>
                <a:cs typeface="Arial"/>
              </a:rPr>
              <a:t>After</a:t>
            </a:r>
            <a:r>
              <a:rPr sz="2250" b="1" spc="-46" dirty="0">
                <a:latin typeface="Arial"/>
                <a:cs typeface="Arial"/>
              </a:rPr>
              <a:t> </a:t>
            </a:r>
            <a:r>
              <a:rPr sz="2250" b="1" spc="-4" dirty="0">
                <a:latin typeface="Arial"/>
                <a:cs typeface="Arial"/>
              </a:rPr>
              <a:t>Retraining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379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919191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6110" y="6671727"/>
            <a:ext cx="2504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120</a:t>
            </a:fld>
            <a:endParaRPr sz="12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8313" y="1057620"/>
            <a:ext cx="158635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Arial"/>
                <a:cs typeface="Arial"/>
              </a:rPr>
              <a:t>[Han </a:t>
            </a:r>
            <a:r>
              <a:rPr sz="1406" dirty="0">
                <a:latin typeface="Arial"/>
                <a:cs typeface="Arial"/>
              </a:rPr>
              <a:t>et al.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NIPS’15]</a:t>
            </a:r>
            <a:endParaRPr sz="1406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6336" y="6215063"/>
            <a:ext cx="510197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Conv5 layer of </a:t>
            </a:r>
            <a:r>
              <a:rPr sz="1266" spc="-4" dirty="0">
                <a:latin typeface="Arial"/>
                <a:cs typeface="Arial"/>
              </a:rPr>
              <a:t>Alexnet. Representative for other network </a:t>
            </a:r>
            <a:r>
              <a:rPr sz="1266" dirty="0">
                <a:latin typeface="Arial"/>
                <a:cs typeface="Arial"/>
              </a:rPr>
              <a:t>layers as</a:t>
            </a:r>
            <a:r>
              <a:rPr sz="1266" spc="-42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well.</a:t>
            </a:r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83166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078" y="-186539"/>
            <a:ext cx="7900095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4329405" algn="l"/>
              </a:tabLst>
            </a:pPr>
            <a:r>
              <a:rPr dirty="0"/>
              <a:t>Part 1:</a:t>
            </a:r>
            <a:r>
              <a:rPr spc="-116" dirty="0"/>
              <a:t> </a:t>
            </a:r>
            <a:r>
              <a:rPr spc="-4" dirty="0"/>
              <a:t>Algorithms</a:t>
            </a:r>
            <a:r>
              <a:rPr spc="7" dirty="0"/>
              <a:t> </a:t>
            </a:r>
            <a:r>
              <a:rPr spc="-4" dirty="0"/>
              <a:t>for	Efficient</a:t>
            </a:r>
            <a:r>
              <a:rPr spc="-32" dirty="0"/>
              <a:t> </a:t>
            </a:r>
            <a:r>
              <a:rPr spc="-4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6485" y="168771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024" y="1643063"/>
            <a:ext cx="148366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1.</a:t>
            </a:r>
            <a:r>
              <a:rPr sz="2531" spc="-7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Pruning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485" y="2446734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024" y="2402086"/>
            <a:ext cx="256773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2. </a:t>
            </a:r>
            <a:r>
              <a:rPr sz="2531" spc="-11" dirty="0">
                <a:latin typeface="Arial"/>
                <a:cs typeface="Arial"/>
              </a:rPr>
              <a:t>Weight</a:t>
            </a:r>
            <a:r>
              <a:rPr sz="2531" spc="-60" dirty="0">
                <a:latin typeface="Arial"/>
                <a:cs typeface="Arial"/>
              </a:rPr>
              <a:t> </a:t>
            </a:r>
            <a:r>
              <a:rPr sz="2531" dirty="0">
                <a:latin typeface="Arial"/>
                <a:cs typeface="Arial"/>
              </a:rPr>
              <a:t>Sharing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485" y="320575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023" y="3161109"/>
            <a:ext cx="218063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3.</a:t>
            </a:r>
            <a:r>
              <a:rPr sz="2531" spc="-39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Quantization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485" y="396478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024" y="3920133"/>
            <a:ext cx="393174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4. Low Rank</a:t>
            </a:r>
            <a:r>
              <a:rPr sz="2531" spc="-172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Approximation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485" y="4723805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024" y="4679156"/>
            <a:ext cx="321066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5.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Binary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/ </a:t>
            </a:r>
            <a:r>
              <a:rPr sz="2531" spc="-42" dirty="0">
                <a:solidFill>
                  <a:srgbClr val="A6AAA9"/>
                </a:solidFill>
                <a:latin typeface="Arial"/>
                <a:cs typeface="Arial"/>
              </a:rPr>
              <a:t>Ternary</a:t>
            </a:r>
            <a:r>
              <a:rPr sz="2531" spc="-9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Net</a:t>
            </a:r>
            <a:endParaRPr sz="2531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485" y="548282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023" y="5438180"/>
            <a:ext cx="398532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6.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Winograd</a:t>
            </a:r>
            <a:r>
              <a:rPr sz="2531" spc="-49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11" dirty="0">
                <a:solidFill>
                  <a:srgbClr val="A6AAA9"/>
                </a:solidFill>
                <a:latin typeface="Arial"/>
                <a:cs typeface="Arial"/>
              </a:rPr>
              <a:t>Transformation</a:t>
            </a:r>
            <a:endParaRPr sz="253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93833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00" y="313654"/>
            <a:ext cx="507920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7412">
              <a:spcBef>
                <a:spcPts val="70"/>
              </a:spcBef>
            </a:pPr>
            <a:r>
              <a:rPr spc="-28" dirty="0"/>
              <a:t>Trained</a:t>
            </a:r>
            <a:r>
              <a:rPr spc="-39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40203" y="250031"/>
            <a:ext cx="1499295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60" dirty="0">
                <a:latin typeface="Arial"/>
                <a:cs typeface="Arial"/>
              </a:rPr>
              <a:t> </a:t>
            </a:r>
            <a:r>
              <a:rPr sz="1336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8141" y="2339578"/>
            <a:ext cx="4610844" cy="55006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249665" algn="l"/>
                <a:tab pos="2490848" algn="l"/>
                <a:tab pos="3732030" algn="l"/>
              </a:tabLst>
            </a:pPr>
            <a:r>
              <a:rPr sz="3516" spc="-4" dirty="0">
                <a:latin typeface="Arial"/>
                <a:cs typeface="Arial"/>
              </a:rPr>
              <a:t>2.09</a:t>
            </a:r>
            <a:r>
              <a:rPr sz="3516" dirty="0">
                <a:latin typeface="Arial"/>
                <a:cs typeface="Arial"/>
              </a:rPr>
              <a:t>,	</a:t>
            </a:r>
            <a:r>
              <a:rPr sz="3516" spc="-4" dirty="0">
                <a:latin typeface="Arial"/>
                <a:cs typeface="Arial"/>
              </a:rPr>
              <a:t>2.12</a:t>
            </a:r>
            <a:r>
              <a:rPr sz="3516" dirty="0">
                <a:latin typeface="Arial"/>
                <a:cs typeface="Arial"/>
              </a:rPr>
              <a:t>,	</a:t>
            </a:r>
            <a:r>
              <a:rPr sz="3516" spc="-4" dirty="0">
                <a:latin typeface="Arial"/>
                <a:cs typeface="Arial"/>
              </a:rPr>
              <a:t>1.92</a:t>
            </a:r>
            <a:r>
              <a:rPr sz="3516" dirty="0">
                <a:latin typeface="Arial"/>
                <a:cs typeface="Arial"/>
              </a:rPr>
              <a:t>,	1.87</a:t>
            </a:r>
            <a:endParaRPr sz="351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37203" y="3323094"/>
            <a:ext cx="469593" cy="1019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4363992" y="3332024"/>
            <a:ext cx="416123" cy="966192"/>
          </a:xfrm>
          <a:custGeom>
            <a:avLst/>
            <a:gdLst/>
            <a:ahLst/>
            <a:cxnLst/>
            <a:rect l="l" t="t" r="r" b="b"/>
            <a:pathLst>
              <a:path w="591820" h="1374139">
                <a:moveTo>
                  <a:pt x="591667" y="689965"/>
                </a:moveTo>
                <a:lnTo>
                  <a:pt x="0" y="689965"/>
                </a:lnTo>
                <a:lnTo>
                  <a:pt x="295833" y="1373809"/>
                </a:lnTo>
                <a:lnTo>
                  <a:pt x="591667" y="689965"/>
                </a:lnTo>
                <a:close/>
              </a:path>
              <a:path w="591820" h="1374139">
                <a:moveTo>
                  <a:pt x="400977" y="0"/>
                </a:moveTo>
                <a:lnTo>
                  <a:pt x="190690" y="0"/>
                </a:lnTo>
                <a:lnTo>
                  <a:pt x="190690" y="689965"/>
                </a:lnTo>
                <a:lnTo>
                  <a:pt x="400977" y="689965"/>
                </a:lnTo>
                <a:lnTo>
                  <a:pt x="4009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 txBox="1"/>
          <p:nvPr/>
        </p:nvSpPr>
        <p:spPr>
          <a:xfrm>
            <a:off x="4250532" y="4652367"/>
            <a:ext cx="638919" cy="55006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516" dirty="0">
                <a:latin typeface="Arial"/>
                <a:cs typeface="Arial"/>
              </a:rPr>
              <a:t>2.0</a:t>
            </a:r>
            <a:endParaRPr sz="3516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70376" y="2199621"/>
            <a:ext cx="4603700" cy="848320"/>
          </a:xfrm>
          <a:custGeom>
            <a:avLst/>
            <a:gdLst/>
            <a:ahLst/>
            <a:cxnLst/>
            <a:rect l="l" t="t" r="r" b="b"/>
            <a:pathLst>
              <a:path w="6547484" h="1206500">
                <a:moveTo>
                  <a:pt x="0" y="1181191"/>
                </a:moveTo>
                <a:lnTo>
                  <a:pt x="6542348" y="0"/>
                </a:lnTo>
                <a:lnTo>
                  <a:pt x="6546860" y="24995"/>
                </a:lnTo>
                <a:lnTo>
                  <a:pt x="4512" y="1206187"/>
                </a:lnTo>
                <a:lnTo>
                  <a:pt x="0" y="1181191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2296184" y="2192014"/>
            <a:ext cx="4551908" cy="863501"/>
          </a:xfrm>
          <a:custGeom>
            <a:avLst/>
            <a:gdLst/>
            <a:ahLst/>
            <a:cxnLst/>
            <a:rect l="l" t="t" r="r" b="b"/>
            <a:pathLst>
              <a:path w="6473825" h="1228089">
                <a:moveTo>
                  <a:pt x="6468804" y="1227838"/>
                </a:moveTo>
                <a:lnTo>
                  <a:pt x="0" y="24971"/>
                </a:lnTo>
                <a:lnTo>
                  <a:pt x="4643" y="0"/>
                </a:lnTo>
                <a:lnTo>
                  <a:pt x="6473448" y="1202866"/>
                </a:lnTo>
                <a:lnTo>
                  <a:pt x="6468804" y="1227838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122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6647158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8723" y="1482329"/>
            <a:ext cx="7590" cy="7590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0" y="0"/>
                </a:moveTo>
                <a:lnTo>
                  <a:pt x="6402" y="5957"/>
                </a:lnTo>
                <a:lnTo>
                  <a:pt x="10539" y="10403"/>
                </a:lnTo>
              </a:path>
            </a:pathLst>
          </a:custGeom>
          <a:ln w="36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3595449" y="1532156"/>
            <a:ext cx="2170807" cy="704999"/>
          </a:xfrm>
          <a:custGeom>
            <a:avLst/>
            <a:gdLst/>
            <a:ahLst/>
            <a:cxnLst/>
            <a:rect l="l" t="t" r="r" b="b"/>
            <a:pathLst>
              <a:path w="3087370" h="1002664">
                <a:moveTo>
                  <a:pt x="2919945" y="0"/>
                </a:moveTo>
                <a:lnTo>
                  <a:pt x="167093" y="0"/>
                </a:lnTo>
                <a:lnTo>
                  <a:pt x="122671" y="5968"/>
                </a:lnTo>
                <a:lnTo>
                  <a:pt x="82755" y="22811"/>
                </a:lnTo>
                <a:lnTo>
                  <a:pt x="48937" y="48936"/>
                </a:lnTo>
                <a:lnTo>
                  <a:pt x="22811" y="82751"/>
                </a:lnTo>
                <a:lnTo>
                  <a:pt x="5968" y="122663"/>
                </a:lnTo>
                <a:lnTo>
                  <a:pt x="0" y="167081"/>
                </a:lnTo>
                <a:lnTo>
                  <a:pt x="0" y="835418"/>
                </a:lnTo>
                <a:lnTo>
                  <a:pt x="5968" y="879836"/>
                </a:lnTo>
                <a:lnTo>
                  <a:pt x="22811" y="919748"/>
                </a:lnTo>
                <a:lnTo>
                  <a:pt x="48937" y="953563"/>
                </a:lnTo>
                <a:lnTo>
                  <a:pt x="82755" y="979688"/>
                </a:lnTo>
                <a:lnTo>
                  <a:pt x="122671" y="996531"/>
                </a:lnTo>
                <a:lnTo>
                  <a:pt x="167093" y="1002499"/>
                </a:lnTo>
                <a:lnTo>
                  <a:pt x="2919945" y="1002499"/>
                </a:lnTo>
                <a:lnTo>
                  <a:pt x="2964364" y="996531"/>
                </a:lnTo>
                <a:lnTo>
                  <a:pt x="3004279" y="979688"/>
                </a:lnTo>
                <a:lnTo>
                  <a:pt x="3038097" y="953563"/>
                </a:lnTo>
                <a:lnTo>
                  <a:pt x="3064225" y="919748"/>
                </a:lnTo>
                <a:lnTo>
                  <a:pt x="3081070" y="879836"/>
                </a:lnTo>
                <a:lnTo>
                  <a:pt x="3087039" y="835418"/>
                </a:lnTo>
                <a:lnTo>
                  <a:pt x="3087039" y="167081"/>
                </a:lnTo>
                <a:lnTo>
                  <a:pt x="3074315" y="103144"/>
                </a:lnTo>
                <a:lnTo>
                  <a:pt x="3038094" y="48933"/>
                </a:lnTo>
                <a:lnTo>
                  <a:pt x="2983887" y="12717"/>
                </a:lnTo>
                <a:lnTo>
                  <a:pt x="291994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3595442" y="1532155"/>
            <a:ext cx="2170807" cy="704999"/>
          </a:xfrm>
          <a:custGeom>
            <a:avLst/>
            <a:gdLst/>
            <a:ahLst/>
            <a:cxnLst/>
            <a:rect l="l" t="t" r="r" b="b"/>
            <a:pathLst>
              <a:path w="3087370" h="1002664">
                <a:moveTo>
                  <a:pt x="0" y="167089"/>
                </a:moveTo>
                <a:lnTo>
                  <a:pt x="5968" y="122669"/>
                </a:lnTo>
                <a:lnTo>
                  <a:pt x="22811" y="82755"/>
                </a:lnTo>
                <a:lnTo>
                  <a:pt x="48938" y="48938"/>
                </a:lnTo>
                <a:lnTo>
                  <a:pt x="82755" y="22812"/>
                </a:lnTo>
                <a:lnTo>
                  <a:pt x="122670" y="5968"/>
                </a:lnTo>
                <a:lnTo>
                  <a:pt x="167091" y="0"/>
                </a:lnTo>
                <a:lnTo>
                  <a:pt x="2919943" y="0"/>
                </a:lnTo>
                <a:lnTo>
                  <a:pt x="2983900" y="12717"/>
                </a:lnTo>
                <a:lnTo>
                  <a:pt x="3038114" y="48937"/>
                </a:lnTo>
                <a:lnTo>
                  <a:pt x="3074327" y="103145"/>
                </a:lnTo>
                <a:lnTo>
                  <a:pt x="3087034" y="167089"/>
                </a:lnTo>
                <a:lnTo>
                  <a:pt x="3087034" y="835418"/>
                </a:lnTo>
                <a:lnTo>
                  <a:pt x="3081065" y="879837"/>
                </a:lnTo>
                <a:lnTo>
                  <a:pt x="3064222" y="919752"/>
                </a:lnTo>
                <a:lnTo>
                  <a:pt x="3038096" y="953569"/>
                </a:lnTo>
                <a:lnTo>
                  <a:pt x="3004279" y="979695"/>
                </a:lnTo>
                <a:lnTo>
                  <a:pt x="2964364" y="996539"/>
                </a:lnTo>
                <a:lnTo>
                  <a:pt x="2919943" y="1002507"/>
                </a:lnTo>
                <a:lnTo>
                  <a:pt x="167091" y="1002507"/>
                </a:lnTo>
                <a:lnTo>
                  <a:pt x="122670" y="996539"/>
                </a:lnTo>
                <a:lnTo>
                  <a:pt x="82755" y="979695"/>
                </a:lnTo>
                <a:lnTo>
                  <a:pt x="48938" y="953569"/>
                </a:lnTo>
                <a:lnTo>
                  <a:pt x="22811" y="919752"/>
                </a:lnTo>
                <a:lnTo>
                  <a:pt x="5968" y="879837"/>
                </a:lnTo>
                <a:lnTo>
                  <a:pt x="0" y="835418"/>
                </a:lnTo>
                <a:lnTo>
                  <a:pt x="0" y="167089"/>
                </a:lnTo>
                <a:close/>
              </a:path>
            </a:pathLst>
          </a:custGeom>
          <a:ln w="36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3664153" y="1726646"/>
            <a:ext cx="1959620" cy="259219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617" b="1" dirty="0">
                <a:latin typeface="Arial"/>
                <a:cs typeface="Arial"/>
              </a:rPr>
              <a:t>Cluster </a:t>
            </a:r>
            <a:r>
              <a:rPr sz="1617" b="1" spc="4" dirty="0">
                <a:latin typeface="Arial"/>
                <a:cs typeface="Arial"/>
              </a:rPr>
              <a:t>the</a:t>
            </a:r>
            <a:r>
              <a:rPr sz="1617" b="1" spc="-35" dirty="0">
                <a:latin typeface="Arial"/>
                <a:cs typeface="Arial"/>
              </a:rPr>
              <a:t> </a:t>
            </a:r>
            <a:r>
              <a:rPr sz="1617" b="1" spc="4" dirty="0">
                <a:latin typeface="Arial"/>
                <a:cs typeface="Arial"/>
              </a:rPr>
              <a:t>Weights</a:t>
            </a:r>
            <a:endParaRPr sz="1617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96905" y="2503733"/>
            <a:ext cx="2170807" cy="704999"/>
          </a:xfrm>
          <a:custGeom>
            <a:avLst/>
            <a:gdLst/>
            <a:ahLst/>
            <a:cxnLst/>
            <a:rect l="l" t="t" r="r" b="b"/>
            <a:pathLst>
              <a:path w="3087370" h="1002664">
                <a:moveTo>
                  <a:pt x="2919945" y="0"/>
                </a:moveTo>
                <a:lnTo>
                  <a:pt x="167093" y="0"/>
                </a:lnTo>
                <a:lnTo>
                  <a:pt x="122675" y="5968"/>
                </a:lnTo>
                <a:lnTo>
                  <a:pt x="82760" y="22811"/>
                </a:lnTo>
                <a:lnTo>
                  <a:pt x="48942" y="48936"/>
                </a:lnTo>
                <a:lnTo>
                  <a:pt x="22814" y="82751"/>
                </a:lnTo>
                <a:lnTo>
                  <a:pt x="5969" y="122663"/>
                </a:lnTo>
                <a:lnTo>
                  <a:pt x="0" y="167081"/>
                </a:lnTo>
                <a:lnTo>
                  <a:pt x="0" y="835418"/>
                </a:lnTo>
                <a:lnTo>
                  <a:pt x="5969" y="879836"/>
                </a:lnTo>
                <a:lnTo>
                  <a:pt x="22814" y="919748"/>
                </a:lnTo>
                <a:lnTo>
                  <a:pt x="48942" y="953563"/>
                </a:lnTo>
                <a:lnTo>
                  <a:pt x="82760" y="979688"/>
                </a:lnTo>
                <a:lnTo>
                  <a:pt x="122675" y="996531"/>
                </a:lnTo>
                <a:lnTo>
                  <a:pt x="167093" y="1002499"/>
                </a:lnTo>
                <a:lnTo>
                  <a:pt x="2919945" y="1002499"/>
                </a:lnTo>
                <a:lnTo>
                  <a:pt x="2964364" y="996531"/>
                </a:lnTo>
                <a:lnTo>
                  <a:pt x="3004279" y="979688"/>
                </a:lnTo>
                <a:lnTo>
                  <a:pt x="3038097" y="953563"/>
                </a:lnTo>
                <a:lnTo>
                  <a:pt x="3064225" y="919748"/>
                </a:lnTo>
                <a:lnTo>
                  <a:pt x="3081070" y="879836"/>
                </a:lnTo>
                <a:lnTo>
                  <a:pt x="3087039" y="835418"/>
                </a:lnTo>
                <a:lnTo>
                  <a:pt x="3087039" y="167081"/>
                </a:lnTo>
                <a:lnTo>
                  <a:pt x="3074320" y="103139"/>
                </a:lnTo>
                <a:lnTo>
                  <a:pt x="3038094" y="48933"/>
                </a:lnTo>
                <a:lnTo>
                  <a:pt x="2983887" y="12717"/>
                </a:lnTo>
                <a:lnTo>
                  <a:pt x="291994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3596902" y="2503729"/>
            <a:ext cx="2170807" cy="704999"/>
          </a:xfrm>
          <a:custGeom>
            <a:avLst/>
            <a:gdLst/>
            <a:ahLst/>
            <a:cxnLst/>
            <a:rect l="l" t="t" r="r" b="b"/>
            <a:pathLst>
              <a:path w="3087370" h="1002664">
                <a:moveTo>
                  <a:pt x="0" y="167089"/>
                </a:moveTo>
                <a:lnTo>
                  <a:pt x="5968" y="122669"/>
                </a:lnTo>
                <a:lnTo>
                  <a:pt x="22811" y="82755"/>
                </a:lnTo>
                <a:lnTo>
                  <a:pt x="48938" y="48938"/>
                </a:lnTo>
                <a:lnTo>
                  <a:pt x="82755" y="22812"/>
                </a:lnTo>
                <a:lnTo>
                  <a:pt x="122670" y="5968"/>
                </a:lnTo>
                <a:lnTo>
                  <a:pt x="167091" y="0"/>
                </a:lnTo>
                <a:lnTo>
                  <a:pt x="2919943" y="0"/>
                </a:lnTo>
                <a:lnTo>
                  <a:pt x="2983900" y="12717"/>
                </a:lnTo>
                <a:lnTo>
                  <a:pt x="3038114" y="48937"/>
                </a:lnTo>
                <a:lnTo>
                  <a:pt x="3074309" y="103145"/>
                </a:lnTo>
                <a:lnTo>
                  <a:pt x="3087034" y="167089"/>
                </a:lnTo>
                <a:lnTo>
                  <a:pt x="3087034" y="835418"/>
                </a:lnTo>
                <a:lnTo>
                  <a:pt x="3081065" y="879837"/>
                </a:lnTo>
                <a:lnTo>
                  <a:pt x="3064222" y="919752"/>
                </a:lnTo>
                <a:lnTo>
                  <a:pt x="3038096" y="953569"/>
                </a:lnTo>
                <a:lnTo>
                  <a:pt x="3004279" y="979695"/>
                </a:lnTo>
                <a:lnTo>
                  <a:pt x="2964364" y="996539"/>
                </a:lnTo>
                <a:lnTo>
                  <a:pt x="2919943" y="1002507"/>
                </a:lnTo>
                <a:lnTo>
                  <a:pt x="167091" y="1002507"/>
                </a:lnTo>
                <a:lnTo>
                  <a:pt x="122670" y="996539"/>
                </a:lnTo>
                <a:lnTo>
                  <a:pt x="82755" y="979695"/>
                </a:lnTo>
                <a:lnTo>
                  <a:pt x="48938" y="953569"/>
                </a:lnTo>
                <a:lnTo>
                  <a:pt x="22811" y="919752"/>
                </a:lnTo>
                <a:lnTo>
                  <a:pt x="5968" y="879837"/>
                </a:lnTo>
                <a:lnTo>
                  <a:pt x="0" y="835418"/>
                </a:lnTo>
                <a:lnTo>
                  <a:pt x="0" y="167089"/>
                </a:lnTo>
                <a:close/>
              </a:path>
            </a:pathLst>
          </a:custGeom>
          <a:ln w="36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3649072" y="2703420"/>
            <a:ext cx="2063204" cy="259219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617" b="1" spc="4" dirty="0">
                <a:latin typeface="Arial"/>
                <a:cs typeface="Arial"/>
              </a:rPr>
              <a:t>Generate Code</a:t>
            </a:r>
            <a:r>
              <a:rPr sz="1617" b="1" spc="-53" dirty="0">
                <a:latin typeface="Arial"/>
                <a:cs typeface="Arial"/>
              </a:rPr>
              <a:t> </a:t>
            </a:r>
            <a:r>
              <a:rPr sz="1617" b="1" spc="4" dirty="0">
                <a:latin typeface="Arial"/>
                <a:cs typeface="Arial"/>
              </a:rPr>
              <a:t>Book</a:t>
            </a:r>
            <a:endParaRPr sz="161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47326" y="2272749"/>
            <a:ext cx="267891" cy="229046"/>
          </a:xfrm>
          <a:custGeom>
            <a:avLst/>
            <a:gdLst/>
            <a:ahLst/>
            <a:cxnLst/>
            <a:rect l="l" t="t" r="r" b="b"/>
            <a:pathLst>
              <a:path w="381000" h="325754">
                <a:moveTo>
                  <a:pt x="380733" y="162839"/>
                </a:moveTo>
                <a:lnTo>
                  <a:pt x="0" y="162839"/>
                </a:lnTo>
                <a:lnTo>
                  <a:pt x="190360" y="325678"/>
                </a:lnTo>
                <a:lnTo>
                  <a:pt x="380733" y="162839"/>
                </a:lnTo>
                <a:close/>
              </a:path>
              <a:path w="381000" h="325754">
                <a:moveTo>
                  <a:pt x="285546" y="0"/>
                </a:moveTo>
                <a:lnTo>
                  <a:pt x="95186" y="0"/>
                </a:lnTo>
                <a:lnTo>
                  <a:pt x="95186" y="162839"/>
                </a:lnTo>
                <a:lnTo>
                  <a:pt x="285546" y="162839"/>
                </a:lnTo>
                <a:lnTo>
                  <a:pt x="28554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4547316" y="2272756"/>
            <a:ext cx="267891" cy="229046"/>
          </a:xfrm>
          <a:custGeom>
            <a:avLst/>
            <a:gdLst/>
            <a:ahLst/>
            <a:cxnLst/>
            <a:rect l="l" t="t" r="r" b="b"/>
            <a:pathLst>
              <a:path w="381000" h="325754">
                <a:moveTo>
                  <a:pt x="285552" y="0"/>
                </a:moveTo>
                <a:lnTo>
                  <a:pt x="285552" y="162835"/>
                </a:lnTo>
                <a:lnTo>
                  <a:pt x="380736" y="162835"/>
                </a:lnTo>
                <a:lnTo>
                  <a:pt x="190368" y="325670"/>
                </a:lnTo>
                <a:lnTo>
                  <a:pt x="0" y="162835"/>
                </a:lnTo>
                <a:lnTo>
                  <a:pt x="95184" y="162835"/>
                </a:lnTo>
                <a:lnTo>
                  <a:pt x="95184" y="0"/>
                </a:lnTo>
                <a:lnTo>
                  <a:pt x="285552" y="0"/>
                </a:lnTo>
                <a:close/>
              </a:path>
            </a:pathLst>
          </a:custGeom>
          <a:ln w="36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3596905" y="3435162"/>
            <a:ext cx="2170807" cy="704999"/>
          </a:xfrm>
          <a:custGeom>
            <a:avLst/>
            <a:gdLst/>
            <a:ahLst/>
            <a:cxnLst/>
            <a:rect l="l" t="t" r="r" b="b"/>
            <a:pathLst>
              <a:path w="3087370" h="1002664">
                <a:moveTo>
                  <a:pt x="2919945" y="0"/>
                </a:moveTo>
                <a:lnTo>
                  <a:pt x="167093" y="0"/>
                </a:lnTo>
                <a:lnTo>
                  <a:pt x="122675" y="5968"/>
                </a:lnTo>
                <a:lnTo>
                  <a:pt x="82760" y="22811"/>
                </a:lnTo>
                <a:lnTo>
                  <a:pt x="48942" y="48936"/>
                </a:lnTo>
                <a:lnTo>
                  <a:pt x="22814" y="82751"/>
                </a:lnTo>
                <a:lnTo>
                  <a:pt x="5969" y="122663"/>
                </a:lnTo>
                <a:lnTo>
                  <a:pt x="0" y="167081"/>
                </a:lnTo>
                <a:lnTo>
                  <a:pt x="0" y="835418"/>
                </a:lnTo>
                <a:lnTo>
                  <a:pt x="5969" y="879836"/>
                </a:lnTo>
                <a:lnTo>
                  <a:pt x="22814" y="919748"/>
                </a:lnTo>
                <a:lnTo>
                  <a:pt x="48942" y="953563"/>
                </a:lnTo>
                <a:lnTo>
                  <a:pt x="82760" y="979688"/>
                </a:lnTo>
                <a:lnTo>
                  <a:pt x="122675" y="996531"/>
                </a:lnTo>
                <a:lnTo>
                  <a:pt x="167093" y="1002499"/>
                </a:lnTo>
                <a:lnTo>
                  <a:pt x="2919945" y="1002499"/>
                </a:lnTo>
                <a:lnTo>
                  <a:pt x="2964364" y="996531"/>
                </a:lnTo>
                <a:lnTo>
                  <a:pt x="3004279" y="979688"/>
                </a:lnTo>
                <a:lnTo>
                  <a:pt x="3038097" y="953563"/>
                </a:lnTo>
                <a:lnTo>
                  <a:pt x="3064225" y="919748"/>
                </a:lnTo>
                <a:lnTo>
                  <a:pt x="3081070" y="879836"/>
                </a:lnTo>
                <a:lnTo>
                  <a:pt x="3087039" y="835418"/>
                </a:lnTo>
                <a:lnTo>
                  <a:pt x="3087039" y="167081"/>
                </a:lnTo>
                <a:lnTo>
                  <a:pt x="3074320" y="103144"/>
                </a:lnTo>
                <a:lnTo>
                  <a:pt x="3038094" y="48933"/>
                </a:lnTo>
                <a:lnTo>
                  <a:pt x="2983887" y="12717"/>
                </a:lnTo>
                <a:lnTo>
                  <a:pt x="291994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3596902" y="3435159"/>
            <a:ext cx="2170807" cy="704999"/>
          </a:xfrm>
          <a:custGeom>
            <a:avLst/>
            <a:gdLst/>
            <a:ahLst/>
            <a:cxnLst/>
            <a:rect l="l" t="t" r="r" b="b"/>
            <a:pathLst>
              <a:path w="3087370" h="1002664">
                <a:moveTo>
                  <a:pt x="0" y="167089"/>
                </a:moveTo>
                <a:lnTo>
                  <a:pt x="5968" y="122669"/>
                </a:lnTo>
                <a:lnTo>
                  <a:pt x="22811" y="82755"/>
                </a:lnTo>
                <a:lnTo>
                  <a:pt x="48938" y="48938"/>
                </a:lnTo>
                <a:lnTo>
                  <a:pt x="82755" y="22812"/>
                </a:lnTo>
                <a:lnTo>
                  <a:pt x="122670" y="5968"/>
                </a:lnTo>
                <a:lnTo>
                  <a:pt x="167091" y="0"/>
                </a:lnTo>
                <a:lnTo>
                  <a:pt x="2919943" y="0"/>
                </a:lnTo>
                <a:lnTo>
                  <a:pt x="2983900" y="12717"/>
                </a:lnTo>
                <a:lnTo>
                  <a:pt x="3038114" y="48937"/>
                </a:lnTo>
                <a:lnTo>
                  <a:pt x="3074309" y="103145"/>
                </a:lnTo>
                <a:lnTo>
                  <a:pt x="3087034" y="167089"/>
                </a:lnTo>
                <a:lnTo>
                  <a:pt x="3087034" y="835418"/>
                </a:lnTo>
                <a:lnTo>
                  <a:pt x="3081065" y="879837"/>
                </a:lnTo>
                <a:lnTo>
                  <a:pt x="3064222" y="919752"/>
                </a:lnTo>
                <a:lnTo>
                  <a:pt x="3038096" y="953569"/>
                </a:lnTo>
                <a:lnTo>
                  <a:pt x="3004279" y="979695"/>
                </a:lnTo>
                <a:lnTo>
                  <a:pt x="2964364" y="996539"/>
                </a:lnTo>
                <a:lnTo>
                  <a:pt x="2919943" y="1002507"/>
                </a:lnTo>
                <a:lnTo>
                  <a:pt x="167091" y="1002507"/>
                </a:lnTo>
                <a:lnTo>
                  <a:pt x="122670" y="996539"/>
                </a:lnTo>
                <a:lnTo>
                  <a:pt x="82755" y="979695"/>
                </a:lnTo>
                <a:lnTo>
                  <a:pt x="48938" y="953569"/>
                </a:lnTo>
                <a:lnTo>
                  <a:pt x="22811" y="919752"/>
                </a:lnTo>
                <a:lnTo>
                  <a:pt x="5968" y="879837"/>
                </a:lnTo>
                <a:lnTo>
                  <a:pt x="0" y="835418"/>
                </a:lnTo>
                <a:lnTo>
                  <a:pt x="0" y="167089"/>
                </a:lnTo>
                <a:close/>
              </a:path>
            </a:pathLst>
          </a:custGeom>
          <a:ln w="36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 txBox="1"/>
          <p:nvPr/>
        </p:nvSpPr>
        <p:spPr>
          <a:xfrm>
            <a:off x="3649072" y="3558813"/>
            <a:ext cx="2120354" cy="508069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 marR="3572">
              <a:spcBef>
                <a:spcPts val="80"/>
              </a:spcBef>
            </a:pPr>
            <a:r>
              <a:rPr sz="1617" b="1" spc="4" dirty="0">
                <a:latin typeface="Arial"/>
                <a:cs typeface="Arial"/>
              </a:rPr>
              <a:t>Quantize the</a:t>
            </a:r>
            <a:r>
              <a:rPr sz="1617" b="1" spc="-53" dirty="0">
                <a:latin typeface="Arial"/>
                <a:cs typeface="Arial"/>
              </a:rPr>
              <a:t> </a:t>
            </a:r>
            <a:r>
              <a:rPr sz="1617" b="1" spc="4" dirty="0">
                <a:latin typeface="Arial"/>
                <a:cs typeface="Arial"/>
              </a:rPr>
              <a:t>Weights  with Code</a:t>
            </a:r>
            <a:r>
              <a:rPr sz="1617" b="1" spc="-14" dirty="0">
                <a:latin typeface="Arial"/>
                <a:cs typeface="Arial"/>
              </a:rPr>
              <a:t> </a:t>
            </a:r>
            <a:r>
              <a:rPr sz="1617" b="1" spc="4" dirty="0">
                <a:latin typeface="Arial"/>
                <a:cs typeface="Arial"/>
              </a:rPr>
              <a:t>Book</a:t>
            </a:r>
            <a:endParaRPr sz="1617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47326" y="3204186"/>
            <a:ext cx="267891" cy="229046"/>
          </a:xfrm>
          <a:custGeom>
            <a:avLst/>
            <a:gdLst/>
            <a:ahLst/>
            <a:cxnLst/>
            <a:rect l="l" t="t" r="r" b="b"/>
            <a:pathLst>
              <a:path w="381000" h="325754">
                <a:moveTo>
                  <a:pt x="380733" y="162839"/>
                </a:moveTo>
                <a:lnTo>
                  <a:pt x="0" y="162839"/>
                </a:lnTo>
                <a:lnTo>
                  <a:pt x="190360" y="325678"/>
                </a:lnTo>
                <a:lnTo>
                  <a:pt x="380733" y="162839"/>
                </a:lnTo>
                <a:close/>
              </a:path>
              <a:path w="381000" h="325754">
                <a:moveTo>
                  <a:pt x="285546" y="0"/>
                </a:moveTo>
                <a:lnTo>
                  <a:pt x="95186" y="0"/>
                </a:lnTo>
                <a:lnTo>
                  <a:pt x="95186" y="162839"/>
                </a:lnTo>
                <a:lnTo>
                  <a:pt x="285546" y="162839"/>
                </a:lnTo>
                <a:lnTo>
                  <a:pt x="28554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4547316" y="3204186"/>
            <a:ext cx="267891" cy="229046"/>
          </a:xfrm>
          <a:custGeom>
            <a:avLst/>
            <a:gdLst/>
            <a:ahLst/>
            <a:cxnLst/>
            <a:rect l="l" t="t" r="r" b="b"/>
            <a:pathLst>
              <a:path w="381000" h="325754">
                <a:moveTo>
                  <a:pt x="285552" y="0"/>
                </a:moveTo>
                <a:lnTo>
                  <a:pt x="285552" y="162835"/>
                </a:lnTo>
                <a:lnTo>
                  <a:pt x="380736" y="162835"/>
                </a:lnTo>
                <a:lnTo>
                  <a:pt x="190368" y="325670"/>
                </a:lnTo>
                <a:lnTo>
                  <a:pt x="0" y="162835"/>
                </a:lnTo>
                <a:lnTo>
                  <a:pt x="95184" y="162835"/>
                </a:lnTo>
                <a:lnTo>
                  <a:pt x="95184" y="0"/>
                </a:lnTo>
                <a:lnTo>
                  <a:pt x="285552" y="0"/>
                </a:lnTo>
                <a:close/>
              </a:path>
            </a:pathLst>
          </a:custGeom>
          <a:ln w="36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3596905" y="4366591"/>
            <a:ext cx="2170807" cy="704999"/>
          </a:xfrm>
          <a:custGeom>
            <a:avLst/>
            <a:gdLst/>
            <a:ahLst/>
            <a:cxnLst/>
            <a:rect l="l" t="t" r="r" b="b"/>
            <a:pathLst>
              <a:path w="3087370" h="1002665">
                <a:moveTo>
                  <a:pt x="2919945" y="0"/>
                </a:moveTo>
                <a:lnTo>
                  <a:pt x="167093" y="0"/>
                </a:lnTo>
                <a:lnTo>
                  <a:pt x="122675" y="5968"/>
                </a:lnTo>
                <a:lnTo>
                  <a:pt x="82760" y="22811"/>
                </a:lnTo>
                <a:lnTo>
                  <a:pt x="48936" y="48945"/>
                </a:lnTo>
                <a:lnTo>
                  <a:pt x="22814" y="82755"/>
                </a:lnTo>
                <a:lnTo>
                  <a:pt x="5969" y="122671"/>
                </a:lnTo>
                <a:lnTo>
                  <a:pt x="0" y="167093"/>
                </a:lnTo>
                <a:lnTo>
                  <a:pt x="0" y="835418"/>
                </a:lnTo>
                <a:lnTo>
                  <a:pt x="5969" y="879837"/>
                </a:lnTo>
                <a:lnTo>
                  <a:pt x="22814" y="919751"/>
                </a:lnTo>
                <a:lnTo>
                  <a:pt x="48942" y="953569"/>
                </a:lnTo>
                <a:lnTo>
                  <a:pt x="82760" y="979698"/>
                </a:lnTo>
                <a:lnTo>
                  <a:pt x="122675" y="996543"/>
                </a:lnTo>
                <a:lnTo>
                  <a:pt x="167093" y="1002512"/>
                </a:lnTo>
                <a:lnTo>
                  <a:pt x="2919945" y="1002512"/>
                </a:lnTo>
                <a:lnTo>
                  <a:pt x="2964364" y="996543"/>
                </a:lnTo>
                <a:lnTo>
                  <a:pt x="3004279" y="979698"/>
                </a:lnTo>
                <a:lnTo>
                  <a:pt x="3038097" y="953569"/>
                </a:lnTo>
                <a:lnTo>
                  <a:pt x="3064225" y="919751"/>
                </a:lnTo>
                <a:lnTo>
                  <a:pt x="3081070" y="879837"/>
                </a:lnTo>
                <a:lnTo>
                  <a:pt x="3087039" y="835418"/>
                </a:lnTo>
                <a:lnTo>
                  <a:pt x="3087039" y="167093"/>
                </a:lnTo>
                <a:lnTo>
                  <a:pt x="3074320" y="103147"/>
                </a:lnTo>
                <a:lnTo>
                  <a:pt x="3038084" y="48937"/>
                </a:lnTo>
                <a:lnTo>
                  <a:pt x="2983887" y="12719"/>
                </a:lnTo>
                <a:lnTo>
                  <a:pt x="291994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3596902" y="4366589"/>
            <a:ext cx="2170807" cy="704999"/>
          </a:xfrm>
          <a:custGeom>
            <a:avLst/>
            <a:gdLst/>
            <a:ahLst/>
            <a:cxnLst/>
            <a:rect l="l" t="t" r="r" b="b"/>
            <a:pathLst>
              <a:path w="3087370" h="1002665">
                <a:moveTo>
                  <a:pt x="0" y="167094"/>
                </a:moveTo>
                <a:lnTo>
                  <a:pt x="5968" y="122672"/>
                </a:lnTo>
                <a:lnTo>
                  <a:pt x="22811" y="82756"/>
                </a:lnTo>
                <a:lnTo>
                  <a:pt x="48938" y="48939"/>
                </a:lnTo>
                <a:lnTo>
                  <a:pt x="82755" y="22812"/>
                </a:lnTo>
                <a:lnTo>
                  <a:pt x="122670" y="5968"/>
                </a:lnTo>
                <a:lnTo>
                  <a:pt x="167091" y="0"/>
                </a:lnTo>
                <a:lnTo>
                  <a:pt x="2919943" y="0"/>
                </a:lnTo>
                <a:lnTo>
                  <a:pt x="2983900" y="12717"/>
                </a:lnTo>
                <a:lnTo>
                  <a:pt x="3038114" y="48937"/>
                </a:lnTo>
                <a:lnTo>
                  <a:pt x="3074309" y="103142"/>
                </a:lnTo>
                <a:lnTo>
                  <a:pt x="3087034" y="167094"/>
                </a:lnTo>
                <a:lnTo>
                  <a:pt x="3087034" y="835432"/>
                </a:lnTo>
                <a:lnTo>
                  <a:pt x="3081065" y="879852"/>
                </a:lnTo>
                <a:lnTo>
                  <a:pt x="3064222" y="919765"/>
                </a:lnTo>
                <a:lnTo>
                  <a:pt x="3038096" y="953581"/>
                </a:lnTo>
                <a:lnTo>
                  <a:pt x="3004279" y="979706"/>
                </a:lnTo>
                <a:lnTo>
                  <a:pt x="2964364" y="996549"/>
                </a:lnTo>
                <a:lnTo>
                  <a:pt x="2919943" y="1002517"/>
                </a:lnTo>
                <a:lnTo>
                  <a:pt x="167091" y="1002517"/>
                </a:lnTo>
                <a:lnTo>
                  <a:pt x="122670" y="996549"/>
                </a:lnTo>
                <a:lnTo>
                  <a:pt x="82755" y="979706"/>
                </a:lnTo>
                <a:lnTo>
                  <a:pt x="48938" y="953581"/>
                </a:lnTo>
                <a:lnTo>
                  <a:pt x="22811" y="919765"/>
                </a:lnTo>
                <a:lnTo>
                  <a:pt x="5968" y="879852"/>
                </a:lnTo>
                <a:lnTo>
                  <a:pt x="0" y="835432"/>
                </a:lnTo>
                <a:lnTo>
                  <a:pt x="0" y="167094"/>
                </a:lnTo>
                <a:close/>
              </a:path>
            </a:pathLst>
          </a:custGeom>
          <a:ln w="36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3751870" y="4572555"/>
            <a:ext cx="1879253" cy="259219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617" b="1" dirty="0">
                <a:latin typeface="Arial"/>
                <a:cs typeface="Arial"/>
              </a:rPr>
              <a:t>Retrain </a:t>
            </a:r>
            <a:r>
              <a:rPr sz="1617" b="1" spc="4" dirty="0">
                <a:latin typeface="Arial"/>
                <a:cs typeface="Arial"/>
              </a:rPr>
              <a:t>Code</a:t>
            </a:r>
            <a:r>
              <a:rPr sz="1617" b="1" spc="-32" dirty="0">
                <a:latin typeface="Arial"/>
                <a:cs typeface="Arial"/>
              </a:rPr>
              <a:t> </a:t>
            </a:r>
            <a:r>
              <a:rPr sz="1617" b="1" spc="4" dirty="0">
                <a:latin typeface="Arial"/>
                <a:cs typeface="Arial"/>
              </a:rPr>
              <a:t>Book</a:t>
            </a:r>
            <a:endParaRPr sz="161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47326" y="4135615"/>
            <a:ext cx="267891" cy="229046"/>
          </a:xfrm>
          <a:custGeom>
            <a:avLst/>
            <a:gdLst/>
            <a:ahLst/>
            <a:cxnLst/>
            <a:rect l="l" t="t" r="r" b="b"/>
            <a:pathLst>
              <a:path w="381000" h="325754">
                <a:moveTo>
                  <a:pt x="380733" y="162839"/>
                </a:moveTo>
                <a:lnTo>
                  <a:pt x="0" y="162839"/>
                </a:lnTo>
                <a:lnTo>
                  <a:pt x="190360" y="325678"/>
                </a:lnTo>
                <a:lnTo>
                  <a:pt x="380733" y="162839"/>
                </a:lnTo>
                <a:close/>
              </a:path>
              <a:path w="381000" h="325754">
                <a:moveTo>
                  <a:pt x="285546" y="0"/>
                </a:moveTo>
                <a:lnTo>
                  <a:pt x="95186" y="0"/>
                </a:lnTo>
                <a:lnTo>
                  <a:pt x="95186" y="162839"/>
                </a:lnTo>
                <a:lnTo>
                  <a:pt x="285546" y="162839"/>
                </a:lnTo>
                <a:lnTo>
                  <a:pt x="28554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4547316" y="4135617"/>
            <a:ext cx="267891" cy="229046"/>
          </a:xfrm>
          <a:custGeom>
            <a:avLst/>
            <a:gdLst/>
            <a:ahLst/>
            <a:cxnLst/>
            <a:rect l="l" t="t" r="r" b="b"/>
            <a:pathLst>
              <a:path w="381000" h="325754">
                <a:moveTo>
                  <a:pt x="285552" y="0"/>
                </a:moveTo>
                <a:lnTo>
                  <a:pt x="285552" y="162835"/>
                </a:lnTo>
                <a:lnTo>
                  <a:pt x="380736" y="162835"/>
                </a:lnTo>
                <a:lnTo>
                  <a:pt x="190368" y="325670"/>
                </a:lnTo>
                <a:lnTo>
                  <a:pt x="0" y="162835"/>
                </a:lnTo>
                <a:lnTo>
                  <a:pt x="95184" y="162835"/>
                </a:lnTo>
                <a:lnTo>
                  <a:pt x="95184" y="0"/>
                </a:lnTo>
                <a:lnTo>
                  <a:pt x="285552" y="0"/>
                </a:lnTo>
                <a:close/>
              </a:path>
            </a:pathLst>
          </a:custGeom>
          <a:ln w="36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5767480" y="3660726"/>
            <a:ext cx="396925" cy="1133177"/>
          </a:xfrm>
          <a:custGeom>
            <a:avLst/>
            <a:gdLst/>
            <a:ahLst/>
            <a:cxnLst/>
            <a:rect l="l" t="t" r="r" b="b"/>
            <a:pathLst>
              <a:path w="564515" h="1611629">
                <a:moveTo>
                  <a:pt x="551987" y="227761"/>
                </a:moveTo>
                <a:lnTo>
                  <a:pt x="317487" y="227761"/>
                </a:lnTo>
                <a:lnTo>
                  <a:pt x="346139" y="233546"/>
                </a:lnTo>
                <a:lnTo>
                  <a:pt x="369536" y="249321"/>
                </a:lnTo>
                <a:lnTo>
                  <a:pt x="385311" y="272719"/>
                </a:lnTo>
                <a:lnTo>
                  <a:pt x="391096" y="301371"/>
                </a:lnTo>
                <a:lnTo>
                  <a:pt x="391096" y="1364615"/>
                </a:lnTo>
                <a:lnTo>
                  <a:pt x="385311" y="1393264"/>
                </a:lnTo>
                <a:lnTo>
                  <a:pt x="369536" y="1416658"/>
                </a:lnTo>
                <a:lnTo>
                  <a:pt x="346139" y="1432428"/>
                </a:lnTo>
                <a:lnTo>
                  <a:pt x="317487" y="1438211"/>
                </a:lnTo>
                <a:lnTo>
                  <a:pt x="0" y="1438211"/>
                </a:lnTo>
                <a:lnTo>
                  <a:pt x="0" y="1611541"/>
                </a:lnTo>
                <a:lnTo>
                  <a:pt x="317487" y="1611541"/>
                </a:lnTo>
                <a:lnTo>
                  <a:pt x="367255" y="1606524"/>
                </a:lnTo>
                <a:lnTo>
                  <a:pt x="413611" y="1592136"/>
                </a:lnTo>
                <a:lnTo>
                  <a:pt x="455559" y="1569369"/>
                </a:lnTo>
                <a:lnTo>
                  <a:pt x="492107" y="1539217"/>
                </a:lnTo>
                <a:lnTo>
                  <a:pt x="522262" y="1502673"/>
                </a:lnTo>
                <a:lnTo>
                  <a:pt x="545031" y="1460729"/>
                </a:lnTo>
                <a:lnTo>
                  <a:pt x="559421" y="1414378"/>
                </a:lnTo>
                <a:lnTo>
                  <a:pt x="564438" y="1364615"/>
                </a:lnTo>
                <a:lnTo>
                  <a:pt x="564438" y="301371"/>
                </a:lnTo>
                <a:lnTo>
                  <a:pt x="559649" y="252970"/>
                </a:lnTo>
                <a:lnTo>
                  <a:pt x="551987" y="227761"/>
                </a:lnTo>
                <a:close/>
              </a:path>
              <a:path w="564515" h="1611629">
                <a:moveTo>
                  <a:pt x="207860" y="0"/>
                </a:moveTo>
                <a:lnTo>
                  <a:pt x="22796" y="141109"/>
                </a:lnTo>
                <a:lnTo>
                  <a:pt x="207860" y="282206"/>
                </a:lnTo>
                <a:lnTo>
                  <a:pt x="207860" y="227761"/>
                </a:lnTo>
                <a:lnTo>
                  <a:pt x="551987" y="227761"/>
                </a:lnTo>
                <a:lnTo>
                  <a:pt x="522947" y="164371"/>
                </a:lnTo>
                <a:lnTo>
                  <a:pt x="492112" y="126758"/>
                </a:lnTo>
                <a:lnTo>
                  <a:pt x="454499" y="95923"/>
                </a:lnTo>
                <a:lnTo>
                  <a:pt x="411995" y="73231"/>
                </a:lnTo>
                <a:lnTo>
                  <a:pt x="365894" y="59221"/>
                </a:lnTo>
                <a:lnTo>
                  <a:pt x="317487" y="54432"/>
                </a:lnTo>
                <a:lnTo>
                  <a:pt x="207860" y="54432"/>
                </a:lnTo>
                <a:lnTo>
                  <a:pt x="20786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5767473" y="3660723"/>
            <a:ext cx="396925" cy="1133177"/>
          </a:xfrm>
          <a:custGeom>
            <a:avLst/>
            <a:gdLst/>
            <a:ahLst/>
            <a:cxnLst/>
            <a:rect l="l" t="t" r="r" b="b"/>
            <a:pathLst>
              <a:path w="564515" h="1611629">
                <a:moveTo>
                  <a:pt x="0" y="1611545"/>
                </a:moveTo>
                <a:lnTo>
                  <a:pt x="317473" y="1611545"/>
                </a:lnTo>
                <a:lnTo>
                  <a:pt x="367254" y="1606529"/>
                </a:lnTo>
                <a:lnTo>
                  <a:pt x="413616" y="1592142"/>
                </a:lnTo>
                <a:lnTo>
                  <a:pt x="455567" y="1569377"/>
                </a:lnTo>
                <a:lnTo>
                  <a:pt x="492116" y="1539224"/>
                </a:lnTo>
                <a:lnTo>
                  <a:pt x="522269" y="1502677"/>
                </a:lnTo>
                <a:lnTo>
                  <a:pt x="545036" y="1460728"/>
                </a:lnTo>
                <a:lnTo>
                  <a:pt x="559423" y="1414367"/>
                </a:lnTo>
                <a:lnTo>
                  <a:pt x="564439" y="1364588"/>
                </a:lnTo>
                <a:lnTo>
                  <a:pt x="564439" y="301370"/>
                </a:lnTo>
                <a:lnTo>
                  <a:pt x="559649" y="252971"/>
                </a:lnTo>
                <a:lnTo>
                  <a:pt x="545636" y="206873"/>
                </a:lnTo>
                <a:lnTo>
                  <a:pt x="522939" y="164372"/>
                </a:lnTo>
                <a:lnTo>
                  <a:pt x="492098" y="126762"/>
                </a:lnTo>
                <a:lnTo>
                  <a:pt x="454490" y="95926"/>
                </a:lnTo>
                <a:lnTo>
                  <a:pt x="411993" y="73235"/>
                </a:lnTo>
                <a:lnTo>
                  <a:pt x="365892" y="59226"/>
                </a:lnTo>
                <a:lnTo>
                  <a:pt x="317473" y="54437"/>
                </a:lnTo>
                <a:lnTo>
                  <a:pt x="207849" y="54437"/>
                </a:lnTo>
                <a:lnTo>
                  <a:pt x="207849" y="0"/>
                </a:lnTo>
                <a:lnTo>
                  <a:pt x="22793" y="141104"/>
                </a:lnTo>
                <a:lnTo>
                  <a:pt x="207849" y="282208"/>
                </a:lnTo>
                <a:lnTo>
                  <a:pt x="207849" y="227771"/>
                </a:lnTo>
                <a:lnTo>
                  <a:pt x="317473" y="227771"/>
                </a:lnTo>
                <a:lnTo>
                  <a:pt x="346134" y="233555"/>
                </a:lnTo>
                <a:lnTo>
                  <a:pt x="369544" y="249328"/>
                </a:lnTo>
                <a:lnTo>
                  <a:pt x="385329" y="272723"/>
                </a:lnTo>
                <a:lnTo>
                  <a:pt x="391118" y="301370"/>
                </a:lnTo>
                <a:lnTo>
                  <a:pt x="391118" y="1364588"/>
                </a:lnTo>
                <a:lnTo>
                  <a:pt x="385329" y="1393249"/>
                </a:lnTo>
                <a:lnTo>
                  <a:pt x="369544" y="1416657"/>
                </a:lnTo>
                <a:lnTo>
                  <a:pt x="346134" y="1432442"/>
                </a:lnTo>
                <a:lnTo>
                  <a:pt x="317473" y="1438231"/>
                </a:lnTo>
                <a:lnTo>
                  <a:pt x="0" y="1438231"/>
                </a:lnTo>
                <a:lnTo>
                  <a:pt x="0" y="1611545"/>
                </a:lnTo>
                <a:close/>
              </a:path>
            </a:pathLst>
          </a:custGeom>
          <a:ln w="367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76850" y="75929"/>
            <a:ext cx="507920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7412">
              <a:spcBef>
                <a:spcPts val="70"/>
              </a:spcBef>
            </a:pPr>
            <a:r>
              <a:rPr spc="-28" dirty="0"/>
              <a:t>Trained</a:t>
            </a:r>
            <a:r>
              <a:rPr spc="-39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340203" y="250031"/>
            <a:ext cx="1499295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60" dirty="0">
                <a:latin typeface="Arial"/>
                <a:cs typeface="Arial"/>
              </a:rPr>
              <a:t> </a:t>
            </a:r>
            <a:r>
              <a:rPr sz="1336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65122" y="5600663"/>
            <a:ext cx="3132060" cy="270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3262649" y="5928276"/>
            <a:ext cx="388379" cy="270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 txBox="1"/>
          <p:nvPr/>
        </p:nvSpPr>
        <p:spPr>
          <a:xfrm>
            <a:off x="3848696" y="5902524"/>
            <a:ext cx="2382887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80" dirty="0">
                <a:latin typeface="Trebuchet MS"/>
                <a:cs typeface="Trebuchet MS"/>
              </a:rPr>
              <a:t>8x </a:t>
            </a:r>
            <a:r>
              <a:rPr sz="1828" spc="-67" dirty="0">
                <a:latin typeface="Trebuchet MS"/>
                <a:cs typeface="Trebuchet MS"/>
              </a:rPr>
              <a:t>less </a:t>
            </a:r>
            <a:r>
              <a:rPr sz="1828" spc="-63" dirty="0">
                <a:latin typeface="Trebuchet MS"/>
                <a:cs typeface="Trebuchet MS"/>
              </a:rPr>
              <a:t>memory</a:t>
            </a:r>
            <a:r>
              <a:rPr sz="1828" spc="-309" dirty="0">
                <a:latin typeface="Trebuchet MS"/>
                <a:cs typeface="Trebuchet MS"/>
              </a:rPr>
              <a:t> </a:t>
            </a:r>
            <a:r>
              <a:rPr sz="1828" spc="-80" dirty="0">
                <a:latin typeface="Trebuchet MS"/>
                <a:cs typeface="Trebuchet MS"/>
              </a:rPr>
              <a:t>footprint</a:t>
            </a:r>
            <a:endParaRPr sz="1828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65122" y="5600663"/>
            <a:ext cx="3132088" cy="26508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6073" rIns="0" bIns="0" rtlCol="0">
            <a:spAutoFit/>
          </a:bodyPr>
          <a:lstStyle/>
          <a:p>
            <a:pPr marL="446" algn="ctr">
              <a:spcBef>
                <a:spcPts val="127"/>
              </a:spcBef>
            </a:pPr>
            <a:r>
              <a:rPr sz="1617" b="1" spc="-4" dirty="0">
                <a:solidFill>
                  <a:srgbClr val="FFFFFF"/>
                </a:solidFill>
                <a:latin typeface="Arial"/>
                <a:cs typeface="Arial"/>
              </a:rPr>
              <a:t>32 </a:t>
            </a:r>
            <a:r>
              <a:rPr sz="1617" b="1" dirty="0">
                <a:solidFill>
                  <a:srgbClr val="FFFFFF"/>
                </a:solidFill>
                <a:latin typeface="Arial"/>
                <a:cs typeface="Arial"/>
              </a:rPr>
              <a:t>bit</a:t>
            </a:r>
            <a:endParaRPr sz="161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62649" y="5928276"/>
            <a:ext cx="388441" cy="24975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93" rIns="0" bIns="0" rtlCol="0">
            <a:spAutoFit/>
          </a:bodyPr>
          <a:lstStyle/>
          <a:p>
            <a:pPr>
              <a:spcBef>
                <a:spcPts val="7"/>
              </a:spcBef>
            </a:pPr>
            <a:r>
              <a:rPr sz="1617" b="1" dirty="0">
                <a:solidFill>
                  <a:srgbClr val="FFFFFF"/>
                </a:solidFill>
                <a:latin typeface="Arial"/>
                <a:cs typeface="Arial"/>
              </a:rPr>
              <a:t>4bit</a:t>
            </a:r>
            <a:endParaRPr sz="161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4313" y="2723555"/>
            <a:ext cx="305663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>
                <a:latin typeface="Arial"/>
                <a:cs typeface="Arial"/>
              </a:rPr>
              <a:t>2.09, </a:t>
            </a:r>
            <a:r>
              <a:rPr sz="2531" dirty="0">
                <a:latin typeface="Arial"/>
                <a:cs typeface="Arial"/>
              </a:rPr>
              <a:t>2.12, 1.92,</a:t>
            </a:r>
            <a:r>
              <a:rPr sz="2531" spc="-35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1.87</a:t>
            </a:r>
            <a:endParaRPr sz="2531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87680" y="3374252"/>
            <a:ext cx="316095" cy="663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1614469" y="3383181"/>
            <a:ext cx="262533" cy="609898"/>
          </a:xfrm>
          <a:custGeom>
            <a:avLst/>
            <a:gdLst/>
            <a:ahLst/>
            <a:cxnLst/>
            <a:rect l="l" t="t" r="r" b="b"/>
            <a:pathLst>
              <a:path w="373380" h="867410">
                <a:moveTo>
                  <a:pt x="373354" y="435394"/>
                </a:moveTo>
                <a:lnTo>
                  <a:pt x="0" y="435394"/>
                </a:lnTo>
                <a:lnTo>
                  <a:pt x="186677" y="866927"/>
                </a:lnTo>
                <a:lnTo>
                  <a:pt x="373354" y="435394"/>
                </a:lnTo>
                <a:close/>
              </a:path>
              <a:path w="373380" h="867410">
                <a:moveTo>
                  <a:pt x="253022" y="0"/>
                </a:moveTo>
                <a:lnTo>
                  <a:pt x="120319" y="0"/>
                </a:lnTo>
                <a:lnTo>
                  <a:pt x="120319" y="435394"/>
                </a:lnTo>
                <a:lnTo>
                  <a:pt x="253022" y="435394"/>
                </a:lnTo>
                <a:lnTo>
                  <a:pt x="2530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 txBox="1"/>
          <p:nvPr/>
        </p:nvSpPr>
        <p:spPr>
          <a:xfrm>
            <a:off x="1509118" y="4188024"/>
            <a:ext cx="46479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>
                <a:latin typeface="Arial"/>
                <a:cs typeface="Arial"/>
              </a:rPr>
              <a:t>2.0</a:t>
            </a:r>
            <a:endParaRPr sz="2531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4328" y="2674152"/>
            <a:ext cx="2903041" cy="524173"/>
          </a:xfrm>
          <a:custGeom>
            <a:avLst/>
            <a:gdLst/>
            <a:ahLst/>
            <a:cxnLst/>
            <a:rect l="l" t="t" r="r" b="b"/>
            <a:pathLst>
              <a:path w="4128770" h="745489">
                <a:moveTo>
                  <a:pt x="0" y="745367"/>
                </a:moveTo>
                <a:lnTo>
                  <a:pt x="4128420" y="0"/>
                </a:lnTo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310643" y="2669348"/>
            <a:ext cx="2870448" cy="533995"/>
          </a:xfrm>
          <a:custGeom>
            <a:avLst/>
            <a:gdLst/>
            <a:ahLst/>
            <a:cxnLst/>
            <a:rect l="l" t="t" r="r" b="b"/>
            <a:pathLst>
              <a:path w="4082415" h="759460">
                <a:moveTo>
                  <a:pt x="4082012" y="759045"/>
                </a:moveTo>
                <a:lnTo>
                  <a:pt x="0" y="0"/>
                </a:lnTo>
              </a:path>
            </a:pathLst>
          </a:custGeom>
          <a:ln w="253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123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21274892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850" y="75929"/>
            <a:ext cx="507920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7412">
              <a:spcBef>
                <a:spcPts val="70"/>
              </a:spcBef>
            </a:pPr>
            <a:r>
              <a:rPr spc="-28" dirty="0"/>
              <a:t>Trained</a:t>
            </a:r>
            <a:r>
              <a:rPr spc="-39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40203" y="250031"/>
            <a:ext cx="1499295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60" dirty="0">
                <a:latin typeface="Arial"/>
                <a:cs typeface="Arial"/>
              </a:rPr>
              <a:t> </a:t>
            </a:r>
            <a:r>
              <a:rPr sz="1336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6926" y="2534218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222059" y="0"/>
                </a:moveTo>
                <a:lnTo>
                  <a:pt x="177305" y="4600"/>
                </a:lnTo>
                <a:lnTo>
                  <a:pt x="135622" y="17795"/>
                </a:lnTo>
                <a:lnTo>
                  <a:pt x="97902" y="38674"/>
                </a:lnTo>
                <a:lnTo>
                  <a:pt x="65034" y="66332"/>
                </a:lnTo>
                <a:lnTo>
                  <a:pt x="37923" y="99843"/>
                </a:lnTo>
                <a:lnTo>
                  <a:pt x="17449" y="138311"/>
                </a:lnTo>
                <a:lnTo>
                  <a:pt x="4511" y="180823"/>
                </a:lnTo>
                <a:lnTo>
                  <a:pt x="0" y="226466"/>
                </a:lnTo>
                <a:lnTo>
                  <a:pt x="4511" y="272106"/>
                </a:lnTo>
                <a:lnTo>
                  <a:pt x="17449" y="314615"/>
                </a:lnTo>
                <a:lnTo>
                  <a:pt x="37923" y="353084"/>
                </a:lnTo>
                <a:lnTo>
                  <a:pt x="65038" y="386600"/>
                </a:lnTo>
                <a:lnTo>
                  <a:pt x="97902" y="414254"/>
                </a:lnTo>
                <a:lnTo>
                  <a:pt x="135622" y="435135"/>
                </a:lnTo>
                <a:lnTo>
                  <a:pt x="177305" y="448331"/>
                </a:lnTo>
                <a:lnTo>
                  <a:pt x="222059" y="452932"/>
                </a:lnTo>
                <a:lnTo>
                  <a:pt x="266809" y="448331"/>
                </a:lnTo>
                <a:lnTo>
                  <a:pt x="308489" y="435135"/>
                </a:lnTo>
                <a:lnTo>
                  <a:pt x="346207" y="414254"/>
                </a:lnTo>
                <a:lnTo>
                  <a:pt x="379069" y="386600"/>
                </a:lnTo>
                <a:lnTo>
                  <a:pt x="406183" y="353084"/>
                </a:lnTo>
                <a:lnTo>
                  <a:pt x="426656" y="314615"/>
                </a:lnTo>
                <a:lnTo>
                  <a:pt x="439595" y="272106"/>
                </a:lnTo>
                <a:lnTo>
                  <a:pt x="444106" y="226466"/>
                </a:lnTo>
                <a:lnTo>
                  <a:pt x="439800" y="182080"/>
                </a:lnTo>
                <a:lnTo>
                  <a:pt x="427204" y="139803"/>
                </a:lnTo>
                <a:lnTo>
                  <a:pt x="406799" y="100823"/>
                </a:lnTo>
                <a:lnTo>
                  <a:pt x="379063" y="66327"/>
                </a:lnTo>
                <a:lnTo>
                  <a:pt x="345249" y="38051"/>
                </a:lnTo>
                <a:lnTo>
                  <a:pt x="307032" y="17240"/>
                </a:lnTo>
                <a:lnTo>
                  <a:pt x="265580" y="4392"/>
                </a:lnTo>
                <a:lnTo>
                  <a:pt x="222059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7196914" y="2534216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0" y="226467"/>
                </a:moveTo>
                <a:lnTo>
                  <a:pt x="4511" y="180826"/>
                </a:lnTo>
                <a:lnTo>
                  <a:pt x="17449" y="138316"/>
                </a:lnTo>
                <a:lnTo>
                  <a:pt x="37921" y="99848"/>
                </a:lnTo>
                <a:lnTo>
                  <a:pt x="65036" y="66331"/>
                </a:lnTo>
                <a:lnTo>
                  <a:pt x="97899" y="38677"/>
                </a:lnTo>
                <a:lnTo>
                  <a:pt x="135618" y="17797"/>
                </a:lnTo>
                <a:lnTo>
                  <a:pt x="177300" y="4601"/>
                </a:lnTo>
                <a:lnTo>
                  <a:pt x="222053" y="0"/>
                </a:lnTo>
                <a:lnTo>
                  <a:pt x="265583" y="4391"/>
                </a:lnTo>
                <a:lnTo>
                  <a:pt x="307041" y="17239"/>
                </a:lnTo>
                <a:lnTo>
                  <a:pt x="345259" y="38050"/>
                </a:lnTo>
                <a:lnTo>
                  <a:pt x="379070" y="66332"/>
                </a:lnTo>
                <a:lnTo>
                  <a:pt x="406808" y="100824"/>
                </a:lnTo>
                <a:lnTo>
                  <a:pt x="427211" y="139802"/>
                </a:lnTo>
                <a:lnTo>
                  <a:pt x="439803" y="182079"/>
                </a:lnTo>
                <a:lnTo>
                  <a:pt x="444106" y="226467"/>
                </a:lnTo>
                <a:lnTo>
                  <a:pt x="439595" y="272109"/>
                </a:lnTo>
                <a:lnTo>
                  <a:pt x="426657" y="314619"/>
                </a:lnTo>
                <a:lnTo>
                  <a:pt x="406184" y="353088"/>
                </a:lnTo>
                <a:lnTo>
                  <a:pt x="379070" y="386604"/>
                </a:lnTo>
                <a:lnTo>
                  <a:pt x="346207" y="414258"/>
                </a:lnTo>
                <a:lnTo>
                  <a:pt x="308488" y="435138"/>
                </a:lnTo>
                <a:lnTo>
                  <a:pt x="266806" y="448334"/>
                </a:lnTo>
                <a:lnTo>
                  <a:pt x="222053" y="452934"/>
                </a:lnTo>
                <a:lnTo>
                  <a:pt x="177300" y="448334"/>
                </a:lnTo>
                <a:lnTo>
                  <a:pt x="135618" y="435138"/>
                </a:lnTo>
                <a:lnTo>
                  <a:pt x="97899" y="414258"/>
                </a:lnTo>
                <a:lnTo>
                  <a:pt x="65036" y="386604"/>
                </a:lnTo>
                <a:lnTo>
                  <a:pt x="37921" y="353088"/>
                </a:lnTo>
                <a:lnTo>
                  <a:pt x="17449" y="314619"/>
                </a:lnTo>
                <a:lnTo>
                  <a:pt x="4511" y="272109"/>
                </a:lnTo>
                <a:lnTo>
                  <a:pt x="0" y="226467"/>
                </a:lnTo>
                <a:close/>
              </a:path>
            </a:pathLst>
          </a:custGeom>
          <a:ln w="274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64008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-0.98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2.12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.91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1.87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1.53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475944" y="4028575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447726" y="4028575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2933626" y="4517431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1961835" y="5006286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1475944" y="5495143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70"/>
                </a:lnTo>
                <a:lnTo>
                  <a:pt x="0" y="695270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471109" y="4023747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7119238" y="4028575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7119238" y="4517431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7119238" y="5006286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7119238" y="5495143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70"/>
                </a:lnTo>
                <a:lnTo>
                  <a:pt x="0" y="695270"/>
                </a:lnTo>
                <a:lnTo>
                  <a:pt x="0" y="0"/>
                </a:lnTo>
                <a:close/>
              </a:path>
            </a:pathLst>
          </a:custGeom>
          <a:solidFill>
            <a:srgbClr val="19D112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7119229" y="4023759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7605123" y="4023759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7114411" y="4028576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7114411" y="4517434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7114411" y="5006291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7114411" y="5490320"/>
            <a:ext cx="495598" cy="9823"/>
          </a:xfrm>
          <a:custGeom>
            <a:avLst/>
            <a:gdLst/>
            <a:ahLst/>
            <a:cxnLst/>
            <a:rect l="l" t="t" r="r" b="b"/>
            <a:pathLst>
              <a:path w="704850" h="13970">
                <a:moveTo>
                  <a:pt x="0" y="0"/>
                </a:moveTo>
                <a:lnTo>
                  <a:pt x="704756" y="0"/>
                </a:lnTo>
                <a:lnTo>
                  <a:pt x="704756" y="13735"/>
                </a:lnTo>
                <a:lnTo>
                  <a:pt x="0" y="137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7114411" y="5984007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3537129" y="2660350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97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3537127" y="266035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 txBox="1"/>
          <p:nvPr/>
        </p:nvSpPr>
        <p:spPr>
          <a:xfrm>
            <a:off x="1959996" y="1199633"/>
            <a:ext cx="969318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8929" marR="3572" indent="149567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weights  (32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float)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055229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6323263" y="1710768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6323263" y="2199623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74"/>
                </a:lnTo>
                <a:lnTo>
                  <a:pt x="0" y="695274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6323263" y="2688488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6323263" y="3177344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19D112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6323254" y="1705951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6809148" y="1705951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6318434" y="1710767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6318434" y="2199625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6318434" y="2688483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6318434" y="3172512"/>
            <a:ext cx="495598" cy="9823"/>
          </a:xfrm>
          <a:custGeom>
            <a:avLst/>
            <a:gdLst/>
            <a:ahLst/>
            <a:cxnLst/>
            <a:rect l="l" t="t" r="r" b="b"/>
            <a:pathLst>
              <a:path w="704850" h="13970">
                <a:moveTo>
                  <a:pt x="0" y="0"/>
                </a:moveTo>
                <a:lnTo>
                  <a:pt x="704756" y="0"/>
                </a:lnTo>
                <a:lnTo>
                  <a:pt x="704756" y="13735"/>
                </a:lnTo>
                <a:lnTo>
                  <a:pt x="0" y="137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6318434" y="3666199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6006992" y="5006286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058476" y="4023747"/>
          <a:ext cx="2428874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3593136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3593133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6538629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6538632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 txBox="1"/>
          <p:nvPr/>
        </p:nvSpPr>
        <p:spPr>
          <a:xfrm>
            <a:off x="1542689" y="3785852"/>
            <a:ext cx="5995839" cy="2140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521">
              <a:lnSpc>
                <a:spcPts val="1568"/>
              </a:lnSpc>
            </a:pPr>
            <a:r>
              <a:rPr sz="1406" dirty="0">
                <a:latin typeface="Arial"/>
                <a:cs typeface="Arial"/>
              </a:rPr>
              <a:t>gradient</a:t>
            </a:r>
            <a:endParaRPr sz="1406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1547">
              <a:latin typeface="Times New Roman"/>
              <a:cs typeface="Times New Roman"/>
            </a:endParaRPr>
          </a:p>
          <a:p>
            <a:pPr>
              <a:tabLst>
                <a:tab pos="485758" algn="l"/>
                <a:tab pos="997411" algn="l"/>
                <a:tab pos="1483168" algn="l"/>
                <a:tab pos="2586838" algn="l"/>
                <a:tab pos="3098491" algn="l"/>
                <a:tab pos="3584696" algn="l"/>
                <a:tab pos="4044558" algn="l"/>
                <a:tab pos="5668363" algn="l"/>
              </a:tabLst>
            </a:pPr>
            <a:r>
              <a:rPr sz="1195" b="1" i="1" spc="7" dirty="0">
                <a:latin typeface="Arial"/>
                <a:cs typeface="Arial"/>
              </a:rPr>
              <a:t>-0.03	-0.01	0.03	0.02	-0.03	0.12	0.02	-0.07	0.04</a:t>
            </a:r>
            <a:endParaRPr sz="119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>
              <a:spcBef>
                <a:spcPts val="879"/>
              </a:spcBef>
              <a:tabLst>
                <a:tab pos="511206" algn="l"/>
                <a:tab pos="971515" algn="l"/>
                <a:tab pos="1483168" algn="l"/>
                <a:tab pos="1887669" algn="l"/>
                <a:tab pos="2612734" algn="l"/>
                <a:tab pos="3098491" algn="l"/>
                <a:tab pos="3558800" algn="l"/>
                <a:tab pos="4906689" algn="l"/>
                <a:tab pos="5668363" algn="l"/>
              </a:tabLst>
            </a:pPr>
            <a:r>
              <a:rPr sz="1195" b="1" i="1" spc="7" dirty="0">
                <a:latin typeface="Arial"/>
                <a:cs typeface="Arial"/>
              </a:rPr>
              <a:t>-0.01	0.01	-0.02	0.12	</a:t>
            </a:r>
            <a:r>
              <a:rPr sz="1793" spc="11" baseline="27777" dirty="0">
                <a:latin typeface="Arial"/>
                <a:cs typeface="Arial"/>
              </a:rPr>
              <a:t>group</a:t>
            </a:r>
            <a:r>
              <a:rPr sz="1793" spc="5" baseline="27777" dirty="0">
                <a:latin typeface="Arial"/>
                <a:cs typeface="Arial"/>
              </a:rPr>
              <a:t> </a:t>
            </a:r>
            <a:r>
              <a:rPr sz="1793" spc="11" baseline="27777" dirty="0">
                <a:latin typeface="Arial"/>
                <a:cs typeface="Arial"/>
              </a:rPr>
              <a:t>by	</a:t>
            </a:r>
            <a:r>
              <a:rPr sz="1195" b="1" i="1" spc="7" dirty="0">
                <a:latin typeface="Arial"/>
                <a:cs typeface="Arial"/>
              </a:rPr>
              <a:t>0.03	0.01	</a:t>
            </a:r>
            <a:r>
              <a:rPr sz="1793" b="1" i="1" spc="11" baseline="1633" dirty="0">
                <a:latin typeface="Arial"/>
                <a:cs typeface="Arial"/>
              </a:rPr>
              <a:t>-0.02	</a:t>
            </a:r>
            <a:r>
              <a:rPr sz="1793" spc="15" baseline="11437" dirty="0">
                <a:latin typeface="Arial"/>
                <a:cs typeface="Arial"/>
              </a:rPr>
              <a:t>reduce	</a:t>
            </a:r>
            <a:r>
              <a:rPr sz="1195" b="1" i="1" spc="7" dirty="0">
                <a:latin typeface="Arial"/>
                <a:cs typeface="Arial"/>
              </a:rPr>
              <a:t>0.02</a:t>
            </a:r>
            <a:endParaRPr sz="1195"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074">
              <a:latin typeface="Times New Roman"/>
              <a:cs typeface="Times New Roman"/>
            </a:endParaRPr>
          </a:p>
          <a:p>
            <a:pPr>
              <a:tabLst>
                <a:tab pos="511206" algn="l"/>
                <a:tab pos="997411" algn="l"/>
                <a:tab pos="1483168" algn="l"/>
                <a:tab pos="2612734" algn="l"/>
                <a:tab pos="3073043" algn="l"/>
                <a:tab pos="3584696" algn="l"/>
                <a:tab pos="4070453" algn="l"/>
                <a:tab pos="4530762" algn="l"/>
                <a:tab pos="5668363" algn="l"/>
              </a:tabLst>
            </a:pPr>
            <a:r>
              <a:rPr sz="1195" b="1" i="1" spc="7" dirty="0">
                <a:latin typeface="Arial"/>
                <a:cs typeface="Arial"/>
              </a:rPr>
              <a:t>-0.01	0.02	0.04	0.01	0.02	-0.01	0.01	0.04	-0.02	0.04</a:t>
            </a:r>
            <a:endParaRPr sz="119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>
              <a:spcBef>
                <a:spcPts val="879"/>
              </a:spcBef>
              <a:tabLst>
                <a:tab pos="485758" algn="l"/>
                <a:tab pos="997411" algn="l"/>
                <a:tab pos="1457272" algn="l"/>
                <a:tab pos="2592196" algn="l"/>
                <a:tab pos="3073043" algn="l"/>
                <a:tab pos="3558800" algn="l"/>
                <a:tab pos="4070453" algn="l"/>
                <a:tab pos="5642915" algn="l"/>
              </a:tabLst>
            </a:pP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7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4" dirty="0">
                <a:latin typeface="Arial"/>
                <a:cs typeface="Arial"/>
              </a:rPr>
              <a:t>0.0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4" dirty="0">
                <a:latin typeface="Arial"/>
                <a:cs typeface="Arial"/>
              </a:rPr>
              <a:t>0.0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.03</a:t>
            </a:r>
            <a:endParaRPr sz="1195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352919" y="2961877"/>
            <a:ext cx="446" cy="1073795"/>
          </a:xfrm>
          <a:custGeom>
            <a:avLst/>
            <a:gdLst/>
            <a:ahLst/>
            <a:cxnLst/>
            <a:rect l="l" t="t" r="r" b="b"/>
            <a:pathLst>
              <a:path w="634" h="1527175">
                <a:moveTo>
                  <a:pt x="0" y="1526636"/>
                </a:moveTo>
                <a:lnTo>
                  <a:pt x="360" y="0"/>
                </a:lnTo>
              </a:path>
            </a:pathLst>
          </a:custGeom>
          <a:ln w="27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7311606" y="2864563"/>
            <a:ext cx="83159" cy="106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 txBox="1"/>
          <p:nvPr/>
        </p:nvSpPr>
        <p:spPr>
          <a:xfrm>
            <a:off x="7574591" y="3313434"/>
            <a:ext cx="13751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3"/>
              </a:lnSpc>
            </a:pPr>
            <a:r>
              <a:rPr sz="1617" b="1" spc="-4" dirty="0">
                <a:latin typeface="Arial"/>
                <a:cs typeface="Arial"/>
              </a:rPr>
              <a:t>lr</a:t>
            </a:r>
            <a:endParaRPr sz="1617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99385" y="1239033"/>
            <a:ext cx="3429000" cy="2376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0627">
              <a:lnSpc>
                <a:spcPts val="1557"/>
              </a:lnSpc>
            </a:pPr>
            <a:r>
              <a:rPr sz="1406" spc="4" dirty="0">
                <a:latin typeface="Arial"/>
                <a:cs typeface="Arial"/>
              </a:rPr>
              <a:t>cluster</a:t>
            </a:r>
            <a:r>
              <a:rPr sz="1406" spc="-4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index</a:t>
            </a:r>
            <a:endParaRPr sz="1406">
              <a:latin typeface="Arial"/>
              <a:cs typeface="Arial"/>
            </a:endParaRPr>
          </a:p>
          <a:p>
            <a:pPr marL="1120636">
              <a:lnSpc>
                <a:spcPts val="1680"/>
              </a:lnSpc>
              <a:tabLst>
                <a:tab pos="2697116" algn="l"/>
              </a:tabLst>
            </a:pPr>
            <a:r>
              <a:rPr sz="1406" spc="4" dirty="0">
                <a:latin typeface="Arial"/>
                <a:cs typeface="Arial"/>
              </a:rPr>
              <a:t>(2 </a:t>
            </a:r>
            <a:r>
              <a:rPr sz="1406" dirty="0">
                <a:latin typeface="Arial"/>
                <a:cs typeface="Arial"/>
              </a:rPr>
              <a:t>bi</a:t>
            </a:r>
            <a:r>
              <a:rPr sz="1406" spc="4" dirty="0">
                <a:latin typeface="Arial"/>
                <a:cs typeface="Arial"/>
              </a:rPr>
              <a:t>t</a:t>
            </a:r>
            <a:r>
              <a:rPr sz="1406" dirty="0">
                <a:latin typeface="Arial"/>
                <a:cs typeface="Arial"/>
              </a:rPr>
              <a:t> uint</a:t>
            </a:r>
            <a:r>
              <a:rPr sz="1406" spc="4" dirty="0">
                <a:latin typeface="Arial"/>
                <a:cs typeface="Arial"/>
              </a:rPr>
              <a:t>)</a:t>
            </a:r>
            <a:r>
              <a:rPr sz="1406" dirty="0">
                <a:latin typeface="Arial"/>
                <a:cs typeface="Arial"/>
              </a:rPr>
              <a:t>	</a:t>
            </a:r>
            <a:r>
              <a:rPr sz="2109" spc="11" baseline="4166" dirty="0">
                <a:latin typeface="Arial"/>
                <a:cs typeface="Arial"/>
              </a:rPr>
              <a:t>cen</a:t>
            </a:r>
            <a:r>
              <a:rPr sz="2109" baseline="4166" dirty="0">
                <a:latin typeface="Arial"/>
                <a:cs typeface="Arial"/>
              </a:rPr>
              <a:t>t</a:t>
            </a:r>
            <a:r>
              <a:rPr sz="2109" spc="5" baseline="4166" dirty="0">
                <a:latin typeface="Arial"/>
                <a:cs typeface="Arial"/>
              </a:rPr>
              <a:t>roids</a:t>
            </a:r>
            <a:endParaRPr sz="2109" baseline="4166">
              <a:latin typeface="Arial"/>
              <a:cs typeface="Arial"/>
            </a:endParaRPr>
          </a:p>
          <a:p>
            <a:pPr>
              <a:spcBef>
                <a:spcPts val="39"/>
              </a:spcBef>
            </a:pPr>
            <a:endParaRPr sz="1652">
              <a:latin typeface="Times New Roman"/>
              <a:cs typeface="Times New Roman"/>
            </a:endParaRPr>
          </a:p>
          <a:p>
            <a:pPr marL="764801">
              <a:tabLst>
                <a:tab pos="1250558" algn="l"/>
                <a:tab pos="1736316" algn="l"/>
                <a:tab pos="2222520" algn="l"/>
                <a:tab pos="2683722" algn="l"/>
                <a:tab pos="2915886" algn="l"/>
              </a:tabLst>
            </a:pPr>
            <a:r>
              <a:rPr sz="1195" spc="11" dirty="0">
                <a:latin typeface="Times New Roman"/>
                <a:cs typeface="Times New Roman"/>
              </a:rPr>
              <a:t>3	0	2	1	</a:t>
            </a:r>
            <a:r>
              <a:rPr sz="1793" spc="11" baseline="11437" dirty="0">
                <a:latin typeface="Times New Roman"/>
                <a:cs typeface="Times New Roman"/>
              </a:rPr>
              <a:t>3:	</a:t>
            </a:r>
            <a:r>
              <a:rPr sz="1195" b="1" i="1" spc="7" dirty="0">
                <a:latin typeface="Arial"/>
                <a:cs typeface="Arial"/>
              </a:rPr>
              <a:t>2.00</a:t>
            </a:r>
            <a:endParaRPr sz="1195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109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  <a:tabLst>
                <a:tab pos="764801" algn="l"/>
                <a:tab pos="1250558" algn="l"/>
                <a:tab pos="1736316" algn="l"/>
                <a:tab pos="2222520" algn="l"/>
                <a:tab pos="2683722" algn="l"/>
                <a:tab pos="2915886" algn="l"/>
              </a:tabLst>
            </a:pPr>
            <a:r>
              <a:rPr sz="1195" spc="7" dirty="0">
                <a:latin typeface="Arial"/>
                <a:cs typeface="Arial"/>
              </a:rPr>
              <a:t>cluster	</a:t>
            </a:r>
            <a:r>
              <a:rPr sz="1793" spc="15" baseline="1633" dirty="0">
                <a:latin typeface="Times New Roman"/>
                <a:cs typeface="Times New Roman"/>
              </a:rPr>
              <a:t>1	1	0	3	</a:t>
            </a:r>
            <a:r>
              <a:rPr sz="1793" spc="11" baseline="9803" dirty="0">
                <a:latin typeface="Times New Roman"/>
                <a:cs typeface="Times New Roman"/>
              </a:rPr>
              <a:t>2:	</a:t>
            </a:r>
            <a:r>
              <a:rPr sz="1793" b="1" i="1" spc="11" baseline="1633" dirty="0">
                <a:latin typeface="Arial"/>
                <a:cs typeface="Arial"/>
              </a:rPr>
              <a:t>1.50</a:t>
            </a:r>
            <a:endParaRPr sz="1793" baseline="1633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074">
              <a:latin typeface="Times New Roman"/>
              <a:cs typeface="Times New Roman"/>
            </a:endParaRPr>
          </a:p>
          <a:p>
            <a:pPr marL="764801">
              <a:tabLst>
                <a:tab pos="1250558" algn="l"/>
                <a:tab pos="1736316" algn="l"/>
                <a:tab pos="2222520" algn="l"/>
                <a:tab pos="2683722" algn="l"/>
                <a:tab pos="2915886" algn="l"/>
              </a:tabLst>
            </a:pPr>
            <a:r>
              <a:rPr sz="1195" spc="11" dirty="0">
                <a:latin typeface="Times New Roman"/>
                <a:cs typeface="Times New Roman"/>
              </a:rPr>
              <a:t>0	3	1	0	</a:t>
            </a:r>
            <a:r>
              <a:rPr sz="1793" spc="11" baseline="8169" dirty="0">
                <a:latin typeface="Times New Roman"/>
                <a:cs typeface="Times New Roman"/>
              </a:rPr>
              <a:t>1:	</a:t>
            </a:r>
            <a:r>
              <a:rPr sz="1195" b="1" i="1" spc="7" dirty="0">
                <a:latin typeface="Arial"/>
                <a:cs typeface="Arial"/>
              </a:rPr>
              <a:t>0.00</a:t>
            </a:r>
            <a:endParaRPr sz="1195"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074">
              <a:latin typeface="Times New Roman"/>
              <a:cs typeface="Times New Roman"/>
            </a:endParaRPr>
          </a:p>
          <a:p>
            <a:pPr marL="764801">
              <a:tabLst>
                <a:tab pos="1250558" algn="l"/>
                <a:tab pos="1736316" algn="l"/>
                <a:tab pos="2222520" algn="l"/>
                <a:tab pos="2683722" algn="l"/>
              </a:tabLst>
            </a:pPr>
            <a:r>
              <a:rPr sz="1195" spc="11" dirty="0">
                <a:latin typeface="Times New Roman"/>
                <a:cs typeface="Times New Roman"/>
              </a:rPr>
              <a:t>3	1	2	2	</a:t>
            </a:r>
            <a:r>
              <a:rPr sz="1793" spc="11" baseline="3267" dirty="0">
                <a:latin typeface="Times New Roman"/>
                <a:cs typeface="Times New Roman"/>
              </a:rPr>
              <a:t>0:</a:t>
            </a:r>
            <a:r>
              <a:rPr sz="1793" spc="79" baseline="3267" dirty="0">
                <a:latin typeface="Times New Roman"/>
                <a:cs typeface="Times New Roman"/>
              </a:rPr>
              <a:t> </a:t>
            </a:r>
            <a:r>
              <a:rPr sz="1195" b="1" i="1" spc="7" dirty="0">
                <a:latin typeface="Arial"/>
                <a:cs typeface="Arial"/>
              </a:rPr>
              <a:t>-1.00</a:t>
            </a:r>
            <a:endParaRPr sz="1195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300520" y="2698701"/>
            <a:ext cx="10090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465" y="0"/>
                </a:lnTo>
              </a:path>
            </a:pathLst>
          </a:custGeom>
          <a:ln w="41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7300520" y="2683964"/>
            <a:ext cx="100905" cy="29914"/>
          </a:xfrm>
          <a:custGeom>
            <a:avLst/>
            <a:gdLst/>
            <a:ahLst/>
            <a:cxnLst/>
            <a:rect l="l" t="t" r="r" b="b"/>
            <a:pathLst>
              <a:path w="143509" h="42545">
                <a:moveTo>
                  <a:pt x="0" y="0"/>
                </a:moveTo>
                <a:lnTo>
                  <a:pt x="143465" y="0"/>
                </a:lnTo>
                <a:lnTo>
                  <a:pt x="143465" y="41920"/>
                </a:lnTo>
                <a:lnTo>
                  <a:pt x="0" y="41920"/>
                </a:lnTo>
                <a:lnTo>
                  <a:pt x="0" y="0"/>
                </a:lnTo>
                <a:close/>
              </a:path>
            </a:pathLst>
          </a:custGeom>
          <a:ln w="274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/>
          <p:nvPr/>
        </p:nvSpPr>
        <p:spPr>
          <a:xfrm>
            <a:off x="7415427" y="3388507"/>
            <a:ext cx="103932" cy="104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" name="object 53"/>
          <p:cNvSpPr/>
          <p:nvPr/>
        </p:nvSpPr>
        <p:spPr>
          <a:xfrm>
            <a:off x="7509177" y="2691411"/>
            <a:ext cx="277713" cy="2232"/>
          </a:xfrm>
          <a:custGeom>
            <a:avLst/>
            <a:gdLst/>
            <a:ahLst/>
            <a:cxnLst/>
            <a:rect l="l" t="t" r="r" b="b"/>
            <a:pathLst>
              <a:path w="394970" h="3175">
                <a:moveTo>
                  <a:pt x="0" y="2900"/>
                </a:moveTo>
                <a:lnTo>
                  <a:pt x="394681" y="0"/>
                </a:lnTo>
              </a:path>
            </a:pathLst>
          </a:custGeom>
          <a:ln w="27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/>
          <p:nvPr/>
        </p:nvSpPr>
        <p:spPr>
          <a:xfrm>
            <a:off x="6793042" y="2687814"/>
            <a:ext cx="298252" cy="2232"/>
          </a:xfrm>
          <a:custGeom>
            <a:avLst/>
            <a:gdLst/>
            <a:ahLst/>
            <a:cxnLst/>
            <a:rect l="l" t="t" r="r" b="b"/>
            <a:pathLst>
              <a:path w="424179" h="3175">
                <a:moveTo>
                  <a:pt x="0" y="3114"/>
                </a:moveTo>
                <a:lnTo>
                  <a:pt x="423762" y="0"/>
                </a:lnTo>
              </a:path>
            </a:pathLst>
          </a:custGeom>
          <a:ln w="27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/>
          <p:nvPr/>
        </p:nvSpPr>
        <p:spPr>
          <a:xfrm>
            <a:off x="7081114" y="2646251"/>
            <a:ext cx="107250" cy="83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" name="object 56"/>
          <p:cNvSpPr/>
          <p:nvPr/>
        </p:nvSpPr>
        <p:spPr>
          <a:xfrm>
            <a:off x="1143000" y="3705820"/>
            <a:ext cx="6732984" cy="2625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" name="object 57"/>
          <p:cNvSpPr/>
          <p:nvPr/>
        </p:nvSpPr>
        <p:spPr>
          <a:xfrm>
            <a:off x="6822281" y="1937742"/>
            <a:ext cx="1294805" cy="2223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" name="object 58"/>
          <p:cNvSpPr/>
          <p:nvPr/>
        </p:nvSpPr>
        <p:spPr>
          <a:xfrm>
            <a:off x="3446859" y="1169789"/>
            <a:ext cx="5197078" cy="2786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" name="object 59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124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445126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850" y="75929"/>
            <a:ext cx="507920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7412">
              <a:spcBef>
                <a:spcPts val="70"/>
              </a:spcBef>
            </a:pPr>
            <a:r>
              <a:rPr spc="-28" dirty="0"/>
              <a:t>Trained</a:t>
            </a:r>
            <a:r>
              <a:rPr spc="-39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196926" y="2534218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222059" y="0"/>
                </a:moveTo>
                <a:lnTo>
                  <a:pt x="177305" y="4600"/>
                </a:lnTo>
                <a:lnTo>
                  <a:pt x="135622" y="17795"/>
                </a:lnTo>
                <a:lnTo>
                  <a:pt x="97902" y="38674"/>
                </a:lnTo>
                <a:lnTo>
                  <a:pt x="65034" y="66332"/>
                </a:lnTo>
                <a:lnTo>
                  <a:pt x="37923" y="99843"/>
                </a:lnTo>
                <a:lnTo>
                  <a:pt x="17449" y="138311"/>
                </a:lnTo>
                <a:lnTo>
                  <a:pt x="4511" y="180823"/>
                </a:lnTo>
                <a:lnTo>
                  <a:pt x="0" y="226466"/>
                </a:lnTo>
                <a:lnTo>
                  <a:pt x="4511" y="272106"/>
                </a:lnTo>
                <a:lnTo>
                  <a:pt x="17449" y="314615"/>
                </a:lnTo>
                <a:lnTo>
                  <a:pt x="37923" y="353084"/>
                </a:lnTo>
                <a:lnTo>
                  <a:pt x="65038" y="386600"/>
                </a:lnTo>
                <a:lnTo>
                  <a:pt x="97902" y="414254"/>
                </a:lnTo>
                <a:lnTo>
                  <a:pt x="135622" y="435135"/>
                </a:lnTo>
                <a:lnTo>
                  <a:pt x="177305" y="448331"/>
                </a:lnTo>
                <a:lnTo>
                  <a:pt x="222059" y="452932"/>
                </a:lnTo>
                <a:lnTo>
                  <a:pt x="266809" y="448331"/>
                </a:lnTo>
                <a:lnTo>
                  <a:pt x="308489" y="435135"/>
                </a:lnTo>
                <a:lnTo>
                  <a:pt x="346207" y="414254"/>
                </a:lnTo>
                <a:lnTo>
                  <a:pt x="379069" y="386600"/>
                </a:lnTo>
                <a:lnTo>
                  <a:pt x="406183" y="353084"/>
                </a:lnTo>
                <a:lnTo>
                  <a:pt x="426656" y="314615"/>
                </a:lnTo>
                <a:lnTo>
                  <a:pt x="439595" y="272106"/>
                </a:lnTo>
                <a:lnTo>
                  <a:pt x="444106" y="226466"/>
                </a:lnTo>
                <a:lnTo>
                  <a:pt x="439800" y="182080"/>
                </a:lnTo>
                <a:lnTo>
                  <a:pt x="427204" y="139803"/>
                </a:lnTo>
                <a:lnTo>
                  <a:pt x="406799" y="100823"/>
                </a:lnTo>
                <a:lnTo>
                  <a:pt x="379063" y="66327"/>
                </a:lnTo>
                <a:lnTo>
                  <a:pt x="345249" y="38051"/>
                </a:lnTo>
                <a:lnTo>
                  <a:pt x="307032" y="17240"/>
                </a:lnTo>
                <a:lnTo>
                  <a:pt x="265580" y="4392"/>
                </a:lnTo>
                <a:lnTo>
                  <a:pt x="222059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7196914" y="2534216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0" y="226467"/>
                </a:moveTo>
                <a:lnTo>
                  <a:pt x="4511" y="180826"/>
                </a:lnTo>
                <a:lnTo>
                  <a:pt x="17449" y="138316"/>
                </a:lnTo>
                <a:lnTo>
                  <a:pt x="37921" y="99848"/>
                </a:lnTo>
                <a:lnTo>
                  <a:pt x="65036" y="66331"/>
                </a:lnTo>
                <a:lnTo>
                  <a:pt x="97899" y="38677"/>
                </a:lnTo>
                <a:lnTo>
                  <a:pt x="135618" y="17797"/>
                </a:lnTo>
                <a:lnTo>
                  <a:pt x="177300" y="4601"/>
                </a:lnTo>
                <a:lnTo>
                  <a:pt x="222053" y="0"/>
                </a:lnTo>
                <a:lnTo>
                  <a:pt x="265583" y="4391"/>
                </a:lnTo>
                <a:lnTo>
                  <a:pt x="307041" y="17239"/>
                </a:lnTo>
                <a:lnTo>
                  <a:pt x="345259" y="38050"/>
                </a:lnTo>
                <a:lnTo>
                  <a:pt x="379070" y="66332"/>
                </a:lnTo>
                <a:lnTo>
                  <a:pt x="406808" y="100824"/>
                </a:lnTo>
                <a:lnTo>
                  <a:pt x="427211" y="139802"/>
                </a:lnTo>
                <a:lnTo>
                  <a:pt x="439803" y="182079"/>
                </a:lnTo>
                <a:lnTo>
                  <a:pt x="444106" y="226467"/>
                </a:lnTo>
                <a:lnTo>
                  <a:pt x="439595" y="272109"/>
                </a:lnTo>
                <a:lnTo>
                  <a:pt x="426657" y="314619"/>
                </a:lnTo>
                <a:lnTo>
                  <a:pt x="406184" y="353088"/>
                </a:lnTo>
                <a:lnTo>
                  <a:pt x="379070" y="386604"/>
                </a:lnTo>
                <a:lnTo>
                  <a:pt x="346207" y="414258"/>
                </a:lnTo>
                <a:lnTo>
                  <a:pt x="308488" y="435138"/>
                </a:lnTo>
                <a:lnTo>
                  <a:pt x="266806" y="448334"/>
                </a:lnTo>
                <a:lnTo>
                  <a:pt x="222053" y="452934"/>
                </a:lnTo>
                <a:lnTo>
                  <a:pt x="177300" y="448334"/>
                </a:lnTo>
                <a:lnTo>
                  <a:pt x="135618" y="435138"/>
                </a:lnTo>
                <a:lnTo>
                  <a:pt x="97899" y="414258"/>
                </a:lnTo>
                <a:lnTo>
                  <a:pt x="65036" y="386604"/>
                </a:lnTo>
                <a:lnTo>
                  <a:pt x="37921" y="353088"/>
                </a:lnTo>
                <a:lnTo>
                  <a:pt x="17449" y="314619"/>
                </a:lnTo>
                <a:lnTo>
                  <a:pt x="4511" y="272109"/>
                </a:lnTo>
                <a:lnTo>
                  <a:pt x="0" y="226467"/>
                </a:lnTo>
                <a:close/>
              </a:path>
            </a:pathLst>
          </a:custGeom>
          <a:ln w="274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64008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-0.98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2.12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.91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1.87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1.53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475944" y="4028575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447726" y="4028575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933626" y="4517431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1961835" y="5006286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1475944" y="5495143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70"/>
                </a:lnTo>
                <a:lnTo>
                  <a:pt x="0" y="695270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71109" y="4023747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119238" y="4028575"/>
            <a:ext cx="471041" cy="488900"/>
          </a:xfrm>
          <a:custGeom>
            <a:avLst/>
            <a:gdLst/>
            <a:ahLst/>
            <a:cxnLst/>
            <a:rect l="l" t="t" r="r" b="b"/>
            <a:pathLst>
              <a:path w="669925" h="695325">
                <a:moveTo>
                  <a:pt x="0" y="0"/>
                </a:moveTo>
                <a:lnTo>
                  <a:pt x="669861" y="0"/>
                </a:lnTo>
                <a:lnTo>
                  <a:pt x="6698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7119238" y="4517431"/>
            <a:ext cx="471041" cy="488900"/>
          </a:xfrm>
          <a:custGeom>
            <a:avLst/>
            <a:gdLst/>
            <a:ahLst/>
            <a:cxnLst/>
            <a:rect l="l" t="t" r="r" b="b"/>
            <a:pathLst>
              <a:path w="669925" h="695325">
                <a:moveTo>
                  <a:pt x="0" y="0"/>
                </a:moveTo>
                <a:lnTo>
                  <a:pt x="669861" y="0"/>
                </a:lnTo>
                <a:lnTo>
                  <a:pt x="6698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7119238" y="5006286"/>
            <a:ext cx="471041" cy="488900"/>
          </a:xfrm>
          <a:custGeom>
            <a:avLst/>
            <a:gdLst/>
            <a:ahLst/>
            <a:cxnLst/>
            <a:rect l="l" t="t" r="r" b="b"/>
            <a:pathLst>
              <a:path w="669925" h="695325">
                <a:moveTo>
                  <a:pt x="0" y="0"/>
                </a:moveTo>
                <a:lnTo>
                  <a:pt x="669861" y="0"/>
                </a:lnTo>
                <a:lnTo>
                  <a:pt x="6698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7119238" y="5495143"/>
            <a:ext cx="471041" cy="488900"/>
          </a:xfrm>
          <a:custGeom>
            <a:avLst/>
            <a:gdLst/>
            <a:ahLst/>
            <a:cxnLst/>
            <a:rect l="l" t="t" r="r" b="b"/>
            <a:pathLst>
              <a:path w="669925" h="695325">
                <a:moveTo>
                  <a:pt x="0" y="0"/>
                </a:moveTo>
                <a:lnTo>
                  <a:pt x="669861" y="0"/>
                </a:lnTo>
                <a:lnTo>
                  <a:pt x="669861" y="695270"/>
                </a:lnTo>
                <a:lnTo>
                  <a:pt x="0" y="695270"/>
                </a:lnTo>
                <a:lnTo>
                  <a:pt x="0" y="0"/>
                </a:lnTo>
                <a:close/>
              </a:path>
            </a:pathLst>
          </a:custGeom>
          <a:solidFill>
            <a:srgbClr val="19D112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7119229" y="4023759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7114411" y="4028576"/>
            <a:ext cx="475952" cy="0"/>
          </a:xfrm>
          <a:custGeom>
            <a:avLst/>
            <a:gdLst/>
            <a:ahLst/>
            <a:cxnLst/>
            <a:rect l="l" t="t" r="r" b="b"/>
            <a:pathLst>
              <a:path w="676909">
                <a:moveTo>
                  <a:pt x="0" y="0"/>
                </a:moveTo>
                <a:lnTo>
                  <a:pt x="6767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7114411" y="4517434"/>
            <a:ext cx="475952" cy="0"/>
          </a:xfrm>
          <a:custGeom>
            <a:avLst/>
            <a:gdLst/>
            <a:ahLst/>
            <a:cxnLst/>
            <a:rect l="l" t="t" r="r" b="b"/>
            <a:pathLst>
              <a:path w="676909">
                <a:moveTo>
                  <a:pt x="0" y="0"/>
                </a:moveTo>
                <a:lnTo>
                  <a:pt x="6767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7114411" y="5006291"/>
            <a:ext cx="475952" cy="0"/>
          </a:xfrm>
          <a:custGeom>
            <a:avLst/>
            <a:gdLst/>
            <a:ahLst/>
            <a:cxnLst/>
            <a:rect l="l" t="t" r="r" b="b"/>
            <a:pathLst>
              <a:path w="676909">
                <a:moveTo>
                  <a:pt x="0" y="0"/>
                </a:moveTo>
                <a:lnTo>
                  <a:pt x="6767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7114411" y="5490320"/>
            <a:ext cx="475952" cy="9823"/>
          </a:xfrm>
          <a:custGeom>
            <a:avLst/>
            <a:gdLst/>
            <a:ahLst/>
            <a:cxnLst/>
            <a:rect l="l" t="t" r="r" b="b"/>
            <a:pathLst>
              <a:path w="676909" h="13970">
                <a:moveTo>
                  <a:pt x="0" y="13735"/>
                </a:moveTo>
                <a:lnTo>
                  <a:pt x="676727" y="13735"/>
                </a:lnTo>
                <a:lnTo>
                  <a:pt x="676727" y="0"/>
                </a:lnTo>
                <a:lnTo>
                  <a:pt x="0" y="0"/>
                </a:lnTo>
                <a:lnTo>
                  <a:pt x="0" y="13735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7114411" y="5984007"/>
            <a:ext cx="475952" cy="0"/>
          </a:xfrm>
          <a:custGeom>
            <a:avLst/>
            <a:gdLst/>
            <a:ahLst/>
            <a:cxnLst/>
            <a:rect l="l" t="t" r="r" b="b"/>
            <a:pathLst>
              <a:path w="676909">
                <a:moveTo>
                  <a:pt x="0" y="0"/>
                </a:moveTo>
                <a:lnTo>
                  <a:pt x="6767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3537129" y="2660350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97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3537127" y="266035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 txBox="1"/>
          <p:nvPr/>
        </p:nvSpPr>
        <p:spPr>
          <a:xfrm>
            <a:off x="3490455" y="2376497"/>
            <a:ext cx="473273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Arial"/>
                <a:cs typeface="Arial"/>
              </a:rPr>
              <a:t>clus</a:t>
            </a:r>
            <a:r>
              <a:rPr sz="1195" spc="4" dirty="0">
                <a:latin typeface="Arial"/>
                <a:cs typeface="Arial"/>
              </a:rPr>
              <a:t>ter</a:t>
            </a:r>
            <a:endParaRPr sz="1195">
              <a:latin typeface="Arial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4055229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4264364" y="1239033"/>
            <a:ext cx="1535013" cy="31115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804" algn="ctr">
              <a:lnSpc>
                <a:spcPts val="1557"/>
              </a:lnSpc>
            </a:pPr>
            <a:r>
              <a:rPr sz="1406" spc="4" dirty="0">
                <a:latin typeface="Arial"/>
                <a:cs typeface="Arial"/>
              </a:rPr>
              <a:t>cluster</a:t>
            </a:r>
            <a:r>
              <a:rPr sz="1406" spc="-11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index</a:t>
            </a:r>
            <a:endParaRPr sz="1406">
              <a:latin typeface="Arial"/>
              <a:cs typeface="Arial"/>
            </a:endParaRPr>
          </a:p>
          <a:p>
            <a:pPr marR="16966" algn="ctr">
              <a:lnSpc>
                <a:spcPts val="1680"/>
              </a:lnSpc>
            </a:pPr>
            <a:r>
              <a:rPr sz="1406" spc="4" dirty="0">
                <a:latin typeface="Arial"/>
                <a:cs typeface="Arial"/>
              </a:rPr>
              <a:t>(2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14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uint)</a:t>
            </a:r>
            <a:endParaRPr sz="1406">
              <a:latin typeface="Arial"/>
              <a:cs typeface="Arial"/>
            </a:endParaRPr>
          </a:p>
          <a:p>
            <a:pPr>
              <a:spcBef>
                <a:spcPts val="39"/>
              </a:spcBef>
            </a:pPr>
            <a:endParaRPr sz="1652">
              <a:latin typeface="Times New Roman"/>
              <a:cs typeface="Times New Roman"/>
            </a:endParaRPr>
          </a:p>
          <a:p>
            <a:pPr algn="ctr">
              <a:tabLst>
                <a:tab pos="485758" algn="l"/>
                <a:tab pos="971515" algn="l"/>
                <a:tab pos="1457272" algn="l"/>
              </a:tabLst>
            </a:pPr>
            <a:r>
              <a:rPr sz="1195" spc="11" dirty="0">
                <a:latin typeface="Times New Roman"/>
                <a:cs typeface="Times New Roman"/>
              </a:rPr>
              <a:t>3	0	2	1</a:t>
            </a:r>
            <a:endParaRPr sz="119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 algn="ctr">
              <a:spcBef>
                <a:spcPts val="879"/>
              </a:spcBef>
              <a:tabLst>
                <a:tab pos="485758" algn="l"/>
                <a:tab pos="971515" algn="l"/>
                <a:tab pos="1457272" algn="l"/>
              </a:tabLst>
            </a:pPr>
            <a:r>
              <a:rPr sz="1195" spc="11" dirty="0">
                <a:latin typeface="Times New Roman"/>
                <a:cs typeface="Times New Roman"/>
              </a:rPr>
              <a:t>1	1	0	3</a:t>
            </a:r>
            <a:endParaRPr sz="119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 algn="ctr">
              <a:spcBef>
                <a:spcPts val="879"/>
              </a:spcBef>
              <a:tabLst>
                <a:tab pos="485758" algn="l"/>
                <a:tab pos="971515" algn="l"/>
                <a:tab pos="1457272" algn="l"/>
              </a:tabLst>
            </a:pPr>
            <a:r>
              <a:rPr sz="1195" spc="11" dirty="0">
                <a:latin typeface="Times New Roman"/>
                <a:cs typeface="Times New Roman"/>
              </a:rPr>
              <a:t>0	3	1	0</a:t>
            </a:r>
            <a:endParaRPr sz="119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 algn="ctr">
              <a:spcBef>
                <a:spcPts val="879"/>
              </a:spcBef>
              <a:tabLst>
                <a:tab pos="485758" algn="l"/>
                <a:tab pos="971515" algn="l"/>
                <a:tab pos="1457272" algn="l"/>
              </a:tabLst>
            </a:pPr>
            <a:r>
              <a:rPr sz="1195" spc="11" dirty="0">
                <a:latin typeface="Times New Roman"/>
                <a:cs typeface="Times New Roman"/>
              </a:rPr>
              <a:t>3	1	2	2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06992" y="5006286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058476" y="4023747"/>
          <a:ext cx="2428874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3593136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3593133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6538629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6538632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 txBox="1"/>
          <p:nvPr/>
        </p:nvSpPr>
        <p:spPr>
          <a:xfrm>
            <a:off x="1542689" y="3785852"/>
            <a:ext cx="5995839" cy="2140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521">
              <a:lnSpc>
                <a:spcPts val="1568"/>
              </a:lnSpc>
            </a:pPr>
            <a:r>
              <a:rPr sz="1406" dirty="0">
                <a:latin typeface="Arial"/>
                <a:cs typeface="Arial"/>
              </a:rPr>
              <a:t>gradient</a:t>
            </a:r>
            <a:endParaRPr sz="1406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1547">
              <a:latin typeface="Times New Roman"/>
              <a:cs typeface="Times New Roman"/>
            </a:endParaRPr>
          </a:p>
          <a:p>
            <a:pPr>
              <a:tabLst>
                <a:tab pos="485758" algn="l"/>
                <a:tab pos="997411" algn="l"/>
                <a:tab pos="1483168" algn="l"/>
                <a:tab pos="2586838" algn="l"/>
                <a:tab pos="3098491" algn="l"/>
                <a:tab pos="3584696" algn="l"/>
                <a:tab pos="4044558" algn="l"/>
                <a:tab pos="5668363" algn="l"/>
              </a:tabLst>
            </a:pPr>
            <a:r>
              <a:rPr sz="1195" b="1" i="1" spc="7" dirty="0">
                <a:latin typeface="Arial"/>
                <a:cs typeface="Arial"/>
              </a:rPr>
              <a:t>-0.03	-0.01	0.03	0.02	-0.03	0.12	0.02	-0.07	0.04</a:t>
            </a:r>
            <a:endParaRPr sz="119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>
              <a:spcBef>
                <a:spcPts val="879"/>
              </a:spcBef>
              <a:tabLst>
                <a:tab pos="511206" algn="l"/>
                <a:tab pos="971515" algn="l"/>
                <a:tab pos="1483168" algn="l"/>
                <a:tab pos="1887669" algn="l"/>
                <a:tab pos="2612734" algn="l"/>
                <a:tab pos="3098491" algn="l"/>
                <a:tab pos="3558800" algn="l"/>
                <a:tab pos="4906689" algn="l"/>
                <a:tab pos="5668363" algn="l"/>
              </a:tabLst>
            </a:pPr>
            <a:r>
              <a:rPr sz="1195" b="1" i="1" spc="7" dirty="0">
                <a:latin typeface="Arial"/>
                <a:cs typeface="Arial"/>
              </a:rPr>
              <a:t>-0.01	0.01	-0.02	0.12	</a:t>
            </a:r>
            <a:r>
              <a:rPr sz="1793" spc="11" baseline="27777" dirty="0">
                <a:latin typeface="Arial"/>
                <a:cs typeface="Arial"/>
              </a:rPr>
              <a:t>group</a:t>
            </a:r>
            <a:r>
              <a:rPr sz="1793" spc="5" baseline="27777" dirty="0">
                <a:latin typeface="Arial"/>
                <a:cs typeface="Arial"/>
              </a:rPr>
              <a:t> </a:t>
            </a:r>
            <a:r>
              <a:rPr sz="1793" spc="11" baseline="27777" dirty="0">
                <a:latin typeface="Arial"/>
                <a:cs typeface="Arial"/>
              </a:rPr>
              <a:t>by	</a:t>
            </a:r>
            <a:r>
              <a:rPr sz="1195" b="1" i="1" spc="7" dirty="0">
                <a:latin typeface="Arial"/>
                <a:cs typeface="Arial"/>
              </a:rPr>
              <a:t>0.03	0.01	</a:t>
            </a:r>
            <a:r>
              <a:rPr sz="1793" b="1" i="1" spc="11" baseline="1633" dirty="0">
                <a:latin typeface="Arial"/>
                <a:cs typeface="Arial"/>
              </a:rPr>
              <a:t>-0.02	</a:t>
            </a:r>
            <a:r>
              <a:rPr sz="1793" spc="15" baseline="11437" dirty="0">
                <a:latin typeface="Arial"/>
                <a:cs typeface="Arial"/>
              </a:rPr>
              <a:t>reduce	</a:t>
            </a:r>
            <a:r>
              <a:rPr sz="1195" b="1" i="1" spc="7" dirty="0">
                <a:latin typeface="Arial"/>
                <a:cs typeface="Arial"/>
              </a:rPr>
              <a:t>0.02</a:t>
            </a:r>
            <a:endParaRPr sz="1195"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074">
              <a:latin typeface="Times New Roman"/>
              <a:cs typeface="Times New Roman"/>
            </a:endParaRPr>
          </a:p>
          <a:p>
            <a:pPr>
              <a:tabLst>
                <a:tab pos="511206" algn="l"/>
                <a:tab pos="997411" algn="l"/>
                <a:tab pos="1483168" algn="l"/>
                <a:tab pos="2612734" algn="l"/>
                <a:tab pos="3073043" algn="l"/>
                <a:tab pos="3584696" algn="l"/>
                <a:tab pos="4070453" algn="l"/>
                <a:tab pos="4530762" algn="l"/>
                <a:tab pos="5668363" algn="l"/>
              </a:tabLst>
            </a:pPr>
            <a:r>
              <a:rPr sz="1195" b="1" i="1" spc="7" dirty="0">
                <a:latin typeface="Arial"/>
                <a:cs typeface="Arial"/>
              </a:rPr>
              <a:t>-0.01	0.02	0.04	0.01	0.02	-0.01	0.01	0.04	-0.02	0.04</a:t>
            </a:r>
            <a:endParaRPr sz="119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>
              <a:spcBef>
                <a:spcPts val="879"/>
              </a:spcBef>
              <a:tabLst>
                <a:tab pos="485758" algn="l"/>
                <a:tab pos="997411" algn="l"/>
                <a:tab pos="1457272" algn="l"/>
                <a:tab pos="2592196" algn="l"/>
                <a:tab pos="3073043" algn="l"/>
                <a:tab pos="3558800" algn="l"/>
                <a:tab pos="4070453" algn="l"/>
                <a:tab pos="5642915" algn="l"/>
              </a:tabLst>
            </a:pP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7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4" dirty="0">
                <a:latin typeface="Arial"/>
                <a:cs typeface="Arial"/>
              </a:rPr>
              <a:t>0.0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4" dirty="0">
                <a:latin typeface="Arial"/>
                <a:cs typeface="Arial"/>
              </a:rPr>
              <a:t>0.0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.03</a:t>
            </a:r>
            <a:endParaRPr sz="1195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52919" y="2961877"/>
            <a:ext cx="446" cy="1073795"/>
          </a:xfrm>
          <a:custGeom>
            <a:avLst/>
            <a:gdLst/>
            <a:ahLst/>
            <a:cxnLst/>
            <a:rect l="l" t="t" r="r" b="b"/>
            <a:pathLst>
              <a:path w="634" h="1527175">
                <a:moveTo>
                  <a:pt x="0" y="1526636"/>
                </a:moveTo>
                <a:lnTo>
                  <a:pt x="360" y="0"/>
                </a:lnTo>
              </a:path>
            </a:pathLst>
          </a:custGeom>
          <a:ln w="27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7311606" y="2864563"/>
            <a:ext cx="83159" cy="106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 txBox="1"/>
          <p:nvPr/>
        </p:nvSpPr>
        <p:spPr>
          <a:xfrm>
            <a:off x="6174430" y="2840953"/>
            <a:ext cx="138410" cy="71332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1:</a:t>
            </a:r>
            <a:endParaRPr sz="119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 marL="8929">
              <a:spcBef>
                <a:spcPts val="977"/>
              </a:spcBef>
            </a:pPr>
            <a:r>
              <a:rPr sz="1195" spc="7" dirty="0">
                <a:latin typeface="Times New Roman"/>
                <a:cs typeface="Times New Roman"/>
              </a:rPr>
              <a:t>0: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74430" y="2347811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2: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59996" y="1199632"/>
            <a:ext cx="4977408" cy="86836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158496">
              <a:lnSpc>
                <a:spcPts val="1680"/>
              </a:lnSpc>
              <a:spcBef>
                <a:spcPts val="80"/>
              </a:spcBef>
            </a:pPr>
            <a:r>
              <a:rPr sz="1406" spc="4" dirty="0">
                <a:latin typeface="Arial"/>
                <a:cs typeface="Arial"/>
              </a:rPr>
              <a:t>weights</a:t>
            </a:r>
            <a:endParaRPr sz="1406">
              <a:latin typeface="Arial"/>
              <a:cs typeface="Arial"/>
            </a:endParaRPr>
          </a:p>
          <a:p>
            <a:pPr marL="8929">
              <a:lnSpc>
                <a:spcPts val="1680"/>
              </a:lnSpc>
              <a:tabLst>
                <a:tab pos="4236093" algn="l"/>
              </a:tabLst>
            </a:pPr>
            <a:r>
              <a:rPr sz="1406" spc="4" dirty="0">
                <a:latin typeface="Arial"/>
                <a:cs typeface="Arial"/>
              </a:rPr>
              <a:t>(32</a:t>
            </a:r>
            <a:r>
              <a:rPr sz="1406" spc="7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7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float)	</a:t>
            </a:r>
            <a:r>
              <a:rPr sz="1406" spc="4" dirty="0">
                <a:latin typeface="Arial"/>
                <a:cs typeface="Arial"/>
              </a:rPr>
              <a:t>centroids</a:t>
            </a:r>
            <a:endParaRPr sz="1406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1547">
              <a:latin typeface="Times New Roman"/>
              <a:cs typeface="Times New Roman"/>
            </a:endParaRPr>
          </a:p>
          <a:p>
            <a:pPr marR="628180" algn="r"/>
            <a:r>
              <a:rPr sz="1195" spc="7" dirty="0">
                <a:latin typeface="Times New Roman"/>
                <a:cs typeface="Times New Roman"/>
              </a:rPr>
              <a:t>3: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300520" y="2698701"/>
            <a:ext cx="10090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465" y="0"/>
                </a:lnTo>
              </a:path>
            </a:pathLst>
          </a:custGeom>
          <a:ln w="41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7300520" y="2683964"/>
            <a:ext cx="100905" cy="29914"/>
          </a:xfrm>
          <a:custGeom>
            <a:avLst/>
            <a:gdLst/>
            <a:ahLst/>
            <a:cxnLst/>
            <a:rect l="l" t="t" r="r" b="b"/>
            <a:pathLst>
              <a:path w="143509" h="42545">
                <a:moveTo>
                  <a:pt x="0" y="0"/>
                </a:moveTo>
                <a:lnTo>
                  <a:pt x="143465" y="0"/>
                </a:lnTo>
                <a:lnTo>
                  <a:pt x="143465" y="41920"/>
                </a:lnTo>
                <a:lnTo>
                  <a:pt x="0" y="41920"/>
                </a:lnTo>
                <a:lnTo>
                  <a:pt x="0" y="0"/>
                </a:lnTo>
                <a:close/>
              </a:path>
            </a:pathLst>
          </a:custGeom>
          <a:ln w="274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7415427" y="3388507"/>
            <a:ext cx="103932" cy="104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7509177" y="2692855"/>
            <a:ext cx="81260" cy="893"/>
          </a:xfrm>
          <a:custGeom>
            <a:avLst/>
            <a:gdLst/>
            <a:ahLst/>
            <a:cxnLst/>
            <a:rect l="l" t="t" r="r" b="b"/>
            <a:pathLst>
              <a:path w="115570" h="1270">
                <a:moveTo>
                  <a:pt x="-13735" y="423"/>
                </a:moveTo>
                <a:lnTo>
                  <a:pt x="129017" y="423"/>
                </a:lnTo>
              </a:path>
            </a:pathLst>
          </a:custGeom>
          <a:ln w="283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6318422" y="1705935"/>
          <a:ext cx="777329" cy="1953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1.50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-1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7081114" y="2646251"/>
            <a:ext cx="107250" cy="83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1143000" y="3705820"/>
            <a:ext cx="6732984" cy="2625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6822281" y="1937742"/>
            <a:ext cx="1294805" cy="2223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4000500" y="1169789"/>
            <a:ext cx="2125266" cy="2786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 txBox="1"/>
          <p:nvPr/>
        </p:nvSpPr>
        <p:spPr>
          <a:xfrm>
            <a:off x="7340203" y="250031"/>
            <a:ext cx="1499295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60" dirty="0">
                <a:latin typeface="Arial"/>
                <a:cs typeface="Arial"/>
              </a:rPr>
              <a:t> </a:t>
            </a:r>
            <a:r>
              <a:rPr sz="1336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125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38943545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850" y="75929"/>
            <a:ext cx="507920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7412">
              <a:spcBef>
                <a:spcPts val="70"/>
              </a:spcBef>
            </a:pPr>
            <a:r>
              <a:rPr spc="-28" dirty="0"/>
              <a:t>Trained</a:t>
            </a:r>
            <a:r>
              <a:rPr spc="-39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196926" y="2534218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222059" y="0"/>
                </a:moveTo>
                <a:lnTo>
                  <a:pt x="177305" y="4600"/>
                </a:lnTo>
                <a:lnTo>
                  <a:pt x="135622" y="17795"/>
                </a:lnTo>
                <a:lnTo>
                  <a:pt x="97902" y="38674"/>
                </a:lnTo>
                <a:lnTo>
                  <a:pt x="65034" y="66332"/>
                </a:lnTo>
                <a:lnTo>
                  <a:pt x="37923" y="99843"/>
                </a:lnTo>
                <a:lnTo>
                  <a:pt x="17449" y="138311"/>
                </a:lnTo>
                <a:lnTo>
                  <a:pt x="4511" y="180823"/>
                </a:lnTo>
                <a:lnTo>
                  <a:pt x="0" y="226466"/>
                </a:lnTo>
                <a:lnTo>
                  <a:pt x="4511" y="272106"/>
                </a:lnTo>
                <a:lnTo>
                  <a:pt x="17449" y="314615"/>
                </a:lnTo>
                <a:lnTo>
                  <a:pt x="37923" y="353084"/>
                </a:lnTo>
                <a:lnTo>
                  <a:pt x="65038" y="386600"/>
                </a:lnTo>
                <a:lnTo>
                  <a:pt x="97902" y="414254"/>
                </a:lnTo>
                <a:lnTo>
                  <a:pt x="135622" y="435135"/>
                </a:lnTo>
                <a:lnTo>
                  <a:pt x="177305" y="448331"/>
                </a:lnTo>
                <a:lnTo>
                  <a:pt x="222059" y="452932"/>
                </a:lnTo>
                <a:lnTo>
                  <a:pt x="266809" y="448331"/>
                </a:lnTo>
                <a:lnTo>
                  <a:pt x="308489" y="435135"/>
                </a:lnTo>
                <a:lnTo>
                  <a:pt x="346207" y="414254"/>
                </a:lnTo>
                <a:lnTo>
                  <a:pt x="379069" y="386600"/>
                </a:lnTo>
                <a:lnTo>
                  <a:pt x="406183" y="353084"/>
                </a:lnTo>
                <a:lnTo>
                  <a:pt x="426656" y="314615"/>
                </a:lnTo>
                <a:lnTo>
                  <a:pt x="439595" y="272106"/>
                </a:lnTo>
                <a:lnTo>
                  <a:pt x="444106" y="226466"/>
                </a:lnTo>
                <a:lnTo>
                  <a:pt x="439800" y="182080"/>
                </a:lnTo>
                <a:lnTo>
                  <a:pt x="427204" y="139803"/>
                </a:lnTo>
                <a:lnTo>
                  <a:pt x="406799" y="100823"/>
                </a:lnTo>
                <a:lnTo>
                  <a:pt x="379063" y="66327"/>
                </a:lnTo>
                <a:lnTo>
                  <a:pt x="345249" y="38051"/>
                </a:lnTo>
                <a:lnTo>
                  <a:pt x="307032" y="17240"/>
                </a:lnTo>
                <a:lnTo>
                  <a:pt x="265580" y="4392"/>
                </a:lnTo>
                <a:lnTo>
                  <a:pt x="222059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7196914" y="2534216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0" y="226467"/>
                </a:moveTo>
                <a:lnTo>
                  <a:pt x="4511" y="180826"/>
                </a:lnTo>
                <a:lnTo>
                  <a:pt x="17449" y="138316"/>
                </a:lnTo>
                <a:lnTo>
                  <a:pt x="37921" y="99848"/>
                </a:lnTo>
                <a:lnTo>
                  <a:pt x="65036" y="66331"/>
                </a:lnTo>
                <a:lnTo>
                  <a:pt x="97899" y="38677"/>
                </a:lnTo>
                <a:lnTo>
                  <a:pt x="135618" y="17797"/>
                </a:lnTo>
                <a:lnTo>
                  <a:pt x="177300" y="4601"/>
                </a:lnTo>
                <a:lnTo>
                  <a:pt x="222053" y="0"/>
                </a:lnTo>
                <a:lnTo>
                  <a:pt x="265583" y="4391"/>
                </a:lnTo>
                <a:lnTo>
                  <a:pt x="307041" y="17239"/>
                </a:lnTo>
                <a:lnTo>
                  <a:pt x="345259" y="38050"/>
                </a:lnTo>
                <a:lnTo>
                  <a:pt x="379070" y="66332"/>
                </a:lnTo>
                <a:lnTo>
                  <a:pt x="406808" y="100824"/>
                </a:lnTo>
                <a:lnTo>
                  <a:pt x="427211" y="139802"/>
                </a:lnTo>
                <a:lnTo>
                  <a:pt x="439803" y="182079"/>
                </a:lnTo>
                <a:lnTo>
                  <a:pt x="444106" y="226467"/>
                </a:lnTo>
                <a:lnTo>
                  <a:pt x="439595" y="272109"/>
                </a:lnTo>
                <a:lnTo>
                  <a:pt x="426657" y="314619"/>
                </a:lnTo>
                <a:lnTo>
                  <a:pt x="406184" y="353088"/>
                </a:lnTo>
                <a:lnTo>
                  <a:pt x="379070" y="386604"/>
                </a:lnTo>
                <a:lnTo>
                  <a:pt x="346207" y="414258"/>
                </a:lnTo>
                <a:lnTo>
                  <a:pt x="308488" y="435138"/>
                </a:lnTo>
                <a:lnTo>
                  <a:pt x="266806" y="448334"/>
                </a:lnTo>
                <a:lnTo>
                  <a:pt x="222053" y="452934"/>
                </a:lnTo>
                <a:lnTo>
                  <a:pt x="177300" y="448334"/>
                </a:lnTo>
                <a:lnTo>
                  <a:pt x="135618" y="435138"/>
                </a:lnTo>
                <a:lnTo>
                  <a:pt x="97899" y="414258"/>
                </a:lnTo>
                <a:lnTo>
                  <a:pt x="65036" y="386604"/>
                </a:lnTo>
                <a:lnTo>
                  <a:pt x="37921" y="353088"/>
                </a:lnTo>
                <a:lnTo>
                  <a:pt x="17449" y="314619"/>
                </a:lnTo>
                <a:lnTo>
                  <a:pt x="4511" y="272109"/>
                </a:lnTo>
                <a:lnTo>
                  <a:pt x="0" y="226467"/>
                </a:lnTo>
                <a:close/>
              </a:path>
            </a:pathLst>
          </a:custGeom>
          <a:ln w="274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64008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-0.98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2.12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.91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1.87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1.53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475944" y="4028575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447726" y="4028575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933626" y="4517431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1961835" y="5006286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1475944" y="5495143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4" h="695325">
                <a:moveTo>
                  <a:pt x="0" y="0"/>
                </a:moveTo>
                <a:lnTo>
                  <a:pt x="691045" y="0"/>
                </a:lnTo>
                <a:lnTo>
                  <a:pt x="691045" y="695270"/>
                </a:lnTo>
                <a:lnTo>
                  <a:pt x="0" y="695270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71109" y="4023747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119238" y="4028575"/>
            <a:ext cx="399604" cy="488900"/>
          </a:xfrm>
          <a:custGeom>
            <a:avLst/>
            <a:gdLst/>
            <a:ahLst/>
            <a:cxnLst/>
            <a:rect l="l" t="t" r="r" b="b"/>
            <a:pathLst>
              <a:path w="568325" h="695325">
                <a:moveTo>
                  <a:pt x="0" y="0"/>
                </a:moveTo>
                <a:lnTo>
                  <a:pt x="568261" y="0"/>
                </a:lnTo>
                <a:lnTo>
                  <a:pt x="5682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7119238" y="4517431"/>
            <a:ext cx="399604" cy="488900"/>
          </a:xfrm>
          <a:custGeom>
            <a:avLst/>
            <a:gdLst/>
            <a:ahLst/>
            <a:cxnLst/>
            <a:rect l="l" t="t" r="r" b="b"/>
            <a:pathLst>
              <a:path w="568325" h="695325">
                <a:moveTo>
                  <a:pt x="0" y="0"/>
                </a:moveTo>
                <a:lnTo>
                  <a:pt x="568261" y="0"/>
                </a:lnTo>
                <a:lnTo>
                  <a:pt x="5682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7119238" y="5006286"/>
            <a:ext cx="399604" cy="488900"/>
          </a:xfrm>
          <a:custGeom>
            <a:avLst/>
            <a:gdLst/>
            <a:ahLst/>
            <a:cxnLst/>
            <a:rect l="l" t="t" r="r" b="b"/>
            <a:pathLst>
              <a:path w="568325" h="695325">
                <a:moveTo>
                  <a:pt x="0" y="0"/>
                </a:moveTo>
                <a:lnTo>
                  <a:pt x="568261" y="0"/>
                </a:lnTo>
                <a:lnTo>
                  <a:pt x="5682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7119238" y="5495143"/>
            <a:ext cx="399604" cy="488900"/>
          </a:xfrm>
          <a:custGeom>
            <a:avLst/>
            <a:gdLst/>
            <a:ahLst/>
            <a:cxnLst/>
            <a:rect l="l" t="t" r="r" b="b"/>
            <a:pathLst>
              <a:path w="568325" h="695325">
                <a:moveTo>
                  <a:pt x="0" y="0"/>
                </a:moveTo>
                <a:lnTo>
                  <a:pt x="568261" y="0"/>
                </a:lnTo>
                <a:lnTo>
                  <a:pt x="568261" y="695270"/>
                </a:lnTo>
                <a:lnTo>
                  <a:pt x="0" y="695270"/>
                </a:lnTo>
                <a:lnTo>
                  <a:pt x="0" y="0"/>
                </a:lnTo>
                <a:close/>
              </a:path>
            </a:pathLst>
          </a:custGeom>
          <a:solidFill>
            <a:srgbClr val="19D112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7119229" y="4023759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7114411" y="4028576"/>
            <a:ext cx="404515" cy="0"/>
          </a:xfrm>
          <a:custGeom>
            <a:avLst/>
            <a:gdLst/>
            <a:ahLst/>
            <a:cxnLst/>
            <a:rect l="l" t="t" r="r" b="b"/>
            <a:pathLst>
              <a:path w="575309">
                <a:moveTo>
                  <a:pt x="0" y="0"/>
                </a:moveTo>
                <a:lnTo>
                  <a:pt x="5751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7114411" y="4517434"/>
            <a:ext cx="404515" cy="0"/>
          </a:xfrm>
          <a:custGeom>
            <a:avLst/>
            <a:gdLst/>
            <a:ahLst/>
            <a:cxnLst/>
            <a:rect l="l" t="t" r="r" b="b"/>
            <a:pathLst>
              <a:path w="575309">
                <a:moveTo>
                  <a:pt x="0" y="0"/>
                </a:moveTo>
                <a:lnTo>
                  <a:pt x="5751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7114411" y="5006291"/>
            <a:ext cx="404515" cy="0"/>
          </a:xfrm>
          <a:custGeom>
            <a:avLst/>
            <a:gdLst/>
            <a:ahLst/>
            <a:cxnLst/>
            <a:rect l="l" t="t" r="r" b="b"/>
            <a:pathLst>
              <a:path w="575309">
                <a:moveTo>
                  <a:pt x="0" y="0"/>
                </a:moveTo>
                <a:lnTo>
                  <a:pt x="5751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7114411" y="5490320"/>
            <a:ext cx="404515" cy="9823"/>
          </a:xfrm>
          <a:custGeom>
            <a:avLst/>
            <a:gdLst/>
            <a:ahLst/>
            <a:cxnLst/>
            <a:rect l="l" t="t" r="r" b="b"/>
            <a:pathLst>
              <a:path w="575309" h="13970">
                <a:moveTo>
                  <a:pt x="0" y="13735"/>
                </a:moveTo>
                <a:lnTo>
                  <a:pt x="575127" y="13735"/>
                </a:lnTo>
                <a:lnTo>
                  <a:pt x="575127" y="0"/>
                </a:lnTo>
                <a:lnTo>
                  <a:pt x="0" y="0"/>
                </a:lnTo>
                <a:lnTo>
                  <a:pt x="0" y="13735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7114411" y="5984007"/>
            <a:ext cx="404515" cy="0"/>
          </a:xfrm>
          <a:custGeom>
            <a:avLst/>
            <a:gdLst/>
            <a:ahLst/>
            <a:cxnLst/>
            <a:rect l="l" t="t" r="r" b="b"/>
            <a:pathLst>
              <a:path w="575309">
                <a:moveTo>
                  <a:pt x="0" y="0"/>
                </a:moveTo>
                <a:lnTo>
                  <a:pt x="5751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3537129" y="2660350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97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3537127" y="266035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 txBox="1"/>
          <p:nvPr/>
        </p:nvSpPr>
        <p:spPr>
          <a:xfrm>
            <a:off x="3490455" y="2376497"/>
            <a:ext cx="473273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Arial"/>
                <a:cs typeface="Arial"/>
              </a:rPr>
              <a:t>clus</a:t>
            </a:r>
            <a:r>
              <a:rPr sz="1195" spc="4" dirty="0">
                <a:latin typeface="Arial"/>
                <a:cs typeface="Arial"/>
              </a:rPr>
              <a:t>ter</a:t>
            </a:r>
            <a:endParaRPr sz="1195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59996" y="1199633"/>
            <a:ext cx="969318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8929" marR="3572" indent="149567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weights  (32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float)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7730" y="1411569"/>
            <a:ext cx="749647" cy="22671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06" spc="4" dirty="0">
                <a:latin typeface="Arial"/>
                <a:cs typeface="Arial"/>
              </a:rPr>
              <a:t>centroids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055229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4511253" y="1213027"/>
            <a:ext cx="1030039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108492" marR="3572" indent="-100009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cluster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index  </a:t>
            </a:r>
            <a:r>
              <a:rPr sz="1406" spc="4" dirty="0">
                <a:latin typeface="Arial"/>
                <a:cs typeface="Arial"/>
              </a:rPr>
              <a:t>(2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25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uint)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06992" y="5006286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4058476" y="4023747"/>
          <a:ext cx="2428874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3593136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3593133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6538629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6538632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 txBox="1"/>
          <p:nvPr/>
        </p:nvSpPr>
        <p:spPr>
          <a:xfrm>
            <a:off x="1542689" y="3785852"/>
            <a:ext cx="5995839" cy="2140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521">
              <a:lnSpc>
                <a:spcPts val="1568"/>
              </a:lnSpc>
            </a:pPr>
            <a:r>
              <a:rPr sz="1406" dirty="0">
                <a:latin typeface="Arial"/>
                <a:cs typeface="Arial"/>
              </a:rPr>
              <a:t>gradient</a:t>
            </a:r>
            <a:endParaRPr sz="1406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1547">
              <a:latin typeface="Times New Roman"/>
              <a:cs typeface="Times New Roman"/>
            </a:endParaRPr>
          </a:p>
          <a:p>
            <a:pPr>
              <a:tabLst>
                <a:tab pos="485758" algn="l"/>
                <a:tab pos="997411" algn="l"/>
                <a:tab pos="1483168" algn="l"/>
                <a:tab pos="2586838" algn="l"/>
                <a:tab pos="3098491" algn="l"/>
                <a:tab pos="3584696" algn="l"/>
                <a:tab pos="4044558" algn="l"/>
                <a:tab pos="5668363" algn="l"/>
              </a:tabLst>
            </a:pPr>
            <a:r>
              <a:rPr sz="1195" b="1" i="1" spc="7" dirty="0">
                <a:latin typeface="Arial"/>
                <a:cs typeface="Arial"/>
              </a:rPr>
              <a:t>-0.03	-0.01	0.03	0.02	-0.03	0.12	0.02	-0.07	0.04</a:t>
            </a:r>
            <a:endParaRPr sz="119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>
              <a:spcBef>
                <a:spcPts val="879"/>
              </a:spcBef>
              <a:tabLst>
                <a:tab pos="511206" algn="l"/>
                <a:tab pos="971515" algn="l"/>
                <a:tab pos="1483168" algn="l"/>
                <a:tab pos="1887669" algn="l"/>
                <a:tab pos="2612734" algn="l"/>
                <a:tab pos="3098491" algn="l"/>
                <a:tab pos="3558800" algn="l"/>
                <a:tab pos="4906689" algn="l"/>
                <a:tab pos="5668363" algn="l"/>
              </a:tabLst>
            </a:pPr>
            <a:r>
              <a:rPr sz="1195" b="1" i="1" spc="7" dirty="0">
                <a:latin typeface="Arial"/>
                <a:cs typeface="Arial"/>
              </a:rPr>
              <a:t>-0.01	0.01	-0.02	0.12	</a:t>
            </a:r>
            <a:r>
              <a:rPr sz="1793" spc="11" baseline="27777" dirty="0">
                <a:latin typeface="Arial"/>
                <a:cs typeface="Arial"/>
              </a:rPr>
              <a:t>group</a:t>
            </a:r>
            <a:r>
              <a:rPr sz="1793" spc="5" baseline="27777" dirty="0">
                <a:latin typeface="Arial"/>
                <a:cs typeface="Arial"/>
              </a:rPr>
              <a:t> </a:t>
            </a:r>
            <a:r>
              <a:rPr sz="1793" spc="11" baseline="27777" dirty="0">
                <a:latin typeface="Arial"/>
                <a:cs typeface="Arial"/>
              </a:rPr>
              <a:t>by	</a:t>
            </a:r>
            <a:r>
              <a:rPr sz="1195" b="1" i="1" spc="7" dirty="0">
                <a:latin typeface="Arial"/>
                <a:cs typeface="Arial"/>
              </a:rPr>
              <a:t>0.03	0.01	</a:t>
            </a:r>
            <a:r>
              <a:rPr sz="1793" b="1" i="1" spc="11" baseline="1633" dirty="0">
                <a:latin typeface="Arial"/>
                <a:cs typeface="Arial"/>
              </a:rPr>
              <a:t>-0.02	</a:t>
            </a:r>
            <a:r>
              <a:rPr sz="1793" spc="15" baseline="11437" dirty="0">
                <a:latin typeface="Arial"/>
                <a:cs typeface="Arial"/>
              </a:rPr>
              <a:t>reduce	</a:t>
            </a:r>
            <a:r>
              <a:rPr sz="1195" b="1" i="1" spc="7" dirty="0">
                <a:latin typeface="Arial"/>
                <a:cs typeface="Arial"/>
              </a:rPr>
              <a:t>0.02</a:t>
            </a:r>
            <a:endParaRPr sz="1195"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074">
              <a:latin typeface="Times New Roman"/>
              <a:cs typeface="Times New Roman"/>
            </a:endParaRPr>
          </a:p>
          <a:p>
            <a:pPr>
              <a:tabLst>
                <a:tab pos="511206" algn="l"/>
                <a:tab pos="997411" algn="l"/>
                <a:tab pos="1483168" algn="l"/>
                <a:tab pos="2612734" algn="l"/>
                <a:tab pos="3073043" algn="l"/>
                <a:tab pos="3584696" algn="l"/>
                <a:tab pos="4070453" algn="l"/>
                <a:tab pos="4530762" algn="l"/>
                <a:tab pos="5668363" algn="l"/>
              </a:tabLst>
            </a:pPr>
            <a:r>
              <a:rPr sz="1195" b="1" i="1" spc="7" dirty="0">
                <a:latin typeface="Arial"/>
                <a:cs typeface="Arial"/>
              </a:rPr>
              <a:t>-0.01	0.02	0.04	0.01	0.02	-0.01	0.01	0.04	-0.02	0.04</a:t>
            </a:r>
            <a:endParaRPr sz="119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>
              <a:spcBef>
                <a:spcPts val="879"/>
              </a:spcBef>
              <a:tabLst>
                <a:tab pos="485758" algn="l"/>
                <a:tab pos="997411" algn="l"/>
                <a:tab pos="1457272" algn="l"/>
                <a:tab pos="2592196" algn="l"/>
                <a:tab pos="3073043" algn="l"/>
                <a:tab pos="3558800" algn="l"/>
                <a:tab pos="4070453" algn="l"/>
                <a:tab pos="5642915" algn="l"/>
              </a:tabLst>
            </a:pP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7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4" dirty="0">
                <a:latin typeface="Arial"/>
                <a:cs typeface="Arial"/>
              </a:rPr>
              <a:t>0.0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4" dirty="0">
                <a:latin typeface="Arial"/>
                <a:cs typeface="Arial"/>
              </a:rPr>
              <a:t>0.0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.03</a:t>
            </a:r>
            <a:endParaRPr sz="1195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352919" y="2961877"/>
            <a:ext cx="446" cy="1073795"/>
          </a:xfrm>
          <a:custGeom>
            <a:avLst/>
            <a:gdLst/>
            <a:ahLst/>
            <a:cxnLst/>
            <a:rect l="l" t="t" r="r" b="b"/>
            <a:pathLst>
              <a:path w="634" h="1527175">
                <a:moveTo>
                  <a:pt x="0" y="1526636"/>
                </a:moveTo>
                <a:lnTo>
                  <a:pt x="360" y="0"/>
                </a:lnTo>
              </a:path>
            </a:pathLst>
          </a:custGeom>
          <a:ln w="27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7311606" y="2864563"/>
            <a:ext cx="83159" cy="106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 txBox="1"/>
          <p:nvPr/>
        </p:nvSpPr>
        <p:spPr>
          <a:xfrm>
            <a:off x="6174430" y="2840953"/>
            <a:ext cx="138410" cy="71332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1:</a:t>
            </a:r>
            <a:endParaRPr sz="119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 marL="8929">
              <a:spcBef>
                <a:spcPts val="977"/>
              </a:spcBef>
            </a:pPr>
            <a:r>
              <a:rPr sz="1195" spc="7" dirty="0">
                <a:latin typeface="Times New Roman"/>
                <a:cs typeface="Times New Roman"/>
              </a:rPr>
              <a:t>0: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74430" y="2347811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2: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74430" y="1854686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3: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300520" y="2698701"/>
            <a:ext cx="10090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465" y="0"/>
                </a:lnTo>
              </a:path>
            </a:pathLst>
          </a:custGeom>
          <a:ln w="41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7300520" y="2683964"/>
            <a:ext cx="100905" cy="29914"/>
          </a:xfrm>
          <a:custGeom>
            <a:avLst/>
            <a:gdLst/>
            <a:ahLst/>
            <a:cxnLst/>
            <a:rect l="l" t="t" r="r" b="b"/>
            <a:pathLst>
              <a:path w="143509" h="42545">
                <a:moveTo>
                  <a:pt x="0" y="0"/>
                </a:moveTo>
                <a:lnTo>
                  <a:pt x="143465" y="0"/>
                </a:lnTo>
                <a:lnTo>
                  <a:pt x="143465" y="41920"/>
                </a:lnTo>
                <a:lnTo>
                  <a:pt x="0" y="41920"/>
                </a:lnTo>
                <a:lnTo>
                  <a:pt x="0" y="0"/>
                </a:lnTo>
                <a:close/>
              </a:path>
            </a:pathLst>
          </a:custGeom>
          <a:ln w="274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7415427" y="3388507"/>
            <a:ext cx="103932" cy="104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7509177" y="2693381"/>
            <a:ext cx="9823" cy="446"/>
          </a:xfrm>
          <a:custGeom>
            <a:avLst/>
            <a:gdLst/>
            <a:ahLst/>
            <a:cxnLst/>
            <a:rect l="l" t="t" r="r" b="b"/>
            <a:pathLst>
              <a:path w="13970" h="635">
                <a:moveTo>
                  <a:pt x="6840" y="-13735"/>
                </a:moveTo>
                <a:lnTo>
                  <a:pt x="6840" y="13835"/>
                </a:lnTo>
              </a:path>
            </a:pathLst>
          </a:custGeom>
          <a:ln w="13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318422" y="1705935"/>
          <a:ext cx="777329" cy="1953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1.50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-1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7081114" y="2646251"/>
            <a:ext cx="107250" cy="83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1143000" y="3705820"/>
            <a:ext cx="6732984" cy="2625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6822281" y="1937742"/>
            <a:ext cx="1294805" cy="2223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 txBox="1"/>
          <p:nvPr/>
        </p:nvSpPr>
        <p:spPr>
          <a:xfrm>
            <a:off x="4495938" y="572237"/>
            <a:ext cx="1499295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60" dirty="0">
                <a:latin typeface="Arial"/>
                <a:cs typeface="Arial"/>
              </a:rPr>
              <a:t> </a:t>
            </a:r>
            <a:r>
              <a:rPr sz="1336" dirty="0">
                <a:latin typeface="Arial"/>
                <a:cs typeface="Arial"/>
              </a:rPr>
              <a:t>ICLR’16]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126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24316672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4727" y="3911203"/>
            <a:ext cx="26789" cy="35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5956102" y="2536031"/>
            <a:ext cx="258961" cy="339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7196926" y="2534218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222059" y="0"/>
                </a:moveTo>
                <a:lnTo>
                  <a:pt x="177305" y="4600"/>
                </a:lnTo>
                <a:lnTo>
                  <a:pt x="135622" y="17795"/>
                </a:lnTo>
                <a:lnTo>
                  <a:pt x="97902" y="38674"/>
                </a:lnTo>
                <a:lnTo>
                  <a:pt x="65034" y="66332"/>
                </a:lnTo>
                <a:lnTo>
                  <a:pt x="37923" y="99843"/>
                </a:lnTo>
                <a:lnTo>
                  <a:pt x="17449" y="138311"/>
                </a:lnTo>
                <a:lnTo>
                  <a:pt x="4511" y="180823"/>
                </a:lnTo>
                <a:lnTo>
                  <a:pt x="0" y="226466"/>
                </a:lnTo>
                <a:lnTo>
                  <a:pt x="4511" y="272106"/>
                </a:lnTo>
                <a:lnTo>
                  <a:pt x="17449" y="314615"/>
                </a:lnTo>
                <a:lnTo>
                  <a:pt x="37923" y="353084"/>
                </a:lnTo>
                <a:lnTo>
                  <a:pt x="65038" y="386600"/>
                </a:lnTo>
                <a:lnTo>
                  <a:pt x="97902" y="414254"/>
                </a:lnTo>
                <a:lnTo>
                  <a:pt x="135622" y="435135"/>
                </a:lnTo>
                <a:lnTo>
                  <a:pt x="177305" y="448331"/>
                </a:lnTo>
                <a:lnTo>
                  <a:pt x="222059" y="452932"/>
                </a:lnTo>
                <a:lnTo>
                  <a:pt x="266809" y="448331"/>
                </a:lnTo>
                <a:lnTo>
                  <a:pt x="308489" y="435135"/>
                </a:lnTo>
                <a:lnTo>
                  <a:pt x="346207" y="414254"/>
                </a:lnTo>
                <a:lnTo>
                  <a:pt x="379069" y="386600"/>
                </a:lnTo>
                <a:lnTo>
                  <a:pt x="406183" y="353084"/>
                </a:lnTo>
                <a:lnTo>
                  <a:pt x="426656" y="314615"/>
                </a:lnTo>
                <a:lnTo>
                  <a:pt x="439595" y="272106"/>
                </a:lnTo>
                <a:lnTo>
                  <a:pt x="444106" y="226466"/>
                </a:lnTo>
                <a:lnTo>
                  <a:pt x="439800" y="182080"/>
                </a:lnTo>
                <a:lnTo>
                  <a:pt x="427204" y="139803"/>
                </a:lnTo>
                <a:lnTo>
                  <a:pt x="406799" y="100823"/>
                </a:lnTo>
                <a:lnTo>
                  <a:pt x="379063" y="66327"/>
                </a:lnTo>
                <a:lnTo>
                  <a:pt x="345249" y="38051"/>
                </a:lnTo>
                <a:lnTo>
                  <a:pt x="307032" y="17240"/>
                </a:lnTo>
                <a:lnTo>
                  <a:pt x="265580" y="4392"/>
                </a:lnTo>
                <a:lnTo>
                  <a:pt x="222059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7196914" y="2534216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0" y="226467"/>
                </a:moveTo>
                <a:lnTo>
                  <a:pt x="4511" y="180826"/>
                </a:lnTo>
                <a:lnTo>
                  <a:pt x="17449" y="138316"/>
                </a:lnTo>
                <a:lnTo>
                  <a:pt x="37921" y="99848"/>
                </a:lnTo>
                <a:lnTo>
                  <a:pt x="65036" y="66331"/>
                </a:lnTo>
                <a:lnTo>
                  <a:pt x="97899" y="38677"/>
                </a:lnTo>
                <a:lnTo>
                  <a:pt x="135618" y="17797"/>
                </a:lnTo>
                <a:lnTo>
                  <a:pt x="177300" y="4601"/>
                </a:lnTo>
                <a:lnTo>
                  <a:pt x="222053" y="0"/>
                </a:lnTo>
                <a:lnTo>
                  <a:pt x="265583" y="4391"/>
                </a:lnTo>
                <a:lnTo>
                  <a:pt x="307041" y="17239"/>
                </a:lnTo>
                <a:lnTo>
                  <a:pt x="345259" y="38050"/>
                </a:lnTo>
                <a:lnTo>
                  <a:pt x="379070" y="66332"/>
                </a:lnTo>
                <a:lnTo>
                  <a:pt x="406808" y="100824"/>
                </a:lnTo>
                <a:lnTo>
                  <a:pt x="427211" y="139802"/>
                </a:lnTo>
                <a:lnTo>
                  <a:pt x="439803" y="182079"/>
                </a:lnTo>
                <a:lnTo>
                  <a:pt x="444106" y="226467"/>
                </a:lnTo>
                <a:lnTo>
                  <a:pt x="439595" y="272109"/>
                </a:lnTo>
                <a:lnTo>
                  <a:pt x="426657" y="314619"/>
                </a:lnTo>
                <a:lnTo>
                  <a:pt x="406184" y="353088"/>
                </a:lnTo>
                <a:lnTo>
                  <a:pt x="379070" y="386604"/>
                </a:lnTo>
                <a:lnTo>
                  <a:pt x="346207" y="414258"/>
                </a:lnTo>
                <a:lnTo>
                  <a:pt x="308488" y="435138"/>
                </a:lnTo>
                <a:lnTo>
                  <a:pt x="266806" y="448334"/>
                </a:lnTo>
                <a:lnTo>
                  <a:pt x="222053" y="452934"/>
                </a:lnTo>
                <a:lnTo>
                  <a:pt x="177300" y="448334"/>
                </a:lnTo>
                <a:lnTo>
                  <a:pt x="135618" y="435138"/>
                </a:lnTo>
                <a:lnTo>
                  <a:pt x="97899" y="414258"/>
                </a:lnTo>
                <a:lnTo>
                  <a:pt x="65036" y="386604"/>
                </a:lnTo>
                <a:lnTo>
                  <a:pt x="37921" y="353088"/>
                </a:lnTo>
                <a:lnTo>
                  <a:pt x="17449" y="314619"/>
                </a:lnTo>
                <a:lnTo>
                  <a:pt x="4511" y="272109"/>
                </a:lnTo>
                <a:lnTo>
                  <a:pt x="0" y="226467"/>
                </a:lnTo>
                <a:close/>
              </a:path>
            </a:pathLst>
          </a:custGeom>
          <a:ln w="274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64008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-0.98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2.12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.91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1.87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1.53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71109" y="4023747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7119238" y="4028575"/>
            <a:ext cx="408533" cy="488900"/>
          </a:xfrm>
          <a:custGeom>
            <a:avLst/>
            <a:gdLst/>
            <a:ahLst/>
            <a:cxnLst/>
            <a:rect l="l" t="t" r="r" b="b"/>
            <a:pathLst>
              <a:path w="581025" h="695325">
                <a:moveTo>
                  <a:pt x="0" y="0"/>
                </a:moveTo>
                <a:lnTo>
                  <a:pt x="580961" y="0"/>
                </a:lnTo>
                <a:lnTo>
                  <a:pt x="5809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7119238" y="4517431"/>
            <a:ext cx="408533" cy="488900"/>
          </a:xfrm>
          <a:custGeom>
            <a:avLst/>
            <a:gdLst/>
            <a:ahLst/>
            <a:cxnLst/>
            <a:rect l="l" t="t" r="r" b="b"/>
            <a:pathLst>
              <a:path w="581025" h="695325">
                <a:moveTo>
                  <a:pt x="0" y="0"/>
                </a:moveTo>
                <a:lnTo>
                  <a:pt x="580961" y="0"/>
                </a:lnTo>
                <a:lnTo>
                  <a:pt x="5809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7119238" y="5006286"/>
            <a:ext cx="408533" cy="488900"/>
          </a:xfrm>
          <a:custGeom>
            <a:avLst/>
            <a:gdLst/>
            <a:ahLst/>
            <a:cxnLst/>
            <a:rect l="l" t="t" r="r" b="b"/>
            <a:pathLst>
              <a:path w="581025" h="695325">
                <a:moveTo>
                  <a:pt x="0" y="0"/>
                </a:moveTo>
                <a:lnTo>
                  <a:pt x="580961" y="0"/>
                </a:lnTo>
                <a:lnTo>
                  <a:pt x="5809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7119238" y="5495143"/>
            <a:ext cx="408533" cy="488900"/>
          </a:xfrm>
          <a:custGeom>
            <a:avLst/>
            <a:gdLst/>
            <a:ahLst/>
            <a:cxnLst/>
            <a:rect l="l" t="t" r="r" b="b"/>
            <a:pathLst>
              <a:path w="581025" h="695325">
                <a:moveTo>
                  <a:pt x="0" y="0"/>
                </a:moveTo>
                <a:lnTo>
                  <a:pt x="580961" y="0"/>
                </a:lnTo>
                <a:lnTo>
                  <a:pt x="580961" y="695270"/>
                </a:lnTo>
                <a:lnTo>
                  <a:pt x="0" y="695270"/>
                </a:lnTo>
                <a:lnTo>
                  <a:pt x="0" y="0"/>
                </a:lnTo>
                <a:close/>
              </a:path>
            </a:pathLst>
          </a:custGeom>
          <a:solidFill>
            <a:srgbClr val="19D112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7119229" y="4023759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7114410" y="4028576"/>
            <a:ext cx="413445" cy="0"/>
          </a:xfrm>
          <a:custGeom>
            <a:avLst/>
            <a:gdLst/>
            <a:ahLst/>
            <a:cxnLst/>
            <a:rect l="l" t="t" r="r" b="b"/>
            <a:pathLst>
              <a:path w="588009">
                <a:moveTo>
                  <a:pt x="0" y="0"/>
                </a:moveTo>
                <a:lnTo>
                  <a:pt x="5878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7114410" y="4517434"/>
            <a:ext cx="413445" cy="0"/>
          </a:xfrm>
          <a:custGeom>
            <a:avLst/>
            <a:gdLst/>
            <a:ahLst/>
            <a:cxnLst/>
            <a:rect l="l" t="t" r="r" b="b"/>
            <a:pathLst>
              <a:path w="588009">
                <a:moveTo>
                  <a:pt x="0" y="0"/>
                </a:moveTo>
                <a:lnTo>
                  <a:pt x="5878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7114410" y="5006291"/>
            <a:ext cx="413445" cy="0"/>
          </a:xfrm>
          <a:custGeom>
            <a:avLst/>
            <a:gdLst/>
            <a:ahLst/>
            <a:cxnLst/>
            <a:rect l="l" t="t" r="r" b="b"/>
            <a:pathLst>
              <a:path w="588009">
                <a:moveTo>
                  <a:pt x="0" y="0"/>
                </a:moveTo>
                <a:lnTo>
                  <a:pt x="5878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7114410" y="5490320"/>
            <a:ext cx="413445" cy="9823"/>
          </a:xfrm>
          <a:custGeom>
            <a:avLst/>
            <a:gdLst/>
            <a:ahLst/>
            <a:cxnLst/>
            <a:rect l="l" t="t" r="r" b="b"/>
            <a:pathLst>
              <a:path w="588009" h="13970">
                <a:moveTo>
                  <a:pt x="0" y="13735"/>
                </a:moveTo>
                <a:lnTo>
                  <a:pt x="587827" y="13735"/>
                </a:lnTo>
                <a:lnTo>
                  <a:pt x="587827" y="0"/>
                </a:lnTo>
                <a:lnTo>
                  <a:pt x="0" y="0"/>
                </a:lnTo>
                <a:lnTo>
                  <a:pt x="0" y="13735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7114410" y="5984007"/>
            <a:ext cx="413445" cy="0"/>
          </a:xfrm>
          <a:custGeom>
            <a:avLst/>
            <a:gdLst/>
            <a:ahLst/>
            <a:cxnLst/>
            <a:rect l="l" t="t" r="r" b="b"/>
            <a:pathLst>
              <a:path w="588009">
                <a:moveTo>
                  <a:pt x="0" y="0"/>
                </a:moveTo>
                <a:lnTo>
                  <a:pt x="5878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3537129" y="2660350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97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3537127" y="266035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 txBox="1"/>
          <p:nvPr/>
        </p:nvSpPr>
        <p:spPr>
          <a:xfrm>
            <a:off x="3490455" y="2376497"/>
            <a:ext cx="473273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Arial"/>
                <a:cs typeface="Arial"/>
              </a:rPr>
              <a:t>clus</a:t>
            </a:r>
            <a:r>
              <a:rPr sz="1195" spc="4" dirty="0">
                <a:latin typeface="Arial"/>
                <a:cs typeface="Arial"/>
              </a:rPr>
              <a:t>ter</a:t>
            </a:r>
            <a:endParaRPr sz="1195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59996" y="1199633"/>
            <a:ext cx="969318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8929" marR="3572" indent="149567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weights  (32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float)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87730" y="1411569"/>
            <a:ext cx="749647" cy="22671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06" spc="4" dirty="0">
                <a:latin typeface="Arial"/>
                <a:cs typeface="Arial"/>
              </a:rPr>
              <a:t>centroids</a:t>
            </a:r>
            <a:endParaRPr sz="140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63691" y="3759845"/>
            <a:ext cx="669727" cy="22671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06" dirty="0">
                <a:latin typeface="Arial"/>
                <a:cs typeface="Arial"/>
              </a:rPr>
              <a:t>gradient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055229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4511253" y="1213027"/>
            <a:ext cx="1030039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108492" marR="3572" indent="-100009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cluster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index  </a:t>
            </a:r>
            <a:r>
              <a:rPr sz="1406" spc="4" dirty="0">
                <a:latin typeface="Arial"/>
                <a:cs typeface="Arial"/>
              </a:rPr>
              <a:t>(2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25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uint)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06992" y="5006286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45" y="0"/>
                </a:lnTo>
                <a:lnTo>
                  <a:pt x="691045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058476" y="4023747"/>
          <a:ext cx="2428874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3593136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3593133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6538629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6538632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 txBox="1"/>
          <p:nvPr/>
        </p:nvSpPr>
        <p:spPr>
          <a:xfrm>
            <a:off x="3430796" y="4226506"/>
            <a:ext cx="4107656" cy="1679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9170">
              <a:lnSpc>
                <a:spcPts val="1339"/>
              </a:lnSpc>
              <a:tabLst>
                <a:tab pos="1210376" algn="l"/>
                <a:tab pos="1696580" algn="l"/>
                <a:tab pos="2156443" algn="l"/>
                <a:tab pos="3780695" algn="l"/>
              </a:tabLst>
            </a:pPr>
            <a:r>
              <a:rPr sz="1195" b="1" i="1" spc="7" dirty="0">
                <a:latin typeface="Arial"/>
                <a:cs typeface="Arial"/>
              </a:rPr>
              <a:t>-0.03	0.12	0.02	-0.07	0.04</a:t>
            </a:r>
            <a:endParaRPr sz="119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>
              <a:spcBef>
                <a:spcPts val="879"/>
              </a:spcBef>
              <a:tabLst>
                <a:tab pos="724618" algn="l"/>
                <a:tab pos="1210376" algn="l"/>
                <a:tab pos="1670685" algn="l"/>
                <a:tab pos="3018574" algn="l"/>
                <a:tab pos="3780695" algn="l"/>
              </a:tabLst>
            </a:pPr>
            <a:r>
              <a:rPr sz="1793" spc="11" baseline="27777" dirty="0">
                <a:latin typeface="Arial"/>
                <a:cs typeface="Arial"/>
              </a:rPr>
              <a:t>group</a:t>
            </a:r>
            <a:r>
              <a:rPr sz="1793" spc="5" baseline="27777" dirty="0">
                <a:latin typeface="Arial"/>
                <a:cs typeface="Arial"/>
              </a:rPr>
              <a:t> </a:t>
            </a:r>
            <a:r>
              <a:rPr sz="1793" spc="11" baseline="27777" dirty="0">
                <a:latin typeface="Arial"/>
                <a:cs typeface="Arial"/>
              </a:rPr>
              <a:t>by	</a:t>
            </a:r>
            <a:r>
              <a:rPr sz="1195" b="1" i="1" spc="7" dirty="0">
                <a:latin typeface="Arial"/>
                <a:cs typeface="Arial"/>
              </a:rPr>
              <a:t>0.03	0.01	</a:t>
            </a:r>
            <a:r>
              <a:rPr sz="1793" b="1" i="1" spc="11" baseline="1633" dirty="0">
                <a:latin typeface="Arial"/>
                <a:cs typeface="Arial"/>
              </a:rPr>
              <a:t>-0.02	</a:t>
            </a:r>
            <a:r>
              <a:rPr sz="1793" spc="15" baseline="11437" dirty="0">
                <a:latin typeface="Arial"/>
                <a:cs typeface="Arial"/>
              </a:rPr>
              <a:t>reduce	</a:t>
            </a:r>
            <a:r>
              <a:rPr sz="1195" b="1" i="1" spc="7" dirty="0">
                <a:latin typeface="Arial"/>
                <a:cs typeface="Arial"/>
              </a:rPr>
              <a:t>0.02</a:t>
            </a:r>
            <a:endParaRPr sz="1195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2074">
              <a:latin typeface="Times New Roman"/>
              <a:cs typeface="Times New Roman"/>
            </a:endParaRPr>
          </a:p>
          <a:p>
            <a:pPr marL="724618">
              <a:tabLst>
                <a:tab pos="1184927" algn="l"/>
                <a:tab pos="1696580" algn="l"/>
                <a:tab pos="2182338" algn="l"/>
                <a:tab pos="2642647" algn="l"/>
                <a:tab pos="3780695" algn="l"/>
              </a:tabLst>
            </a:pPr>
            <a:r>
              <a:rPr sz="1195" b="1" i="1" spc="7" dirty="0">
                <a:latin typeface="Arial"/>
                <a:cs typeface="Arial"/>
              </a:rPr>
              <a:t>0.02	-0.01	0.01	0.04	-0.02	0.04</a:t>
            </a:r>
            <a:endParaRPr sz="119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 marL="704080">
              <a:spcBef>
                <a:spcPts val="879"/>
              </a:spcBef>
              <a:tabLst>
                <a:tab pos="1184927" algn="l"/>
                <a:tab pos="1670685" algn="l"/>
                <a:tab pos="2182338" algn="l"/>
                <a:tab pos="3754800" algn="l"/>
              </a:tabLst>
            </a:pP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2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4" dirty="0">
                <a:latin typeface="Arial"/>
                <a:cs typeface="Arial"/>
              </a:rPr>
              <a:t>0.0</a:t>
            </a:r>
            <a:r>
              <a:rPr sz="1195" b="1" i="1" spc="11" dirty="0">
                <a:latin typeface="Arial"/>
                <a:cs typeface="Arial"/>
              </a:rPr>
              <a:t>1</a:t>
            </a:r>
            <a:r>
              <a:rPr sz="1195" b="1" i="1" dirty="0">
                <a:latin typeface="Arial"/>
                <a:cs typeface="Arial"/>
              </a:rPr>
              <a:t>	</a:t>
            </a: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.03</a:t>
            </a:r>
            <a:endParaRPr sz="1195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52919" y="2961877"/>
            <a:ext cx="446" cy="1073795"/>
          </a:xfrm>
          <a:custGeom>
            <a:avLst/>
            <a:gdLst/>
            <a:ahLst/>
            <a:cxnLst/>
            <a:rect l="l" t="t" r="r" b="b"/>
            <a:pathLst>
              <a:path w="634" h="1527175">
                <a:moveTo>
                  <a:pt x="0" y="1526636"/>
                </a:moveTo>
                <a:lnTo>
                  <a:pt x="360" y="0"/>
                </a:lnTo>
              </a:path>
            </a:pathLst>
          </a:custGeom>
          <a:ln w="27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7311606" y="2864563"/>
            <a:ext cx="83159" cy="106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 txBox="1"/>
          <p:nvPr/>
        </p:nvSpPr>
        <p:spPr>
          <a:xfrm>
            <a:off x="6174430" y="2840953"/>
            <a:ext cx="138410" cy="71332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1:</a:t>
            </a:r>
            <a:endParaRPr sz="119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 marL="8929">
              <a:spcBef>
                <a:spcPts val="977"/>
              </a:spcBef>
            </a:pPr>
            <a:r>
              <a:rPr sz="1195" spc="7" dirty="0">
                <a:latin typeface="Times New Roman"/>
                <a:cs typeface="Times New Roman"/>
              </a:rPr>
              <a:t>0: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74430" y="2347811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2: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74430" y="1854686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3: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300520" y="2698701"/>
            <a:ext cx="10090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465" y="0"/>
                </a:lnTo>
              </a:path>
            </a:pathLst>
          </a:custGeom>
          <a:ln w="41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7300520" y="2683964"/>
            <a:ext cx="100905" cy="29914"/>
          </a:xfrm>
          <a:custGeom>
            <a:avLst/>
            <a:gdLst/>
            <a:ahLst/>
            <a:cxnLst/>
            <a:rect l="l" t="t" r="r" b="b"/>
            <a:pathLst>
              <a:path w="143509" h="42545">
                <a:moveTo>
                  <a:pt x="0" y="0"/>
                </a:moveTo>
                <a:lnTo>
                  <a:pt x="143465" y="0"/>
                </a:lnTo>
                <a:lnTo>
                  <a:pt x="143465" y="41920"/>
                </a:lnTo>
                <a:lnTo>
                  <a:pt x="0" y="41920"/>
                </a:lnTo>
                <a:lnTo>
                  <a:pt x="0" y="0"/>
                </a:lnTo>
                <a:close/>
              </a:path>
            </a:pathLst>
          </a:custGeom>
          <a:ln w="274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7415427" y="3388507"/>
            <a:ext cx="103932" cy="104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7509177" y="2693315"/>
            <a:ext cx="18752" cy="446"/>
          </a:xfrm>
          <a:custGeom>
            <a:avLst/>
            <a:gdLst/>
            <a:ahLst/>
            <a:cxnLst/>
            <a:rect l="l" t="t" r="r" b="b"/>
            <a:pathLst>
              <a:path w="26670" h="635">
                <a:moveTo>
                  <a:pt x="0" y="193"/>
                </a:moveTo>
                <a:lnTo>
                  <a:pt x="26381" y="0"/>
                </a:lnTo>
              </a:path>
            </a:pathLst>
          </a:custGeom>
          <a:ln w="27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318422" y="1705935"/>
          <a:ext cx="777329" cy="1953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1.50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0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-1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7081114" y="2646251"/>
            <a:ext cx="107250" cy="83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6822281" y="1937742"/>
            <a:ext cx="1294805" cy="2223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3429000" y="3821906"/>
            <a:ext cx="4732734" cy="24824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76850" y="75929"/>
            <a:ext cx="507920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7412">
              <a:spcBef>
                <a:spcPts val="70"/>
              </a:spcBef>
            </a:pPr>
            <a:r>
              <a:rPr spc="-28" dirty="0"/>
              <a:t>Trained</a:t>
            </a:r>
            <a:r>
              <a:rPr spc="-39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127</a:t>
            </a:fld>
            <a:endParaRPr spc="-4" dirty="0"/>
          </a:p>
        </p:txBody>
      </p:sp>
      <p:sp>
        <p:nvSpPr>
          <p:cNvPr id="47" name="object 47"/>
          <p:cNvSpPr txBox="1"/>
          <p:nvPr/>
        </p:nvSpPr>
        <p:spPr>
          <a:xfrm>
            <a:off x="7340203" y="250031"/>
            <a:ext cx="1499295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60" dirty="0">
                <a:latin typeface="Arial"/>
                <a:cs typeface="Arial"/>
              </a:rPr>
              <a:t> </a:t>
            </a:r>
            <a:r>
              <a:rPr sz="1336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8016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7664" y="4152305"/>
            <a:ext cx="35719" cy="44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6509742" y="2500312"/>
            <a:ext cx="312539" cy="410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7196926" y="2534218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222059" y="0"/>
                </a:moveTo>
                <a:lnTo>
                  <a:pt x="177305" y="4600"/>
                </a:lnTo>
                <a:lnTo>
                  <a:pt x="135622" y="17795"/>
                </a:lnTo>
                <a:lnTo>
                  <a:pt x="97902" y="38674"/>
                </a:lnTo>
                <a:lnTo>
                  <a:pt x="65034" y="66332"/>
                </a:lnTo>
                <a:lnTo>
                  <a:pt x="37923" y="99843"/>
                </a:lnTo>
                <a:lnTo>
                  <a:pt x="17449" y="138311"/>
                </a:lnTo>
                <a:lnTo>
                  <a:pt x="4511" y="180823"/>
                </a:lnTo>
                <a:lnTo>
                  <a:pt x="0" y="226466"/>
                </a:lnTo>
                <a:lnTo>
                  <a:pt x="4511" y="272106"/>
                </a:lnTo>
                <a:lnTo>
                  <a:pt x="17449" y="314615"/>
                </a:lnTo>
                <a:lnTo>
                  <a:pt x="37923" y="353084"/>
                </a:lnTo>
                <a:lnTo>
                  <a:pt x="65038" y="386600"/>
                </a:lnTo>
                <a:lnTo>
                  <a:pt x="97902" y="414254"/>
                </a:lnTo>
                <a:lnTo>
                  <a:pt x="135622" y="435135"/>
                </a:lnTo>
                <a:lnTo>
                  <a:pt x="177305" y="448331"/>
                </a:lnTo>
                <a:lnTo>
                  <a:pt x="222059" y="452932"/>
                </a:lnTo>
                <a:lnTo>
                  <a:pt x="266809" y="448331"/>
                </a:lnTo>
                <a:lnTo>
                  <a:pt x="308489" y="435135"/>
                </a:lnTo>
                <a:lnTo>
                  <a:pt x="346207" y="414254"/>
                </a:lnTo>
                <a:lnTo>
                  <a:pt x="379069" y="386600"/>
                </a:lnTo>
                <a:lnTo>
                  <a:pt x="406183" y="353084"/>
                </a:lnTo>
                <a:lnTo>
                  <a:pt x="426656" y="314615"/>
                </a:lnTo>
                <a:lnTo>
                  <a:pt x="439595" y="272106"/>
                </a:lnTo>
                <a:lnTo>
                  <a:pt x="444106" y="226466"/>
                </a:lnTo>
                <a:lnTo>
                  <a:pt x="439800" y="182080"/>
                </a:lnTo>
                <a:lnTo>
                  <a:pt x="427204" y="139803"/>
                </a:lnTo>
                <a:lnTo>
                  <a:pt x="406799" y="100823"/>
                </a:lnTo>
                <a:lnTo>
                  <a:pt x="379063" y="66327"/>
                </a:lnTo>
                <a:lnTo>
                  <a:pt x="345249" y="38051"/>
                </a:lnTo>
                <a:lnTo>
                  <a:pt x="307032" y="17240"/>
                </a:lnTo>
                <a:lnTo>
                  <a:pt x="265580" y="4392"/>
                </a:lnTo>
                <a:lnTo>
                  <a:pt x="222059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7196914" y="2534216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0" y="226467"/>
                </a:moveTo>
                <a:lnTo>
                  <a:pt x="4511" y="180826"/>
                </a:lnTo>
                <a:lnTo>
                  <a:pt x="17449" y="138316"/>
                </a:lnTo>
                <a:lnTo>
                  <a:pt x="37921" y="99848"/>
                </a:lnTo>
                <a:lnTo>
                  <a:pt x="65036" y="66331"/>
                </a:lnTo>
                <a:lnTo>
                  <a:pt x="97899" y="38677"/>
                </a:lnTo>
                <a:lnTo>
                  <a:pt x="135618" y="17797"/>
                </a:lnTo>
                <a:lnTo>
                  <a:pt x="177300" y="4601"/>
                </a:lnTo>
                <a:lnTo>
                  <a:pt x="222053" y="0"/>
                </a:lnTo>
                <a:lnTo>
                  <a:pt x="265583" y="4391"/>
                </a:lnTo>
                <a:lnTo>
                  <a:pt x="307041" y="17239"/>
                </a:lnTo>
                <a:lnTo>
                  <a:pt x="345259" y="38050"/>
                </a:lnTo>
                <a:lnTo>
                  <a:pt x="379070" y="66332"/>
                </a:lnTo>
                <a:lnTo>
                  <a:pt x="406808" y="100824"/>
                </a:lnTo>
                <a:lnTo>
                  <a:pt x="427211" y="139802"/>
                </a:lnTo>
                <a:lnTo>
                  <a:pt x="439803" y="182079"/>
                </a:lnTo>
                <a:lnTo>
                  <a:pt x="444106" y="226467"/>
                </a:lnTo>
                <a:lnTo>
                  <a:pt x="439595" y="272109"/>
                </a:lnTo>
                <a:lnTo>
                  <a:pt x="426657" y="314619"/>
                </a:lnTo>
                <a:lnTo>
                  <a:pt x="406184" y="353088"/>
                </a:lnTo>
                <a:lnTo>
                  <a:pt x="379070" y="386604"/>
                </a:lnTo>
                <a:lnTo>
                  <a:pt x="346207" y="414258"/>
                </a:lnTo>
                <a:lnTo>
                  <a:pt x="308488" y="435138"/>
                </a:lnTo>
                <a:lnTo>
                  <a:pt x="266806" y="448334"/>
                </a:lnTo>
                <a:lnTo>
                  <a:pt x="222053" y="452934"/>
                </a:lnTo>
                <a:lnTo>
                  <a:pt x="177300" y="448334"/>
                </a:lnTo>
                <a:lnTo>
                  <a:pt x="135618" y="435138"/>
                </a:lnTo>
                <a:lnTo>
                  <a:pt x="97899" y="414258"/>
                </a:lnTo>
                <a:lnTo>
                  <a:pt x="65036" y="386604"/>
                </a:lnTo>
                <a:lnTo>
                  <a:pt x="37921" y="353088"/>
                </a:lnTo>
                <a:lnTo>
                  <a:pt x="17449" y="314619"/>
                </a:lnTo>
                <a:lnTo>
                  <a:pt x="4511" y="272109"/>
                </a:lnTo>
                <a:lnTo>
                  <a:pt x="0" y="226467"/>
                </a:lnTo>
                <a:close/>
              </a:path>
            </a:pathLst>
          </a:custGeom>
          <a:ln w="274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64008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-0.98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2.12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.91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1.87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1.53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71109" y="4023747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7119238" y="4028575"/>
            <a:ext cx="390674" cy="488900"/>
          </a:xfrm>
          <a:custGeom>
            <a:avLst/>
            <a:gdLst/>
            <a:ahLst/>
            <a:cxnLst/>
            <a:rect l="l" t="t" r="r" b="b"/>
            <a:pathLst>
              <a:path w="555625" h="695325">
                <a:moveTo>
                  <a:pt x="0" y="0"/>
                </a:moveTo>
                <a:lnTo>
                  <a:pt x="555561" y="0"/>
                </a:lnTo>
                <a:lnTo>
                  <a:pt x="5555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7119238" y="4517431"/>
            <a:ext cx="390674" cy="488900"/>
          </a:xfrm>
          <a:custGeom>
            <a:avLst/>
            <a:gdLst/>
            <a:ahLst/>
            <a:cxnLst/>
            <a:rect l="l" t="t" r="r" b="b"/>
            <a:pathLst>
              <a:path w="555625" h="695325">
                <a:moveTo>
                  <a:pt x="0" y="0"/>
                </a:moveTo>
                <a:lnTo>
                  <a:pt x="555561" y="0"/>
                </a:lnTo>
                <a:lnTo>
                  <a:pt x="5555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7119238" y="5006286"/>
            <a:ext cx="390674" cy="488900"/>
          </a:xfrm>
          <a:custGeom>
            <a:avLst/>
            <a:gdLst/>
            <a:ahLst/>
            <a:cxnLst/>
            <a:rect l="l" t="t" r="r" b="b"/>
            <a:pathLst>
              <a:path w="555625" h="695325">
                <a:moveTo>
                  <a:pt x="0" y="0"/>
                </a:moveTo>
                <a:lnTo>
                  <a:pt x="555561" y="0"/>
                </a:lnTo>
                <a:lnTo>
                  <a:pt x="555561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7119238" y="5495143"/>
            <a:ext cx="390674" cy="488900"/>
          </a:xfrm>
          <a:custGeom>
            <a:avLst/>
            <a:gdLst/>
            <a:ahLst/>
            <a:cxnLst/>
            <a:rect l="l" t="t" r="r" b="b"/>
            <a:pathLst>
              <a:path w="555625" h="695325">
                <a:moveTo>
                  <a:pt x="0" y="0"/>
                </a:moveTo>
                <a:lnTo>
                  <a:pt x="555561" y="0"/>
                </a:lnTo>
                <a:lnTo>
                  <a:pt x="555561" y="695270"/>
                </a:lnTo>
                <a:lnTo>
                  <a:pt x="0" y="695270"/>
                </a:lnTo>
                <a:lnTo>
                  <a:pt x="0" y="0"/>
                </a:lnTo>
                <a:close/>
              </a:path>
            </a:pathLst>
          </a:custGeom>
          <a:solidFill>
            <a:srgbClr val="19D112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7119229" y="4023759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7114411" y="4028576"/>
            <a:ext cx="395585" cy="0"/>
          </a:xfrm>
          <a:custGeom>
            <a:avLst/>
            <a:gdLst/>
            <a:ahLst/>
            <a:cxnLst/>
            <a:rect l="l" t="t" r="r" b="b"/>
            <a:pathLst>
              <a:path w="562609">
                <a:moveTo>
                  <a:pt x="0" y="0"/>
                </a:moveTo>
                <a:lnTo>
                  <a:pt x="5624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7114411" y="4517434"/>
            <a:ext cx="395585" cy="0"/>
          </a:xfrm>
          <a:custGeom>
            <a:avLst/>
            <a:gdLst/>
            <a:ahLst/>
            <a:cxnLst/>
            <a:rect l="l" t="t" r="r" b="b"/>
            <a:pathLst>
              <a:path w="562609">
                <a:moveTo>
                  <a:pt x="0" y="0"/>
                </a:moveTo>
                <a:lnTo>
                  <a:pt x="5624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7114411" y="5006291"/>
            <a:ext cx="395585" cy="0"/>
          </a:xfrm>
          <a:custGeom>
            <a:avLst/>
            <a:gdLst/>
            <a:ahLst/>
            <a:cxnLst/>
            <a:rect l="l" t="t" r="r" b="b"/>
            <a:pathLst>
              <a:path w="562609">
                <a:moveTo>
                  <a:pt x="0" y="0"/>
                </a:moveTo>
                <a:lnTo>
                  <a:pt x="5624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7114411" y="5490320"/>
            <a:ext cx="395585" cy="9823"/>
          </a:xfrm>
          <a:custGeom>
            <a:avLst/>
            <a:gdLst/>
            <a:ahLst/>
            <a:cxnLst/>
            <a:rect l="l" t="t" r="r" b="b"/>
            <a:pathLst>
              <a:path w="562609" h="13970">
                <a:moveTo>
                  <a:pt x="0" y="13735"/>
                </a:moveTo>
                <a:lnTo>
                  <a:pt x="562427" y="13735"/>
                </a:lnTo>
                <a:lnTo>
                  <a:pt x="562427" y="0"/>
                </a:lnTo>
                <a:lnTo>
                  <a:pt x="0" y="0"/>
                </a:lnTo>
                <a:lnTo>
                  <a:pt x="0" y="13735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7114411" y="5984007"/>
            <a:ext cx="395585" cy="0"/>
          </a:xfrm>
          <a:custGeom>
            <a:avLst/>
            <a:gdLst/>
            <a:ahLst/>
            <a:cxnLst/>
            <a:rect l="l" t="t" r="r" b="b"/>
            <a:pathLst>
              <a:path w="562609">
                <a:moveTo>
                  <a:pt x="0" y="0"/>
                </a:moveTo>
                <a:lnTo>
                  <a:pt x="562427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3537129" y="2660350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97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3537127" y="266035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 txBox="1"/>
          <p:nvPr/>
        </p:nvSpPr>
        <p:spPr>
          <a:xfrm>
            <a:off x="3490455" y="2376497"/>
            <a:ext cx="473273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Arial"/>
                <a:cs typeface="Arial"/>
              </a:rPr>
              <a:t>clus</a:t>
            </a:r>
            <a:r>
              <a:rPr sz="1195" spc="4" dirty="0">
                <a:latin typeface="Arial"/>
                <a:cs typeface="Arial"/>
              </a:rPr>
              <a:t>ter</a:t>
            </a:r>
            <a:endParaRPr sz="1195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59996" y="1199633"/>
            <a:ext cx="969318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8929" marR="3572" indent="149567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weights  (32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float)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87730" y="1411569"/>
            <a:ext cx="749647" cy="22671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06" spc="4" dirty="0">
                <a:latin typeface="Arial"/>
                <a:cs typeface="Arial"/>
              </a:rPr>
              <a:t>centroids</a:t>
            </a:r>
            <a:endParaRPr sz="140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63691" y="3759845"/>
            <a:ext cx="669727" cy="22671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06" dirty="0">
                <a:latin typeface="Arial"/>
                <a:cs typeface="Arial"/>
              </a:rPr>
              <a:t>gradient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055229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4511253" y="1213027"/>
            <a:ext cx="1030039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108492" marR="3572" indent="-100009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cluster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index  </a:t>
            </a:r>
            <a:r>
              <a:rPr sz="1406" spc="4" dirty="0">
                <a:latin typeface="Arial"/>
                <a:cs typeface="Arial"/>
              </a:rPr>
              <a:t>(2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25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uint)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23263" y="2199623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74"/>
                </a:lnTo>
                <a:lnTo>
                  <a:pt x="0" y="695274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6323263" y="2688488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6323254" y="1705951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6809148" y="1705951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6318434" y="2199625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6318434" y="2688483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6318434" y="3172512"/>
            <a:ext cx="495598" cy="9823"/>
          </a:xfrm>
          <a:custGeom>
            <a:avLst/>
            <a:gdLst/>
            <a:ahLst/>
            <a:cxnLst/>
            <a:rect l="l" t="t" r="r" b="b"/>
            <a:pathLst>
              <a:path w="704850" h="13970">
                <a:moveTo>
                  <a:pt x="0" y="0"/>
                </a:moveTo>
                <a:lnTo>
                  <a:pt x="704756" y="0"/>
                </a:lnTo>
                <a:lnTo>
                  <a:pt x="704756" y="13735"/>
                </a:lnTo>
                <a:lnTo>
                  <a:pt x="0" y="137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6318434" y="3573016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 txBox="1"/>
          <p:nvPr/>
        </p:nvSpPr>
        <p:spPr>
          <a:xfrm>
            <a:off x="6323254" y="1825269"/>
            <a:ext cx="486221" cy="379595"/>
          </a:xfrm>
          <a:prstGeom prst="rect">
            <a:avLst/>
          </a:prstGeom>
          <a:solidFill>
            <a:srgbClr val="4A86E8"/>
          </a:solidFill>
          <a:ln w="13743">
            <a:solidFill>
              <a:srgbClr val="000000"/>
            </a:solidFill>
          </a:ln>
        </p:spPr>
        <p:txBody>
          <a:bodyPr vert="horz" wrap="square" lIns="0" tIns="893" rIns="0" bIns="0" rtlCol="0">
            <a:spAutoFit/>
          </a:bodyPr>
          <a:lstStyle/>
          <a:p>
            <a:pPr>
              <a:spcBef>
                <a:spcPts val="7"/>
              </a:spcBef>
            </a:pPr>
            <a:endParaRPr sz="1266">
              <a:latin typeface="Times New Roman"/>
              <a:cs typeface="Times New Roman"/>
            </a:endParaRPr>
          </a:p>
          <a:p>
            <a:pPr marL="92419"/>
            <a:r>
              <a:rPr sz="1195" b="1" i="1" spc="7" dirty="0">
                <a:latin typeface="Arial"/>
                <a:cs typeface="Arial"/>
              </a:rPr>
              <a:t>2.00</a:t>
            </a:r>
            <a:endParaRPr sz="1195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28086" y="2373988"/>
            <a:ext cx="476399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7508">
              <a:spcBef>
                <a:spcPts val="91"/>
              </a:spcBef>
            </a:pPr>
            <a:r>
              <a:rPr sz="1195" b="1" i="1" spc="7" dirty="0">
                <a:latin typeface="Arial"/>
                <a:cs typeface="Arial"/>
              </a:rPr>
              <a:t>1.50</a:t>
            </a:r>
            <a:endParaRPr sz="1195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28086" y="2862852"/>
            <a:ext cx="476399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7508">
              <a:spcBef>
                <a:spcPts val="91"/>
              </a:spcBef>
            </a:pPr>
            <a:r>
              <a:rPr sz="1195" b="1" i="1" spc="7" dirty="0">
                <a:latin typeface="Arial"/>
                <a:cs typeface="Arial"/>
              </a:rPr>
              <a:t>0.00</a:t>
            </a:r>
            <a:endParaRPr sz="1195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28086" y="3182170"/>
            <a:ext cx="476399" cy="374531"/>
          </a:xfrm>
          <a:prstGeom prst="rect">
            <a:avLst/>
          </a:prstGeom>
          <a:solidFill>
            <a:srgbClr val="19D112">
              <a:alpha val="55769"/>
            </a:srgbClr>
          </a:solidFill>
        </p:spPr>
        <p:txBody>
          <a:bodyPr vert="horz" wrap="square" lIns="0" tIns="1339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1230" dirty="0">
              <a:latin typeface="Times New Roman"/>
              <a:cs typeface="Times New Roman"/>
            </a:endParaRPr>
          </a:p>
          <a:p>
            <a:pPr marL="61613"/>
            <a:r>
              <a:rPr sz="1195" b="1" i="1" spc="7" dirty="0">
                <a:latin typeface="Arial"/>
                <a:cs typeface="Arial"/>
              </a:rPr>
              <a:t>-1.00</a:t>
            </a:r>
            <a:endParaRPr sz="1195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93136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3593133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 txBox="1"/>
          <p:nvPr/>
        </p:nvSpPr>
        <p:spPr>
          <a:xfrm>
            <a:off x="3421866" y="4618001"/>
            <a:ext cx="619273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Arial"/>
                <a:cs typeface="Arial"/>
              </a:rPr>
              <a:t>group</a:t>
            </a:r>
            <a:r>
              <a:rPr sz="1195" spc="-46" dirty="0">
                <a:latin typeface="Arial"/>
                <a:cs typeface="Arial"/>
              </a:rPr>
              <a:t> </a:t>
            </a:r>
            <a:r>
              <a:rPr sz="1195" spc="7" dirty="0">
                <a:latin typeface="Arial"/>
                <a:cs typeface="Arial"/>
              </a:rPr>
              <a:t>by</a:t>
            </a:r>
            <a:endParaRPr sz="1195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38629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6538632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4058476" y="4023747"/>
          <a:ext cx="2428874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6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94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6501203" y="4226506"/>
            <a:ext cx="1037183" cy="1677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091" algn="r">
              <a:lnSpc>
                <a:spcPts val="1339"/>
              </a:lnSpc>
            </a:pPr>
            <a:r>
              <a:rPr sz="1195" b="1" i="1" spc="7" dirty="0">
                <a:latin typeface="Arial"/>
                <a:cs typeface="Arial"/>
              </a:rPr>
              <a:t>0.04</a:t>
            </a:r>
            <a:endParaRPr sz="1195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1863">
              <a:latin typeface="Times New Roman"/>
              <a:cs typeface="Times New Roman"/>
            </a:endParaRPr>
          </a:p>
          <a:p>
            <a:pPr marR="20091" algn="r">
              <a:tabLst>
                <a:tab pos="710331" algn="l"/>
              </a:tabLst>
            </a:pPr>
            <a:r>
              <a:rPr sz="1195" spc="11" dirty="0">
                <a:latin typeface="Arial"/>
                <a:cs typeface="Arial"/>
              </a:rPr>
              <a:t>educe	</a:t>
            </a:r>
            <a:r>
              <a:rPr sz="1793" b="1" i="1" spc="11" baseline="-11437" dirty="0">
                <a:latin typeface="Arial"/>
                <a:cs typeface="Arial"/>
              </a:rPr>
              <a:t>0.02</a:t>
            </a:r>
            <a:endParaRPr sz="1793" baseline="-11437"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285">
              <a:latin typeface="Times New Roman"/>
              <a:cs typeface="Times New Roman"/>
            </a:endParaRPr>
          </a:p>
          <a:p>
            <a:pPr marR="20091" algn="r">
              <a:spcBef>
                <a:spcPts val="4"/>
              </a:spcBef>
            </a:pPr>
            <a:r>
              <a:rPr sz="1195" b="1" i="1" spc="7" dirty="0">
                <a:latin typeface="Arial"/>
                <a:cs typeface="Arial"/>
              </a:rPr>
              <a:t>0.04</a:t>
            </a:r>
            <a:endParaRPr sz="119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 algn="r">
              <a:spcBef>
                <a:spcPts val="879"/>
              </a:spcBef>
            </a:pPr>
            <a:r>
              <a:rPr sz="1195" b="1" i="1" spc="7" dirty="0">
                <a:latin typeface="Arial"/>
                <a:cs typeface="Arial"/>
              </a:rPr>
              <a:t>-0</a:t>
            </a:r>
            <a:r>
              <a:rPr sz="1195" b="1" i="1" spc="4" dirty="0">
                <a:latin typeface="Arial"/>
                <a:cs typeface="Arial"/>
              </a:rPr>
              <a:t>.03</a:t>
            </a:r>
            <a:endParaRPr sz="1195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52919" y="2961877"/>
            <a:ext cx="446" cy="1073795"/>
          </a:xfrm>
          <a:custGeom>
            <a:avLst/>
            <a:gdLst/>
            <a:ahLst/>
            <a:cxnLst/>
            <a:rect l="l" t="t" r="r" b="b"/>
            <a:pathLst>
              <a:path w="634" h="1527175">
                <a:moveTo>
                  <a:pt x="0" y="1526636"/>
                </a:moveTo>
                <a:lnTo>
                  <a:pt x="360" y="0"/>
                </a:lnTo>
              </a:path>
            </a:pathLst>
          </a:custGeom>
          <a:ln w="27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7311606" y="2864563"/>
            <a:ext cx="83159" cy="106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 txBox="1"/>
          <p:nvPr/>
        </p:nvSpPr>
        <p:spPr>
          <a:xfrm>
            <a:off x="6174430" y="2840953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1: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74430" y="3342382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0: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74430" y="2347811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2: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74430" y="1854686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3: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300520" y="2698701"/>
            <a:ext cx="10090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465" y="0"/>
                </a:lnTo>
              </a:path>
            </a:pathLst>
          </a:custGeom>
          <a:ln w="41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/>
          <p:nvPr/>
        </p:nvSpPr>
        <p:spPr>
          <a:xfrm>
            <a:off x="7300520" y="2683964"/>
            <a:ext cx="100905" cy="29914"/>
          </a:xfrm>
          <a:custGeom>
            <a:avLst/>
            <a:gdLst/>
            <a:ahLst/>
            <a:cxnLst/>
            <a:rect l="l" t="t" r="r" b="b"/>
            <a:pathLst>
              <a:path w="143509" h="42545">
                <a:moveTo>
                  <a:pt x="0" y="0"/>
                </a:moveTo>
                <a:lnTo>
                  <a:pt x="143465" y="0"/>
                </a:lnTo>
                <a:lnTo>
                  <a:pt x="143465" y="41920"/>
                </a:lnTo>
                <a:lnTo>
                  <a:pt x="0" y="41920"/>
                </a:lnTo>
                <a:lnTo>
                  <a:pt x="0" y="0"/>
                </a:lnTo>
                <a:close/>
              </a:path>
            </a:pathLst>
          </a:custGeom>
          <a:ln w="274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" name="object 53"/>
          <p:cNvSpPr/>
          <p:nvPr/>
        </p:nvSpPr>
        <p:spPr>
          <a:xfrm>
            <a:off x="7415426" y="3388508"/>
            <a:ext cx="95963" cy="104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/>
          <p:nvPr/>
        </p:nvSpPr>
        <p:spPr>
          <a:xfrm>
            <a:off x="7509177" y="2693446"/>
            <a:ext cx="893" cy="446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7"/>
                </a:moveTo>
                <a:lnTo>
                  <a:pt x="981" y="0"/>
                </a:lnTo>
              </a:path>
            </a:pathLst>
          </a:custGeom>
          <a:ln w="27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/>
          <p:nvPr/>
        </p:nvSpPr>
        <p:spPr>
          <a:xfrm>
            <a:off x="6793042" y="2687814"/>
            <a:ext cx="298252" cy="2232"/>
          </a:xfrm>
          <a:custGeom>
            <a:avLst/>
            <a:gdLst/>
            <a:ahLst/>
            <a:cxnLst/>
            <a:rect l="l" t="t" r="r" b="b"/>
            <a:pathLst>
              <a:path w="424179" h="3175">
                <a:moveTo>
                  <a:pt x="0" y="3114"/>
                </a:moveTo>
                <a:lnTo>
                  <a:pt x="423762" y="0"/>
                </a:lnTo>
              </a:path>
            </a:pathLst>
          </a:custGeom>
          <a:ln w="27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" name="object 56"/>
          <p:cNvSpPr/>
          <p:nvPr/>
        </p:nvSpPr>
        <p:spPr>
          <a:xfrm>
            <a:off x="7081114" y="2646251"/>
            <a:ext cx="107250" cy="83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" name="object 57"/>
          <p:cNvSpPr/>
          <p:nvPr/>
        </p:nvSpPr>
        <p:spPr>
          <a:xfrm>
            <a:off x="6813351" y="2000250"/>
            <a:ext cx="1071563" cy="1839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" name="object 58"/>
          <p:cNvSpPr/>
          <p:nvPr/>
        </p:nvSpPr>
        <p:spPr>
          <a:xfrm>
            <a:off x="6509742" y="3821906"/>
            <a:ext cx="2634258" cy="22592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" name="object 59"/>
          <p:cNvSpPr/>
          <p:nvPr/>
        </p:nvSpPr>
        <p:spPr>
          <a:xfrm>
            <a:off x="6188274" y="4420195"/>
            <a:ext cx="508992" cy="4107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176850" y="75929"/>
            <a:ext cx="507920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7412">
              <a:spcBef>
                <a:spcPts val="70"/>
              </a:spcBef>
            </a:pPr>
            <a:r>
              <a:rPr spc="-28" dirty="0"/>
              <a:t>Trained</a:t>
            </a:r>
            <a:r>
              <a:rPr spc="-39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128</a:t>
            </a:fld>
            <a:endParaRPr spc="-4" dirty="0"/>
          </a:p>
        </p:txBody>
      </p:sp>
      <p:sp>
        <p:nvSpPr>
          <p:cNvPr id="61" name="object 61"/>
          <p:cNvSpPr txBox="1"/>
          <p:nvPr/>
        </p:nvSpPr>
        <p:spPr>
          <a:xfrm>
            <a:off x="7340203" y="250031"/>
            <a:ext cx="1499295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60" dirty="0">
                <a:latin typeface="Arial"/>
                <a:cs typeface="Arial"/>
              </a:rPr>
              <a:t> </a:t>
            </a:r>
            <a:r>
              <a:rPr sz="1336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39033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2680" y="4214813"/>
            <a:ext cx="26789" cy="44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6616898" y="2527102"/>
            <a:ext cx="321469" cy="419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7189711" y="2534218"/>
            <a:ext cx="312093" cy="318790"/>
          </a:xfrm>
          <a:custGeom>
            <a:avLst/>
            <a:gdLst/>
            <a:ahLst/>
            <a:cxnLst/>
            <a:rect l="l" t="t" r="r" b="b"/>
            <a:pathLst>
              <a:path w="443865" h="453389">
                <a:moveTo>
                  <a:pt x="221792" y="0"/>
                </a:moveTo>
                <a:lnTo>
                  <a:pt x="177094" y="4600"/>
                </a:lnTo>
                <a:lnTo>
                  <a:pt x="135461" y="17795"/>
                </a:lnTo>
                <a:lnTo>
                  <a:pt x="97786" y="38674"/>
                </a:lnTo>
                <a:lnTo>
                  <a:pt x="64958" y="66332"/>
                </a:lnTo>
                <a:lnTo>
                  <a:pt x="37879" y="99843"/>
                </a:lnTo>
                <a:lnTo>
                  <a:pt x="17429" y="138311"/>
                </a:lnTo>
                <a:lnTo>
                  <a:pt x="4506" y="180823"/>
                </a:lnTo>
                <a:lnTo>
                  <a:pt x="0" y="226466"/>
                </a:lnTo>
                <a:lnTo>
                  <a:pt x="4506" y="272106"/>
                </a:lnTo>
                <a:lnTo>
                  <a:pt x="17429" y="314615"/>
                </a:lnTo>
                <a:lnTo>
                  <a:pt x="37879" y="353084"/>
                </a:lnTo>
                <a:lnTo>
                  <a:pt x="64962" y="386600"/>
                </a:lnTo>
                <a:lnTo>
                  <a:pt x="97786" y="414254"/>
                </a:lnTo>
                <a:lnTo>
                  <a:pt x="135461" y="435135"/>
                </a:lnTo>
                <a:lnTo>
                  <a:pt x="177094" y="448331"/>
                </a:lnTo>
                <a:lnTo>
                  <a:pt x="221792" y="452932"/>
                </a:lnTo>
                <a:lnTo>
                  <a:pt x="266490" y="448331"/>
                </a:lnTo>
                <a:lnTo>
                  <a:pt x="308122" y="435135"/>
                </a:lnTo>
                <a:lnTo>
                  <a:pt x="345794" y="414254"/>
                </a:lnTo>
                <a:lnTo>
                  <a:pt x="378617" y="386600"/>
                </a:lnTo>
                <a:lnTo>
                  <a:pt x="405697" y="353084"/>
                </a:lnTo>
                <a:lnTo>
                  <a:pt x="426145" y="314615"/>
                </a:lnTo>
                <a:lnTo>
                  <a:pt x="439067" y="272106"/>
                </a:lnTo>
                <a:lnTo>
                  <a:pt x="443572" y="226466"/>
                </a:lnTo>
                <a:lnTo>
                  <a:pt x="439271" y="182080"/>
                </a:lnTo>
                <a:lnTo>
                  <a:pt x="426691" y="139803"/>
                </a:lnTo>
                <a:lnTo>
                  <a:pt x="406314" y="100823"/>
                </a:lnTo>
                <a:lnTo>
                  <a:pt x="378619" y="66327"/>
                </a:lnTo>
                <a:lnTo>
                  <a:pt x="344845" y="38051"/>
                </a:lnTo>
                <a:lnTo>
                  <a:pt x="306671" y="17240"/>
                </a:lnTo>
                <a:lnTo>
                  <a:pt x="265266" y="4392"/>
                </a:lnTo>
                <a:lnTo>
                  <a:pt x="221792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7189710" y="2534216"/>
            <a:ext cx="312093" cy="318790"/>
          </a:xfrm>
          <a:custGeom>
            <a:avLst/>
            <a:gdLst/>
            <a:ahLst/>
            <a:cxnLst/>
            <a:rect l="l" t="t" r="r" b="b"/>
            <a:pathLst>
              <a:path w="443865" h="453389">
                <a:moveTo>
                  <a:pt x="0" y="226467"/>
                </a:moveTo>
                <a:lnTo>
                  <a:pt x="4505" y="180826"/>
                </a:lnTo>
                <a:lnTo>
                  <a:pt x="17428" y="138316"/>
                </a:lnTo>
                <a:lnTo>
                  <a:pt x="37876" y="99848"/>
                </a:lnTo>
                <a:lnTo>
                  <a:pt x="64957" y="66331"/>
                </a:lnTo>
                <a:lnTo>
                  <a:pt x="97780" y="38677"/>
                </a:lnTo>
                <a:lnTo>
                  <a:pt x="135454" y="17797"/>
                </a:lnTo>
                <a:lnTo>
                  <a:pt x="177086" y="4601"/>
                </a:lnTo>
                <a:lnTo>
                  <a:pt x="221785" y="0"/>
                </a:lnTo>
                <a:lnTo>
                  <a:pt x="265263" y="4391"/>
                </a:lnTo>
                <a:lnTo>
                  <a:pt x="306670" y="17239"/>
                </a:lnTo>
                <a:lnTo>
                  <a:pt x="344842" y="38050"/>
                </a:lnTo>
                <a:lnTo>
                  <a:pt x="378612" y="66332"/>
                </a:lnTo>
                <a:lnTo>
                  <a:pt x="406317" y="100824"/>
                </a:lnTo>
                <a:lnTo>
                  <a:pt x="426696" y="139802"/>
                </a:lnTo>
                <a:lnTo>
                  <a:pt x="439272" y="182079"/>
                </a:lnTo>
                <a:lnTo>
                  <a:pt x="443570" y="226467"/>
                </a:lnTo>
                <a:lnTo>
                  <a:pt x="439064" y="272109"/>
                </a:lnTo>
                <a:lnTo>
                  <a:pt x="426142" y="314619"/>
                </a:lnTo>
                <a:lnTo>
                  <a:pt x="405694" y="353088"/>
                </a:lnTo>
                <a:lnTo>
                  <a:pt x="378612" y="386604"/>
                </a:lnTo>
                <a:lnTo>
                  <a:pt x="345789" y="414258"/>
                </a:lnTo>
                <a:lnTo>
                  <a:pt x="308116" y="435138"/>
                </a:lnTo>
                <a:lnTo>
                  <a:pt x="266484" y="448334"/>
                </a:lnTo>
                <a:lnTo>
                  <a:pt x="221785" y="452934"/>
                </a:lnTo>
                <a:lnTo>
                  <a:pt x="177086" y="448334"/>
                </a:lnTo>
                <a:lnTo>
                  <a:pt x="135454" y="435138"/>
                </a:lnTo>
                <a:lnTo>
                  <a:pt x="97780" y="414258"/>
                </a:lnTo>
                <a:lnTo>
                  <a:pt x="64957" y="386604"/>
                </a:lnTo>
                <a:lnTo>
                  <a:pt x="37876" y="353088"/>
                </a:lnTo>
                <a:lnTo>
                  <a:pt x="17428" y="314619"/>
                </a:lnTo>
                <a:lnTo>
                  <a:pt x="4505" y="272109"/>
                </a:lnTo>
                <a:lnTo>
                  <a:pt x="0" y="226467"/>
                </a:lnTo>
                <a:close/>
              </a:path>
            </a:pathLst>
          </a:custGeom>
          <a:ln w="27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63727" y="1705938"/>
          <a:ext cx="1941315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-0.98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1.48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2.12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645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.91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1.92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1.87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1.53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1.49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70820" y="4023747"/>
          <a:ext cx="1941315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645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534343" y="2660350"/>
            <a:ext cx="312093" cy="255836"/>
          </a:xfrm>
          <a:custGeom>
            <a:avLst/>
            <a:gdLst/>
            <a:ahLst/>
            <a:cxnLst/>
            <a:rect l="l" t="t" r="r" b="b"/>
            <a:pathLst>
              <a:path w="443864" h="363854">
                <a:moveTo>
                  <a:pt x="261988" y="0"/>
                </a:moveTo>
                <a:lnTo>
                  <a:pt x="261988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1988" y="272541"/>
                </a:lnTo>
                <a:lnTo>
                  <a:pt x="261988" y="363397"/>
                </a:lnTo>
                <a:lnTo>
                  <a:pt x="443560" y="181698"/>
                </a:lnTo>
                <a:lnTo>
                  <a:pt x="261988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3534343" y="2660354"/>
            <a:ext cx="312093" cy="255836"/>
          </a:xfrm>
          <a:custGeom>
            <a:avLst/>
            <a:gdLst/>
            <a:ahLst/>
            <a:cxnLst/>
            <a:rect l="l" t="t" r="r" b="b"/>
            <a:pathLst>
              <a:path w="443864" h="363854">
                <a:moveTo>
                  <a:pt x="0" y="90846"/>
                </a:moveTo>
                <a:lnTo>
                  <a:pt x="261991" y="90846"/>
                </a:lnTo>
                <a:lnTo>
                  <a:pt x="261991" y="0"/>
                </a:lnTo>
                <a:lnTo>
                  <a:pt x="443570" y="181693"/>
                </a:lnTo>
                <a:lnTo>
                  <a:pt x="261991" y="363386"/>
                </a:lnTo>
                <a:lnTo>
                  <a:pt x="261991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 txBox="1"/>
          <p:nvPr/>
        </p:nvSpPr>
        <p:spPr>
          <a:xfrm>
            <a:off x="3487716" y="2376497"/>
            <a:ext cx="472827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Arial"/>
                <a:cs typeface="Arial"/>
              </a:rPr>
              <a:t>clus</a:t>
            </a:r>
            <a:r>
              <a:rPr sz="1195" spc="4" dirty="0">
                <a:latin typeface="Arial"/>
                <a:cs typeface="Arial"/>
              </a:rPr>
              <a:t>ter</a:t>
            </a:r>
            <a:endParaRPr sz="119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9105" y="1199633"/>
            <a:ext cx="968425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8929" marR="3572" indent="149567">
              <a:lnSpc>
                <a:spcPts val="1673"/>
              </a:lnSpc>
              <a:spcBef>
                <a:spcPts val="151"/>
              </a:spcBef>
            </a:pPr>
            <a:r>
              <a:rPr sz="1406" dirty="0">
                <a:latin typeface="Arial"/>
                <a:cs typeface="Arial"/>
              </a:rPr>
              <a:t>weights  </a:t>
            </a:r>
            <a:r>
              <a:rPr sz="1406" spc="4" dirty="0">
                <a:latin typeface="Arial"/>
                <a:cs typeface="Arial"/>
              </a:rPr>
              <a:t>(32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49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float)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1731" y="1411569"/>
            <a:ext cx="748754" cy="22671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06" spc="4" dirty="0">
                <a:latin typeface="Arial"/>
                <a:cs typeface="Arial"/>
              </a:rPr>
              <a:t>cen</a:t>
            </a:r>
            <a:r>
              <a:rPr sz="1406" spc="-4" dirty="0">
                <a:latin typeface="Arial"/>
                <a:cs typeface="Arial"/>
              </a:rPr>
              <a:t>t</a:t>
            </a:r>
            <a:r>
              <a:rPr sz="1406" spc="4" dirty="0">
                <a:latin typeface="Arial"/>
                <a:cs typeface="Arial"/>
              </a:rPr>
              <a:t>roids</a:t>
            </a:r>
            <a:endParaRPr sz="140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2558" y="3759845"/>
            <a:ext cx="668834" cy="22671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06" dirty="0">
                <a:latin typeface="Arial"/>
                <a:cs typeface="Arial"/>
              </a:rPr>
              <a:t>gradient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051819" y="1705938"/>
          <a:ext cx="1941315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9654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9654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9654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9654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4507272" y="1213027"/>
            <a:ext cx="1028700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108492" marR="3572" indent="-100009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cluster</a:t>
            </a:r>
            <a:r>
              <a:rPr sz="1406" spc="-53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index  </a:t>
            </a:r>
            <a:r>
              <a:rPr sz="1406" spc="4" dirty="0">
                <a:latin typeface="Arial"/>
                <a:cs typeface="Arial"/>
              </a:rPr>
              <a:t>(2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28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uint)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17111" y="2199623"/>
            <a:ext cx="485329" cy="488900"/>
          </a:xfrm>
          <a:custGeom>
            <a:avLst/>
            <a:gdLst/>
            <a:ahLst/>
            <a:cxnLst/>
            <a:rect l="l" t="t" r="r" b="b"/>
            <a:pathLst>
              <a:path w="690245" h="695325">
                <a:moveTo>
                  <a:pt x="0" y="0"/>
                </a:moveTo>
                <a:lnTo>
                  <a:pt x="690219" y="0"/>
                </a:lnTo>
                <a:lnTo>
                  <a:pt x="690219" y="695274"/>
                </a:lnTo>
                <a:lnTo>
                  <a:pt x="0" y="695274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6317111" y="2688488"/>
            <a:ext cx="485329" cy="488900"/>
          </a:xfrm>
          <a:custGeom>
            <a:avLst/>
            <a:gdLst/>
            <a:ahLst/>
            <a:cxnLst/>
            <a:rect l="l" t="t" r="r" b="b"/>
            <a:pathLst>
              <a:path w="690245" h="695325">
                <a:moveTo>
                  <a:pt x="0" y="0"/>
                </a:moveTo>
                <a:lnTo>
                  <a:pt x="690219" y="0"/>
                </a:lnTo>
                <a:lnTo>
                  <a:pt x="690219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6317104" y="1705951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6802412" y="1705951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6312292" y="2199625"/>
            <a:ext cx="495151" cy="0"/>
          </a:xfrm>
          <a:custGeom>
            <a:avLst/>
            <a:gdLst/>
            <a:ahLst/>
            <a:cxnLst/>
            <a:rect l="l" t="t" r="r" b="b"/>
            <a:pathLst>
              <a:path w="704215">
                <a:moveTo>
                  <a:pt x="0" y="0"/>
                </a:moveTo>
                <a:lnTo>
                  <a:pt x="703905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6312292" y="2688483"/>
            <a:ext cx="495151" cy="0"/>
          </a:xfrm>
          <a:custGeom>
            <a:avLst/>
            <a:gdLst/>
            <a:ahLst/>
            <a:cxnLst/>
            <a:rect l="l" t="t" r="r" b="b"/>
            <a:pathLst>
              <a:path w="704215">
                <a:moveTo>
                  <a:pt x="0" y="0"/>
                </a:moveTo>
                <a:lnTo>
                  <a:pt x="703905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6312292" y="3172512"/>
            <a:ext cx="495151" cy="9823"/>
          </a:xfrm>
          <a:custGeom>
            <a:avLst/>
            <a:gdLst/>
            <a:ahLst/>
            <a:cxnLst/>
            <a:rect l="l" t="t" r="r" b="b"/>
            <a:pathLst>
              <a:path w="704215" h="13970">
                <a:moveTo>
                  <a:pt x="0" y="0"/>
                </a:moveTo>
                <a:lnTo>
                  <a:pt x="703904" y="0"/>
                </a:lnTo>
                <a:lnTo>
                  <a:pt x="703904" y="13735"/>
                </a:lnTo>
                <a:lnTo>
                  <a:pt x="0" y="137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6312292" y="3573016"/>
            <a:ext cx="495151" cy="0"/>
          </a:xfrm>
          <a:custGeom>
            <a:avLst/>
            <a:gdLst/>
            <a:ahLst/>
            <a:cxnLst/>
            <a:rect l="l" t="t" r="r" b="b"/>
            <a:pathLst>
              <a:path w="704215">
                <a:moveTo>
                  <a:pt x="0" y="0"/>
                </a:moveTo>
                <a:lnTo>
                  <a:pt x="703905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 txBox="1"/>
          <p:nvPr/>
        </p:nvSpPr>
        <p:spPr>
          <a:xfrm>
            <a:off x="6317104" y="1825269"/>
            <a:ext cx="485329" cy="379595"/>
          </a:xfrm>
          <a:prstGeom prst="rect">
            <a:avLst/>
          </a:prstGeom>
          <a:solidFill>
            <a:srgbClr val="4A86E8"/>
          </a:solidFill>
          <a:ln w="13726">
            <a:solidFill>
              <a:srgbClr val="000000"/>
            </a:solidFill>
          </a:ln>
        </p:spPr>
        <p:txBody>
          <a:bodyPr vert="horz" wrap="square" lIns="0" tIns="893" rIns="0" bIns="0" rtlCol="0">
            <a:spAutoFit/>
          </a:bodyPr>
          <a:lstStyle/>
          <a:p>
            <a:pPr>
              <a:spcBef>
                <a:spcPts val="7"/>
              </a:spcBef>
            </a:pPr>
            <a:endParaRPr sz="1266" dirty="0">
              <a:latin typeface="Times New Roman"/>
              <a:cs typeface="Times New Roman"/>
            </a:endParaRPr>
          </a:p>
          <a:p>
            <a:pPr marL="91973"/>
            <a:r>
              <a:rPr sz="1195" b="1" i="1" spc="4" dirty="0">
                <a:latin typeface="Arial"/>
                <a:cs typeface="Arial"/>
              </a:rPr>
              <a:t>2.00</a:t>
            </a:r>
            <a:endParaRPr sz="1195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21930" y="2373988"/>
            <a:ext cx="475952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7508">
              <a:spcBef>
                <a:spcPts val="91"/>
              </a:spcBef>
            </a:pPr>
            <a:r>
              <a:rPr sz="1195" b="1" i="1" spc="4" dirty="0">
                <a:latin typeface="Arial"/>
                <a:cs typeface="Arial"/>
              </a:rPr>
              <a:t>1.50</a:t>
            </a:r>
            <a:endParaRPr sz="1195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21930" y="2862852"/>
            <a:ext cx="475952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7508">
              <a:spcBef>
                <a:spcPts val="91"/>
              </a:spcBef>
            </a:pPr>
            <a:r>
              <a:rPr sz="1195" b="1" i="1" spc="4" dirty="0">
                <a:latin typeface="Arial"/>
                <a:cs typeface="Arial"/>
              </a:rPr>
              <a:t>0.00</a:t>
            </a:r>
            <a:endParaRPr sz="1195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1930" y="3182170"/>
            <a:ext cx="475952" cy="374531"/>
          </a:xfrm>
          <a:prstGeom prst="rect">
            <a:avLst/>
          </a:prstGeom>
          <a:solidFill>
            <a:srgbClr val="19D112">
              <a:alpha val="55769"/>
            </a:srgbClr>
          </a:solidFill>
        </p:spPr>
        <p:txBody>
          <a:bodyPr vert="horz" wrap="square" lIns="0" tIns="1339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1230">
              <a:latin typeface="Times New Roman"/>
              <a:cs typeface="Times New Roman"/>
            </a:endParaRPr>
          </a:p>
          <a:p>
            <a:pPr marL="61613"/>
            <a:r>
              <a:rPr sz="1195" b="1" i="1" spc="7" dirty="0">
                <a:latin typeface="Arial"/>
                <a:cs typeface="Arial"/>
              </a:rPr>
              <a:t>-1.00</a:t>
            </a:r>
            <a:endParaRPr sz="1195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90279" y="4880413"/>
            <a:ext cx="312093" cy="255836"/>
          </a:xfrm>
          <a:custGeom>
            <a:avLst/>
            <a:gdLst/>
            <a:ahLst/>
            <a:cxnLst/>
            <a:rect l="l" t="t" r="r" b="b"/>
            <a:pathLst>
              <a:path w="443864" h="363854">
                <a:moveTo>
                  <a:pt x="261988" y="0"/>
                </a:moveTo>
                <a:lnTo>
                  <a:pt x="261988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1988" y="272541"/>
                </a:lnTo>
                <a:lnTo>
                  <a:pt x="261988" y="363385"/>
                </a:lnTo>
                <a:lnTo>
                  <a:pt x="443572" y="181698"/>
                </a:lnTo>
                <a:lnTo>
                  <a:pt x="261988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3590281" y="4880414"/>
            <a:ext cx="312093" cy="255836"/>
          </a:xfrm>
          <a:custGeom>
            <a:avLst/>
            <a:gdLst/>
            <a:ahLst/>
            <a:cxnLst/>
            <a:rect l="l" t="t" r="r" b="b"/>
            <a:pathLst>
              <a:path w="443864" h="363854">
                <a:moveTo>
                  <a:pt x="0" y="90846"/>
                </a:moveTo>
                <a:lnTo>
                  <a:pt x="261991" y="90846"/>
                </a:lnTo>
                <a:lnTo>
                  <a:pt x="261991" y="0"/>
                </a:lnTo>
                <a:lnTo>
                  <a:pt x="443570" y="181693"/>
                </a:lnTo>
                <a:lnTo>
                  <a:pt x="261991" y="363386"/>
                </a:lnTo>
                <a:lnTo>
                  <a:pt x="261991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 txBox="1"/>
          <p:nvPr/>
        </p:nvSpPr>
        <p:spPr>
          <a:xfrm>
            <a:off x="3419207" y="4618001"/>
            <a:ext cx="618827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Arial"/>
                <a:cs typeface="Arial"/>
              </a:rPr>
              <a:t>group</a:t>
            </a:r>
            <a:r>
              <a:rPr sz="1195" spc="-49" dirty="0">
                <a:latin typeface="Arial"/>
                <a:cs typeface="Arial"/>
              </a:rPr>
              <a:t> </a:t>
            </a:r>
            <a:r>
              <a:rPr sz="1195" spc="7" dirty="0">
                <a:latin typeface="Arial"/>
                <a:cs typeface="Arial"/>
              </a:rPr>
              <a:t>by</a:t>
            </a:r>
            <a:endParaRPr sz="1195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32218" y="4880413"/>
            <a:ext cx="312093" cy="255836"/>
          </a:xfrm>
          <a:custGeom>
            <a:avLst/>
            <a:gdLst/>
            <a:ahLst/>
            <a:cxnLst/>
            <a:rect l="l" t="t" r="r" b="b"/>
            <a:pathLst>
              <a:path w="443865" h="363854">
                <a:moveTo>
                  <a:pt x="261988" y="0"/>
                </a:moveTo>
                <a:lnTo>
                  <a:pt x="261988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1988" y="272541"/>
                </a:lnTo>
                <a:lnTo>
                  <a:pt x="261988" y="363385"/>
                </a:lnTo>
                <a:lnTo>
                  <a:pt x="443560" y="181698"/>
                </a:lnTo>
                <a:lnTo>
                  <a:pt x="261988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6532223" y="4880414"/>
            <a:ext cx="312093" cy="255836"/>
          </a:xfrm>
          <a:custGeom>
            <a:avLst/>
            <a:gdLst/>
            <a:ahLst/>
            <a:cxnLst/>
            <a:rect l="l" t="t" r="r" b="b"/>
            <a:pathLst>
              <a:path w="443865" h="363854">
                <a:moveTo>
                  <a:pt x="0" y="90846"/>
                </a:moveTo>
                <a:lnTo>
                  <a:pt x="261991" y="90846"/>
                </a:lnTo>
                <a:lnTo>
                  <a:pt x="261991" y="0"/>
                </a:lnTo>
                <a:lnTo>
                  <a:pt x="443570" y="181693"/>
                </a:lnTo>
                <a:lnTo>
                  <a:pt x="261991" y="363386"/>
                </a:lnTo>
                <a:lnTo>
                  <a:pt x="261991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055061" y="4023747"/>
          <a:ext cx="2426643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3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6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30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6485900" y="4660577"/>
            <a:ext cx="438894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11" dirty="0">
                <a:latin typeface="Arial"/>
                <a:cs typeface="Arial"/>
              </a:rPr>
              <a:t>educe</a:t>
            </a:r>
            <a:endParaRPr sz="1195"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7107293" y="2952225"/>
          <a:ext cx="485327" cy="302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6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5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4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7304259" y="2864570"/>
            <a:ext cx="83067" cy="10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 txBox="1"/>
          <p:nvPr/>
        </p:nvSpPr>
        <p:spPr>
          <a:xfrm>
            <a:off x="6168438" y="2840953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1: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66922" y="3313434"/>
            <a:ext cx="13707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3"/>
              </a:lnSpc>
            </a:pPr>
            <a:r>
              <a:rPr sz="1617" b="1" spc="-4" dirty="0">
                <a:latin typeface="Arial"/>
                <a:cs typeface="Arial"/>
              </a:rPr>
              <a:t>lr</a:t>
            </a:r>
            <a:endParaRPr sz="161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68438" y="3342382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0: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68447" y="2347811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2: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68438" y="1854686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3: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293188" y="2698701"/>
            <a:ext cx="10090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291" y="0"/>
                </a:lnTo>
              </a:path>
            </a:pathLst>
          </a:custGeom>
          <a:ln w="41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7293191" y="2683964"/>
            <a:ext cx="100905" cy="29914"/>
          </a:xfrm>
          <a:custGeom>
            <a:avLst/>
            <a:gdLst/>
            <a:ahLst/>
            <a:cxnLst/>
            <a:rect l="l" t="t" r="r" b="b"/>
            <a:pathLst>
              <a:path w="143509" h="42545">
                <a:moveTo>
                  <a:pt x="0" y="0"/>
                </a:moveTo>
                <a:lnTo>
                  <a:pt x="143292" y="0"/>
                </a:lnTo>
                <a:lnTo>
                  <a:pt x="143292" y="41920"/>
                </a:lnTo>
                <a:lnTo>
                  <a:pt x="0" y="41920"/>
                </a:lnTo>
                <a:lnTo>
                  <a:pt x="0" y="0"/>
                </a:lnTo>
                <a:close/>
              </a:path>
            </a:pathLst>
          </a:custGeom>
          <a:ln w="27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7407955" y="3388509"/>
            <a:ext cx="103812" cy="104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7501596" y="2692208"/>
            <a:ext cx="169218" cy="1339"/>
          </a:xfrm>
          <a:custGeom>
            <a:avLst/>
            <a:gdLst/>
            <a:ahLst/>
            <a:cxnLst/>
            <a:rect l="l" t="t" r="r" b="b"/>
            <a:pathLst>
              <a:path w="240665" h="1904">
                <a:moveTo>
                  <a:pt x="-13735" y="884"/>
                </a:moveTo>
                <a:lnTo>
                  <a:pt x="254099" y="884"/>
                </a:lnTo>
              </a:path>
            </a:pathLst>
          </a:custGeom>
          <a:ln w="29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6786327" y="2687814"/>
            <a:ext cx="297805" cy="2232"/>
          </a:xfrm>
          <a:custGeom>
            <a:avLst/>
            <a:gdLst/>
            <a:ahLst/>
            <a:cxnLst/>
            <a:rect l="l" t="t" r="r" b="b"/>
            <a:pathLst>
              <a:path w="423545" h="3175">
                <a:moveTo>
                  <a:pt x="0" y="3114"/>
                </a:moveTo>
                <a:lnTo>
                  <a:pt x="423250" y="0"/>
                </a:lnTo>
              </a:path>
            </a:pathLst>
          </a:custGeom>
          <a:ln w="27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7074041" y="2646255"/>
            <a:ext cx="107136" cy="83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6813351" y="2152055"/>
            <a:ext cx="1098352" cy="18663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176850" y="75929"/>
            <a:ext cx="507920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7412">
              <a:spcBef>
                <a:spcPts val="70"/>
              </a:spcBef>
            </a:pPr>
            <a:r>
              <a:rPr spc="-28" dirty="0"/>
              <a:t>Trained</a:t>
            </a:r>
            <a:r>
              <a:rPr spc="-39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129</a:t>
            </a:fld>
            <a:endParaRPr spc="-4" dirty="0"/>
          </a:p>
        </p:txBody>
      </p:sp>
      <p:sp>
        <p:nvSpPr>
          <p:cNvPr id="50" name="object 50"/>
          <p:cNvSpPr txBox="1"/>
          <p:nvPr/>
        </p:nvSpPr>
        <p:spPr>
          <a:xfrm>
            <a:off x="7340203" y="250031"/>
            <a:ext cx="1499295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60" dirty="0">
                <a:latin typeface="Arial"/>
                <a:cs typeface="Arial"/>
              </a:rPr>
              <a:t> </a:t>
            </a:r>
            <a:r>
              <a:rPr sz="1336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21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/>
          <p:nvPr/>
        </p:nvSpPr>
        <p:spPr>
          <a:xfrm>
            <a:off x="1262579" y="3944131"/>
            <a:ext cx="179924" cy="17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7743" y="4034093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520" y="3993093"/>
            <a:ext cx="105499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4971" y="4181782"/>
            <a:ext cx="7067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2543" y="2875311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5" h="1073785">
                <a:moveTo>
                  <a:pt x="0" y="1073582"/>
                </a:moveTo>
                <a:lnTo>
                  <a:pt x="58603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1434" y="2789904"/>
            <a:ext cx="88089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9674" y="2938981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95939" y="2794818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5" y="0"/>
                </a:lnTo>
              </a:path>
            </a:pathLst>
          </a:custGeom>
          <a:ln w="1904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5719" y="2753826"/>
            <a:ext cx="105499" cy="81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2790" y="2862166"/>
            <a:ext cx="1784985" cy="1111885"/>
          </a:xfrm>
          <a:custGeom>
            <a:avLst/>
            <a:gdLst/>
            <a:ahLst/>
            <a:cxnLst/>
            <a:rect l="l" t="t" r="r" b="b"/>
            <a:pathLst>
              <a:path w="1784985" h="1111885">
                <a:moveTo>
                  <a:pt x="0" y="1111677"/>
                </a:moveTo>
                <a:lnTo>
                  <a:pt x="178487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71493" y="2806938"/>
            <a:ext cx="109074" cy="914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90531" y="3358462"/>
            <a:ext cx="88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</a:t>
            </a:fld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819068" y="2171534"/>
            <a:ext cx="1557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Momentum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update: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17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2680" y="4214813"/>
            <a:ext cx="26789" cy="44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6616898" y="2527102"/>
            <a:ext cx="321469" cy="419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6850" y="75929"/>
            <a:ext cx="507920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7412">
              <a:spcBef>
                <a:spcPts val="70"/>
              </a:spcBef>
            </a:pPr>
            <a:r>
              <a:rPr spc="-28" dirty="0"/>
              <a:t>Trained</a:t>
            </a:r>
            <a:r>
              <a:rPr spc="-39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5" name="object 5"/>
          <p:cNvSpPr/>
          <p:nvPr/>
        </p:nvSpPr>
        <p:spPr>
          <a:xfrm>
            <a:off x="7196926" y="2534218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222059" y="0"/>
                </a:moveTo>
                <a:lnTo>
                  <a:pt x="177305" y="4600"/>
                </a:lnTo>
                <a:lnTo>
                  <a:pt x="135622" y="17795"/>
                </a:lnTo>
                <a:lnTo>
                  <a:pt x="97902" y="38674"/>
                </a:lnTo>
                <a:lnTo>
                  <a:pt x="65034" y="66332"/>
                </a:lnTo>
                <a:lnTo>
                  <a:pt x="37923" y="99843"/>
                </a:lnTo>
                <a:lnTo>
                  <a:pt x="17449" y="138311"/>
                </a:lnTo>
                <a:lnTo>
                  <a:pt x="4511" y="180823"/>
                </a:lnTo>
                <a:lnTo>
                  <a:pt x="0" y="226466"/>
                </a:lnTo>
                <a:lnTo>
                  <a:pt x="4511" y="272106"/>
                </a:lnTo>
                <a:lnTo>
                  <a:pt x="17449" y="314615"/>
                </a:lnTo>
                <a:lnTo>
                  <a:pt x="37923" y="353084"/>
                </a:lnTo>
                <a:lnTo>
                  <a:pt x="65038" y="386600"/>
                </a:lnTo>
                <a:lnTo>
                  <a:pt x="97902" y="414254"/>
                </a:lnTo>
                <a:lnTo>
                  <a:pt x="135622" y="435135"/>
                </a:lnTo>
                <a:lnTo>
                  <a:pt x="177305" y="448331"/>
                </a:lnTo>
                <a:lnTo>
                  <a:pt x="222059" y="452932"/>
                </a:lnTo>
                <a:lnTo>
                  <a:pt x="266809" y="448331"/>
                </a:lnTo>
                <a:lnTo>
                  <a:pt x="308489" y="435135"/>
                </a:lnTo>
                <a:lnTo>
                  <a:pt x="346207" y="414254"/>
                </a:lnTo>
                <a:lnTo>
                  <a:pt x="379069" y="386600"/>
                </a:lnTo>
                <a:lnTo>
                  <a:pt x="406183" y="353084"/>
                </a:lnTo>
                <a:lnTo>
                  <a:pt x="426656" y="314615"/>
                </a:lnTo>
                <a:lnTo>
                  <a:pt x="439595" y="272106"/>
                </a:lnTo>
                <a:lnTo>
                  <a:pt x="444106" y="226466"/>
                </a:lnTo>
                <a:lnTo>
                  <a:pt x="439800" y="182080"/>
                </a:lnTo>
                <a:lnTo>
                  <a:pt x="427204" y="139803"/>
                </a:lnTo>
                <a:lnTo>
                  <a:pt x="406799" y="100823"/>
                </a:lnTo>
                <a:lnTo>
                  <a:pt x="379063" y="66327"/>
                </a:lnTo>
                <a:lnTo>
                  <a:pt x="345249" y="38051"/>
                </a:lnTo>
                <a:lnTo>
                  <a:pt x="307032" y="17240"/>
                </a:lnTo>
                <a:lnTo>
                  <a:pt x="265580" y="4392"/>
                </a:lnTo>
                <a:lnTo>
                  <a:pt x="222059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7196914" y="2534216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444500" h="453389">
                <a:moveTo>
                  <a:pt x="0" y="226467"/>
                </a:moveTo>
                <a:lnTo>
                  <a:pt x="4511" y="180826"/>
                </a:lnTo>
                <a:lnTo>
                  <a:pt x="17449" y="138316"/>
                </a:lnTo>
                <a:lnTo>
                  <a:pt x="37921" y="99848"/>
                </a:lnTo>
                <a:lnTo>
                  <a:pt x="65036" y="66331"/>
                </a:lnTo>
                <a:lnTo>
                  <a:pt x="97899" y="38677"/>
                </a:lnTo>
                <a:lnTo>
                  <a:pt x="135618" y="17797"/>
                </a:lnTo>
                <a:lnTo>
                  <a:pt x="177300" y="4601"/>
                </a:lnTo>
                <a:lnTo>
                  <a:pt x="222053" y="0"/>
                </a:lnTo>
                <a:lnTo>
                  <a:pt x="265583" y="4391"/>
                </a:lnTo>
                <a:lnTo>
                  <a:pt x="307041" y="17239"/>
                </a:lnTo>
                <a:lnTo>
                  <a:pt x="345259" y="38050"/>
                </a:lnTo>
                <a:lnTo>
                  <a:pt x="379070" y="66332"/>
                </a:lnTo>
                <a:lnTo>
                  <a:pt x="406808" y="100824"/>
                </a:lnTo>
                <a:lnTo>
                  <a:pt x="427211" y="139802"/>
                </a:lnTo>
                <a:lnTo>
                  <a:pt x="439803" y="182079"/>
                </a:lnTo>
                <a:lnTo>
                  <a:pt x="444106" y="226467"/>
                </a:lnTo>
                <a:lnTo>
                  <a:pt x="439595" y="272109"/>
                </a:lnTo>
                <a:lnTo>
                  <a:pt x="426657" y="314619"/>
                </a:lnTo>
                <a:lnTo>
                  <a:pt x="406184" y="353088"/>
                </a:lnTo>
                <a:lnTo>
                  <a:pt x="379070" y="386604"/>
                </a:lnTo>
                <a:lnTo>
                  <a:pt x="346207" y="414258"/>
                </a:lnTo>
                <a:lnTo>
                  <a:pt x="308488" y="435138"/>
                </a:lnTo>
                <a:lnTo>
                  <a:pt x="266806" y="448334"/>
                </a:lnTo>
                <a:lnTo>
                  <a:pt x="222053" y="452934"/>
                </a:lnTo>
                <a:lnTo>
                  <a:pt x="177300" y="448334"/>
                </a:lnTo>
                <a:lnTo>
                  <a:pt x="135618" y="435138"/>
                </a:lnTo>
                <a:lnTo>
                  <a:pt x="97899" y="414258"/>
                </a:lnTo>
                <a:lnTo>
                  <a:pt x="65036" y="386604"/>
                </a:lnTo>
                <a:lnTo>
                  <a:pt x="37921" y="353088"/>
                </a:lnTo>
                <a:lnTo>
                  <a:pt x="17449" y="314619"/>
                </a:lnTo>
                <a:lnTo>
                  <a:pt x="4511" y="272109"/>
                </a:lnTo>
                <a:lnTo>
                  <a:pt x="0" y="226467"/>
                </a:lnTo>
                <a:close/>
              </a:path>
            </a:pathLst>
          </a:custGeom>
          <a:ln w="274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64008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2.09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-0.98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2.12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.91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-1.03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1.87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1.53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1.49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71109" y="4023747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537129" y="2660350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97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3537127" y="266035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 txBox="1"/>
          <p:nvPr/>
        </p:nvSpPr>
        <p:spPr>
          <a:xfrm>
            <a:off x="3490455" y="2376497"/>
            <a:ext cx="473273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Arial"/>
                <a:cs typeface="Arial"/>
              </a:rPr>
              <a:t>clus</a:t>
            </a:r>
            <a:r>
              <a:rPr sz="1195" spc="4" dirty="0">
                <a:latin typeface="Arial"/>
                <a:cs typeface="Arial"/>
              </a:rPr>
              <a:t>ter</a:t>
            </a:r>
            <a:endParaRPr sz="119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59996" y="1199633"/>
            <a:ext cx="969318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8929" marR="3572" indent="149567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weights  (32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float)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7730" y="1411569"/>
            <a:ext cx="749647" cy="22671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06" spc="4" dirty="0">
                <a:latin typeface="Arial"/>
                <a:cs typeface="Arial"/>
              </a:rPr>
              <a:t>centroids</a:t>
            </a:r>
            <a:endParaRPr sz="140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63691" y="3759845"/>
            <a:ext cx="669727" cy="226710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06" dirty="0">
                <a:latin typeface="Arial"/>
                <a:cs typeface="Arial"/>
              </a:rPr>
              <a:t>gradient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055229" y="1705938"/>
          <a:ext cx="1943099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274955"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511253" y="1213027"/>
            <a:ext cx="1030039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108492" marR="3572" indent="-100009">
              <a:lnSpc>
                <a:spcPts val="1673"/>
              </a:lnSpc>
              <a:spcBef>
                <a:spcPts val="151"/>
              </a:spcBef>
            </a:pPr>
            <a:r>
              <a:rPr sz="1406" spc="4" dirty="0">
                <a:latin typeface="Arial"/>
                <a:cs typeface="Arial"/>
              </a:rPr>
              <a:t>cluster</a:t>
            </a:r>
            <a:r>
              <a:rPr sz="1406" spc="-42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index  </a:t>
            </a:r>
            <a:r>
              <a:rPr sz="1406" spc="4" dirty="0">
                <a:latin typeface="Arial"/>
                <a:cs typeface="Arial"/>
              </a:rPr>
              <a:t>(2 </a:t>
            </a:r>
            <a:r>
              <a:rPr sz="1406" dirty="0">
                <a:latin typeface="Arial"/>
                <a:cs typeface="Arial"/>
              </a:rPr>
              <a:t>bit</a:t>
            </a:r>
            <a:r>
              <a:rPr sz="1406" spc="-25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uint)</a:t>
            </a:r>
            <a:endParaRPr sz="1406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23263" y="2199623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74"/>
                </a:lnTo>
                <a:lnTo>
                  <a:pt x="0" y="695274"/>
                </a:lnTo>
                <a:lnTo>
                  <a:pt x="0" y="0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6323263" y="2688488"/>
            <a:ext cx="486221" cy="488900"/>
          </a:xfrm>
          <a:custGeom>
            <a:avLst/>
            <a:gdLst/>
            <a:ahLst/>
            <a:cxnLst/>
            <a:rect l="l" t="t" r="r" b="b"/>
            <a:pathLst>
              <a:path w="691515" h="695325">
                <a:moveTo>
                  <a:pt x="0" y="0"/>
                </a:moveTo>
                <a:lnTo>
                  <a:pt x="691057" y="0"/>
                </a:lnTo>
                <a:lnTo>
                  <a:pt x="691057" y="695261"/>
                </a:lnTo>
                <a:lnTo>
                  <a:pt x="0" y="695261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6323254" y="1705951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6809148" y="1705951"/>
            <a:ext cx="0" cy="1965424"/>
          </a:xfrm>
          <a:custGeom>
            <a:avLst/>
            <a:gdLst/>
            <a:ahLst/>
            <a:cxnLst/>
            <a:rect l="l" t="t" r="r" b="b"/>
            <a:pathLst>
              <a:path h="2795270">
                <a:moveTo>
                  <a:pt x="0" y="0"/>
                </a:moveTo>
                <a:lnTo>
                  <a:pt x="0" y="2794757"/>
                </a:lnTo>
              </a:path>
            </a:pathLst>
          </a:custGeom>
          <a:ln w="13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6318434" y="2199625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6318434" y="2688483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6318434" y="3172512"/>
            <a:ext cx="495598" cy="9823"/>
          </a:xfrm>
          <a:custGeom>
            <a:avLst/>
            <a:gdLst/>
            <a:ahLst/>
            <a:cxnLst/>
            <a:rect l="l" t="t" r="r" b="b"/>
            <a:pathLst>
              <a:path w="704850" h="13970">
                <a:moveTo>
                  <a:pt x="0" y="0"/>
                </a:moveTo>
                <a:lnTo>
                  <a:pt x="704756" y="0"/>
                </a:lnTo>
                <a:lnTo>
                  <a:pt x="704756" y="13735"/>
                </a:lnTo>
                <a:lnTo>
                  <a:pt x="0" y="137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576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6318434" y="3573016"/>
            <a:ext cx="495598" cy="0"/>
          </a:xfrm>
          <a:custGeom>
            <a:avLst/>
            <a:gdLst/>
            <a:ahLst/>
            <a:cxnLst/>
            <a:rect l="l" t="t" r="r" b="b"/>
            <a:pathLst>
              <a:path w="704850">
                <a:moveTo>
                  <a:pt x="0" y="0"/>
                </a:moveTo>
                <a:lnTo>
                  <a:pt x="704756" y="0"/>
                </a:lnTo>
              </a:path>
            </a:pathLst>
          </a:custGeom>
          <a:ln w="137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 txBox="1"/>
          <p:nvPr/>
        </p:nvSpPr>
        <p:spPr>
          <a:xfrm>
            <a:off x="6323254" y="1825269"/>
            <a:ext cx="486221" cy="379595"/>
          </a:xfrm>
          <a:prstGeom prst="rect">
            <a:avLst/>
          </a:prstGeom>
          <a:solidFill>
            <a:srgbClr val="4A86E8"/>
          </a:solidFill>
          <a:ln w="13743">
            <a:solidFill>
              <a:srgbClr val="000000"/>
            </a:solidFill>
          </a:ln>
        </p:spPr>
        <p:txBody>
          <a:bodyPr vert="horz" wrap="square" lIns="0" tIns="893" rIns="0" bIns="0" rtlCol="0">
            <a:spAutoFit/>
          </a:bodyPr>
          <a:lstStyle/>
          <a:p>
            <a:pPr>
              <a:spcBef>
                <a:spcPts val="7"/>
              </a:spcBef>
            </a:pPr>
            <a:endParaRPr sz="1266">
              <a:latin typeface="Times New Roman"/>
              <a:cs typeface="Times New Roman"/>
            </a:endParaRPr>
          </a:p>
          <a:p>
            <a:pPr marL="92419"/>
            <a:r>
              <a:rPr sz="1195" b="1" i="1" spc="7" dirty="0">
                <a:latin typeface="Arial"/>
                <a:cs typeface="Arial"/>
              </a:rPr>
              <a:t>2.00</a:t>
            </a:r>
            <a:endParaRPr sz="1195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28086" y="2373988"/>
            <a:ext cx="476399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7508">
              <a:spcBef>
                <a:spcPts val="91"/>
              </a:spcBef>
            </a:pPr>
            <a:r>
              <a:rPr sz="1195" b="1" i="1" spc="7" dirty="0">
                <a:latin typeface="Arial"/>
                <a:cs typeface="Arial"/>
              </a:rPr>
              <a:t>1.50</a:t>
            </a:r>
            <a:endParaRPr sz="1195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8086" y="2862852"/>
            <a:ext cx="476399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7508">
              <a:spcBef>
                <a:spcPts val="91"/>
              </a:spcBef>
            </a:pPr>
            <a:r>
              <a:rPr sz="1195" b="1" i="1" spc="7" dirty="0">
                <a:latin typeface="Arial"/>
                <a:cs typeface="Arial"/>
              </a:rPr>
              <a:t>0.00</a:t>
            </a:r>
            <a:endParaRPr sz="1195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28086" y="3182170"/>
            <a:ext cx="476399" cy="374531"/>
          </a:xfrm>
          <a:prstGeom prst="rect">
            <a:avLst/>
          </a:prstGeom>
          <a:solidFill>
            <a:srgbClr val="19D112">
              <a:alpha val="55769"/>
            </a:srgbClr>
          </a:solidFill>
        </p:spPr>
        <p:txBody>
          <a:bodyPr vert="horz" wrap="square" lIns="0" tIns="1339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1230">
              <a:latin typeface="Times New Roman"/>
              <a:cs typeface="Times New Roman"/>
            </a:endParaRPr>
          </a:p>
          <a:p>
            <a:pPr marL="61613"/>
            <a:r>
              <a:rPr sz="1195" b="1" i="1" spc="7" dirty="0">
                <a:latin typeface="Arial"/>
                <a:cs typeface="Arial"/>
              </a:rPr>
              <a:t>-1.00</a:t>
            </a:r>
            <a:endParaRPr sz="1195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93136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3593133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 txBox="1"/>
          <p:nvPr/>
        </p:nvSpPr>
        <p:spPr>
          <a:xfrm>
            <a:off x="3421866" y="4618001"/>
            <a:ext cx="619273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Arial"/>
                <a:cs typeface="Arial"/>
              </a:rPr>
              <a:t>group</a:t>
            </a:r>
            <a:r>
              <a:rPr sz="1195" spc="-46" dirty="0">
                <a:latin typeface="Arial"/>
                <a:cs typeface="Arial"/>
              </a:rPr>
              <a:t> </a:t>
            </a:r>
            <a:r>
              <a:rPr sz="1195" spc="7" dirty="0">
                <a:latin typeface="Arial"/>
                <a:cs typeface="Arial"/>
              </a:rPr>
              <a:t>by</a:t>
            </a:r>
            <a:endParaRPr sz="1195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538629" y="4880413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262305" y="0"/>
                </a:moveTo>
                <a:lnTo>
                  <a:pt x="262305" y="90855"/>
                </a:lnTo>
                <a:lnTo>
                  <a:pt x="0" y="90855"/>
                </a:lnTo>
                <a:lnTo>
                  <a:pt x="0" y="272541"/>
                </a:lnTo>
                <a:lnTo>
                  <a:pt x="262305" y="272541"/>
                </a:lnTo>
                <a:lnTo>
                  <a:pt x="262305" y="363385"/>
                </a:lnTo>
                <a:lnTo>
                  <a:pt x="444106" y="181698"/>
                </a:lnTo>
                <a:lnTo>
                  <a:pt x="26230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6538632" y="4880414"/>
            <a:ext cx="312539" cy="255836"/>
          </a:xfrm>
          <a:custGeom>
            <a:avLst/>
            <a:gdLst/>
            <a:ahLst/>
            <a:cxnLst/>
            <a:rect l="l" t="t" r="r" b="b"/>
            <a:pathLst>
              <a:path w="444500" h="363854">
                <a:moveTo>
                  <a:pt x="0" y="90846"/>
                </a:moveTo>
                <a:lnTo>
                  <a:pt x="262308" y="90846"/>
                </a:lnTo>
                <a:lnTo>
                  <a:pt x="262308" y="0"/>
                </a:lnTo>
                <a:lnTo>
                  <a:pt x="444106" y="181693"/>
                </a:lnTo>
                <a:lnTo>
                  <a:pt x="262308" y="363386"/>
                </a:lnTo>
                <a:lnTo>
                  <a:pt x="262308" y="272539"/>
                </a:lnTo>
                <a:lnTo>
                  <a:pt x="0" y="272539"/>
                </a:lnTo>
                <a:lnTo>
                  <a:pt x="0" y="90846"/>
                </a:lnTo>
                <a:close/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 txBox="1"/>
          <p:nvPr/>
        </p:nvSpPr>
        <p:spPr>
          <a:xfrm>
            <a:off x="7774598" y="1213036"/>
            <a:ext cx="819745" cy="455403"/>
          </a:xfrm>
          <a:prstGeom prst="rect">
            <a:avLst/>
          </a:prstGeom>
        </p:spPr>
        <p:txBody>
          <a:bodyPr vert="horz" wrap="square" lIns="0" tIns="19199" rIns="0" bIns="0" rtlCol="0">
            <a:spAutoFit/>
          </a:bodyPr>
          <a:lstStyle/>
          <a:p>
            <a:pPr marL="8929" marR="3572">
              <a:lnSpc>
                <a:spcPts val="1673"/>
              </a:lnSpc>
              <a:spcBef>
                <a:spcPts val="151"/>
              </a:spcBef>
            </a:pPr>
            <a:r>
              <a:rPr sz="1406" dirty="0">
                <a:latin typeface="Arial"/>
                <a:cs typeface="Arial"/>
              </a:rPr>
              <a:t>fine-tuned  </a:t>
            </a:r>
            <a:r>
              <a:rPr sz="1406" spc="4" dirty="0">
                <a:latin typeface="Arial"/>
                <a:cs typeface="Arial"/>
              </a:rPr>
              <a:t>centroids</a:t>
            </a:r>
            <a:endParaRPr sz="1406"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058476" y="4023747"/>
          <a:ext cx="2428874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6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94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0.01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6492273" y="4660577"/>
            <a:ext cx="439341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11" dirty="0">
                <a:latin typeface="Arial"/>
                <a:cs typeface="Arial"/>
              </a:rPr>
              <a:t>educe</a:t>
            </a:r>
            <a:endParaRPr sz="1195">
              <a:latin typeface="Arial"/>
              <a:cs typeface="Arial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7892138" y="1705941"/>
          <a:ext cx="485775" cy="1953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1.96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1200" b="1" i="1" spc="-5" dirty="0">
                          <a:latin typeface="Arial"/>
                          <a:cs typeface="Arial"/>
                        </a:rPr>
                        <a:t>1.48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1200" b="1" i="1" dirty="0">
                          <a:latin typeface="Arial"/>
                          <a:cs typeface="Arial"/>
                        </a:rPr>
                        <a:t>-0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.97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object 38"/>
          <p:cNvSpPr/>
          <p:nvPr/>
        </p:nvSpPr>
        <p:spPr>
          <a:xfrm>
            <a:off x="7311606" y="2864563"/>
            <a:ext cx="83159" cy="106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 txBox="1"/>
          <p:nvPr/>
        </p:nvSpPr>
        <p:spPr>
          <a:xfrm>
            <a:off x="6174430" y="2840953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1:</a:t>
            </a:r>
            <a:endParaRPr sz="1195">
              <a:latin typeface="Times New Roman"/>
              <a:cs typeface="Times New Roman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7114398" y="2952213"/>
          <a:ext cx="486222" cy="302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6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25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A86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4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0.04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4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00" b="1" i="1" spc="10" dirty="0">
                          <a:latin typeface="Arial"/>
                          <a:cs typeface="Arial"/>
                        </a:rPr>
                        <a:t>-0.03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19D112">
                        <a:alpha val="5576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7622763" y="3284988"/>
            <a:ext cx="98227" cy="258318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617" b="1" spc="-4" dirty="0">
                <a:latin typeface="Arial"/>
                <a:cs typeface="Arial"/>
              </a:rPr>
              <a:t>r</a:t>
            </a:r>
            <a:endParaRPr sz="1617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74430" y="3342382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0: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174430" y="2347811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2: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74430" y="1854686"/>
            <a:ext cx="138410" cy="19561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95" spc="7" dirty="0">
                <a:latin typeface="Times New Roman"/>
                <a:cs typeface="Times New Roman"/>
              </a:rPr>
              <a:t>3:</a:t>
            </a:r>
            <a:endParaRPr sz="1195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00520" y="2698701"/>
            <a:ext cx="100905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465" y="0"/>
                </a:lnTo>
              </a:path>
            </a:pathLst>
          </a:custGeom>
          <a:ln w="41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7300520" y="2683964"/>
            <a:ext cx="100905" cy="29914"/>
          </a:xfrm>
          <a:custGeom>
            <a:avLst/>
            <a:gdLst/>
            <a:ahLst/>
            <a:cxnLst/>
            <a:rect l="l" t="t" r="r" b="b"/>
            <a:pathLst>
              <a:path w="143509" h="42545">
                <a:moveTo>
                  <a:pt x="0" y="0"/>
                </a:moveTo>
                <a:lnTo>
                  <a:pt x="143465" y="0"/>
                </a:lnTo>
                <a:lnTo>
                  <a:pt x="143465" y="41920"/>
                </a:lnTo>
                <a:lnTo>
                  <a:pt x="0" y="41920"/>
                </a:lnTo>
                <a:lnTo>
                  <a:pt x="0" y="0"/>
                </a:lnTo>
                <a:close/>
              </a:path>
            </a:pathLst>
          </a:custGeom>
          <a:ln w="274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7415427" y="3388507"/>
            <a:ext cx="103932" cy="104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7509177" y="2691261"/>
            <a:ext cx="298252" cy="2232"/>
          </a:xfrm>
          <a:custGeom>
            <a:avLst/>
            <a:gdLst/>
            <a:ahLst/>
            <a:cxnLst/>
            <a:rect l="l" t="t" r="r" b="b"/>
            <a:pathLst>
              <a:path w="424179" h="3175">
                <a:moveTo>
                  <a:pt x="0" y="3114"/>
                </a:moveTo>
                <a:lnTo>
                  <a:pt x="423762" y="0"/>
                </a:lnTo>
              </a:path>
            </a:pathLst>
          </a:custGeom>
          <a:ln w="27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/>
          <p:nvPr/>
        </p:nvSpPr>
        <p:spPr>
          <a:xfrm>
            <a:off x="7797247" y="2649699"/>
            <a:ext cx="107250" cy="83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6793042" y="2687814"/>
            <a:ext cx="298252" cy="2232"/>
          </a:xfrm>
          <a:custGeom>
            <a:avLst/>
            <a:gdLst/>
            <a:ahLst/>
            <a:cxnLst/>
            <a:rect l="l" t="t" r="r" b="b"/>
            <a:pathLst>
              <a:path w="424179" h="3175">
                <a:moveTo>
                  <a:pt x="0" y="3114"/>
                </a:moveTo>
                <a:lnTo>
                  <a:pt x="423762" y="0"/>
                </a:lnTo>
              </a:path>
            </a:pathLst>
          </a:custGeom>
          <a:ln w="27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7081114" y="2646251"/>
            <a:ext cx="107250" cy="83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 txBox="1"/>
          <p:nvPr/>
        </p:nvSpPr>
        <p:spPr>
          <a:xfrm>
            <a:off x="7340203" y="250031"/>
            <a:ext cx="1499295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60" dirty="0">
                <a:latin typeface="Arial"/>
                <a:cs typeface="Arial"/>
              </a:rPr>
              <a:t> </a:t>
            </a:r>
            <a:r>
              <a:rPr sz="1336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130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41261509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976" y="0"/>
            <a:ext cx="5658976" cy="915415"/>
          </a:xfrm>
          <a:prstGeom prst="rect">
            <a:avLst/>
          </a:prstGeom>
        </p:spPr>
        <p:txBody>
          <a:bodyPr vert="horz" wrap="square" lIns="0" tIns="93762" rIns="0" bIns="0" rtlCol="0" anchor="b" anchorCtr="0">
            <a:spAutoFit/>
          </a:bodyPr>
          <a:lstStyle/>
          <a:p>
            <a:pPr marL="928654" marR="3572" indent="-919725">
              <a:lnSpc>
                <a:spcPts val="3164"/>
              </a:lnSpc>
              <a:spcBef>
                <a:spcPts val="738"/>
              </a:spcBef>
            </a:pPr>
            <a:r>
              <a:rPr sz="3199" dirty="0"/>
              <a:t>Before </a:t>
            </a:r>
            <a:r>
              <a:rPr sz="3199" spc="-28" dirty="0"/>
              <a:t>Trained </a:t>
            </a:r>
            <a:r>
              <a:rPr sz="3199" spc="-4" dirty="0"/>
              <a:t>Quantization:  Continuous</a:t>
            </a:r>
            <a:r>
              <a:rPr sz="3199" spc="-7" dirty="0"/>
              <a:t> </a:t>
            </a:r>
            <a:r>
              <a:rPr sz="3199" spc="-11" dirty="0"/>
              <a:t>Weight</a:t>
            </a:r>
            <a:endParaRPr sz="3199" dirty="0"/>
          </a:p>
        </p:txBody>
      </p:sp>
      <p:sp>
        <p:nvSpPr>
          <p:cNvPr id="3" name="object 3"/>
          <p:cNvSpPr/>
          <p:nvPr/>
        </p:nvSpPr>
        <p:spPr>
          <a:xfrm>
            <a:off x="1785938" y="1375172"/>
            <a:ext cx="5572125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6030387" y="606048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ICLR’16]</a:t>
            </a:r>
            <a:endParaRPr sz="133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4750" y="6082273"/>
            <a:ext cx="163993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2183"/>
              </a:lnSpc>
            </a:pPr>
            <a:r>
              <a:rPr sz="2180" spc="-7" dirty="0">
                <a:latin typeface="Arial"/>
                <a:cs typeface="Arial"/>
              </a:rPr>
              <a:t>Weight</a:t>
            </a:r>
            <a:r>
              <a:rPr sz="2180" spc="-49" dirty="0">
                <a:latin typeface="Arial"/>
                <a:cs typeface="Arial"/>
              </a:rPr>
              <a:t> </a:t>
            </a:r>
            <a:r>
              <a:rPr sz="2180" spc="-35" dirty="0">
                <a:latin typeface="Arial"/>
                <a:cs typeface="Arial"/>
              </a:rPr>
              <a:t>Value</a:t>
            </a:r>
            <a:endParaRPr sz="218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131</a:t>
            </a:fld>
            <a:endParaRPr spc="-4" dirty="0"/>
          </a:p>
        </p:txBody>
      </p:sp>
      <p:sp>
        <p:nvSpPr>
          <p:cNvPr id="5" name="object 5"/>
          <p:cNvSpPr txBox="1"/>
          <p:nvPr/>
        </p:nvSpPr>
        <p:spPr>
          <a:xfrm>
            <a:off x="1420976" y="3306421"/>
            <a:ext cx="282129" cy="75679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2183"/>
              </a:lnSpc>
            </a:pPr>
            <a:r>
              <a:rPr sz="2180" dirty="0">
                <a:latin typeface="Arial"/>
                <a:cs typeface="Arial"/>
              </a:rPr>
              <a:t>Count</a:t>
            </a:r>
            <a:endParaRPr sz="218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3323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464" y="-66604"/>
            <a:ext cx="5237262" cy="915415"/>
          </a:xfrm>
          <a:prstGeom prst="rect">
            <a:avLst/>
          </a:prstGeom>
        </p:spPr>
        <p:txBody>
          <a:bodyPr vert="horz" wrap="square" lIns="0" tIns="93762" rIns="0" bIns="0" rtlCol="0" anchor="b" anchorCtr="0">
            <a:spAutoFit/>
          </a:bodyPr>
          <a:lstStyle/>
          <a:p>
            <a:pPr marL="1080454" marR="3572" indent="-1071524">
              <a:lnSpc>
                <a:spcPts val="3164"/>
              </a:lnSpc>
              <a:spcBef>
                <a:spcPts val="738"/>
              </a:spcBef>
            </a:pPr>
            <a:r>
              <a:rPr sz="3199" dirty="0"/>
              <a:t>After </a:t>
            </a:r>
            <a:r>
              <a:rPr sz="3199" spc="-28" dirty="0"/>
              <a:t>Trained </a:t>
            </a:r>
            <a:r>
              <a:rPr sz="3199" spc="-4" dirty="0"/>
              <a:t>Quantization:  </a:t>
            </a:r>
            <a:r>
              <a:rPr sz="3199" dirty="0"/>
              <a:t>Discrete</a:t>
            </a:r>
            <a:r>
              <a:rPr sz="3199" spc="-7" dirty="0"/>
              <a:t> </a:t>
            </a:r>
            <a:r>
              <a:rPr sz="3199" spc="-11" dirty="0"/>
              <a:t>Weight</a:t>
            </a:r>
            <a:endParaRPr sz="3199" dirty="0"/>
          </a:p>
        </p:txBody>
      </p:sp>
      <p:sp>
        <p:nvSpPr>
          <p:cNvPr id="3" name="object 3"/>
          <p:cNvSpPr/>
          <p:nvPr/>
        </p:nvSpPr>
        <p:spPr>
          <a:xfrm>
            <a:off x="1785938" y="1375172"/>
            <a:ext cx="5572125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5724128" y="594483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ICLR’16]</a:t>
            </a:r>
            <a:endParaRPr sz="133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4750" y="6082273"/>
            <a:ext cx="163993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2183"/>
              </a:lnSpc>
            </a:pPr>
            <a:r>
              <a:rPr sz="2180" spc="-7" dirty="0">
                <a:latin typeface="Arial"/>
                <a:cs typeface="Arial"/>
              </a:rPr>
              <a:t>Weight</a:t>
            </a:r>
            <a:r>
              <a:rPr sz="2180" spc="-49" dirty="0">
                <a:latin typeface="Arial"/>
                <a:cs typeface="Arial"/>
              </a:rPr>
              <a:t> </a:t>
            </a:r>
            <a:r>
              <a:rPr sz="2180" spc="-35" dirty="0">
                <a:latin typeface="Arial"/>
                <a:cs typeface="Arial"/>
              </a:rPr>
              <a:t>Value</a:t>
            </a:r>
            <a:endParaRPr sz="218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132</a:t>
            </a:fld>
            <a:endParaRPr spc="-4" dirty="0"/>
          </a:p>
        </p:txBody>
      </p:sp>
      <p:sp>
        <p:nvSpPr>
          <p:cNvPr id="5" name="object 5"/>
          <p:cNvSpPr txBox="1"/>
          <p:nvPr/>
        </p:nvSpPr>
        <p:spPr>
          <a:xfrm>
            <a:off x="1420976" y="3306421"/>
            <a:ext cx="282129" cy="75679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2183"/>
              </a:lnSpc>
            </a:pPr>
            <a:r>
              <a:rPr sz="2180" dirty="0">
                <a:latin typeface="Arial"/>
                <a:cs typeface="Arial"/>
              </a:rPr>
              <a:t>Count</a:t>
            </a:r>
            <a:endParaRPr sz="218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4923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7102" y="4634508"/>
            <a:ext cx="4018359" cy="116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133" y="0"/>
            <a:ext cx="7209234" cy="915415"/>
          </a:xfrm>
          <a:prstGeom prst="rect">
            <a:avLst/>
          </a:prstGeom>
        </p:spPr>
        <p:txBody>
          <a:bodyPr vert="horz" wrap="square" lIns="0" tIns="93762" rIns="0" bIns="0" rtlCol="0" anchor="b" anchorCtr="0">
            <a:spAutoFit/>
          </a:bodyPr>
          <a:lstStyle/>
          <a:p>
            <a:pPr marL="8929" marR="3572" indent="267881">
              <a:lnSpc>
                <a:spcPts val="3164"/>
              </a:lnSpc>
              <a:spcBef>
                <a:spcPts val="738"/>
              </a:spcBef>
            </a:pPr>
            <a:r>
              <a:rPr sz="3199" dirty="0"/>
              <a:t>After </a:t>
            </a:r>
            <a:r>
              <a:rPr sz="3199" spc="-28" dirty="0"/>
              <a:t>Trained </a:t>
            </a:r>
            <a:r>
              <a:rPr sz="3199" spc="-4" dirty="0"/>
              <a:t>Quantization:  </a:t>
            </a:r>
            <a:r>
              <a:rPr sz="3199" dirty="0"/>
              <a:t>Discrete </a:t>
            </a:r>
            <a:r>
              <a:rPr sz="3199" spc="-11" dirty="0"/>
              <a:t>Weight </a:t>
            </a:r>
            <a:r>
              <a:rPr sz="3199" dirty="0"/>
              <a:t>after</a:t>
            </a:r>
            <a:r>
              <a:rPr sz="3199" spc="-32" dirty="0"/>
              <a:t> </a:t>
            </a:r>
            <a:r>
              <a:rPr sz="3199" spc="-25" dirty="0"/>
              <a:t>Training</a:t>
            </a:r>
            <a:endParaRPr sz="3199" dirty="0"/>
          </a:p>
        </p:txBody>
      </p:sp>
      <p:sp>
        <p:nvSpPr>
          <p:cNvPr id="4" name="object 4"/>
          <p:cNvSpPr txBox="1"/>
          <p:nvPr/>
        </p:nvSpPr>
        <p:spPr>
          <a:xfrm>
            <a:off x="7527727" y="89297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5938" y="1375172"/>
            <a:ext cx="5572125" cy="4643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/>
          <p:nvPr/>
        </p:nvSpPr>
        <p:spPr>
          <a:xfrm>
            <a:off x="1420976" y="3306421"/>
            <a:ext cx="282129" cy="75679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2183"/>
              </a:lnSpc>
            </a:pPr>
            <a:r>
              <a:rPr sz="2180" dirty="0">
                <a:latin typeface="Arial"/>
                <a:cs typeface="Arial"/>
              </a:rPr>
              <a:t>Count</a:t>
            </a:r>
            <a:endParaRPr sz="218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4750" y="6082273"/>
            <a:ext cx="163993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2183"/>
              </a:lnSpc>
            </a:pPr>
            <a:r>
              <a:rPr sz="2180" spc="-7" dirty="0">
                <a:latin typeface="Arial"/>
                <a:cs typeface="Arial"/>
              </a:rPr>
              <a:t>Weight</a:t>
            </a:r>
            <a:r>
              <a:rPr sz="2180" spc="-49" dirty="0">
                <a:latin typeface="Arial"/>
                <a:cs typeface="Arial"/>
              </a:rPr>
              <a:t> </a:t>
            </a:r>
            <a:r>
              <a:rPr sz="2180" spc="-35" dirty="0">
                <a:latin typeface="Arial"/>
                <a:cs typeface="Arial"/>
              </a:rPr>
              <a:t>Value</a:t>
            </a:r>
            <a:endParaRPr sz="218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133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19146387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367459"/>
            <a:ext cx="7397800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2153764" algn="l"/>
                <a:tab pos="4382981" algn="l"/>
              </a:tabLst>
            </a:pPr>
            <a:r>
              <a:rPr dirty="0"/>
              <a:t>H</a:t>
            </a:r>
            <a:r>
              <a:rPr spc="-4" dirty="0"/>
              <a:t>o</a:t>
            </a:r>
            <a:r>
              <a:rPr dirty="0"/>
              <a:t>w</a:t>
            </a:r>
            <a:r>
              <a:rPr spc="-4" dirty="0"/>
              <a:t> </a:t>
            </a:r>
            <a:r>
              <a:rPr dirty="0" smtClean="0"/>
              <a:t>Ma</a:t>
            </a:r>
            <a:r>
              <a:rPr spc="-4" dirty="0" smtClean="0"/>
              <a:t>n</a:t>
            </a:r>
            <a:r>
              <a:rPr dirty="0" smtClean="0"/>
              <a:t>y</a:t>
            </a:r>
            <a:r>
              <a:rPr lang="de-DE" dirty="0" smtClean="0"/>
              <a:t> </a:t>
            </a:r>
            <a:r>
              <a:rPr dirty="0" smtClean="0"/>
              <a:t>B</a:t>
            </a:r>
            <a:r>
              <a:rPr spc="-4" dirty="0" smtClean="0"/>
              <a:t>i</a:t>
            </a:r>
            <a:r>
              <a:rPr dirty="0" smtClean="0"/>
              <a:t>ts </a:t>
            </a:r>
            <a:r>
              <a:rPr spc="-4" dirty="0"/>
              <a:t>d</a:t>
            </a:r>
            <a:r>
              <a:rPr dirty="0"/>
              <a:t>o</a:t>
            </a:r>
            <a:r>
              <a:rPr spc="-4" dirty="0"/>
              <a:t> </a:t>
            </a:r>
            <a:r>
              <a:rPr spc="-60" dirty="0"/>
              <a:t>W</a:t>
            </a:r>
            <a:r>
              <a:rPr dirty="0"/>
              <a:t>e	Nee</a:t>
            </a:r>
            <a:r>
              <a:rPr spc="-4" dirty="0"/>
              <a:t>d</a:t>
            </a:r>
            <a:r>
              <a:rPr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134</a:t>
            </a:fld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7527727" y="89297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15718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532662" y="4095734"/>
            <a:ext cx="387995" cy="334417"/>
          </a:xfrm>
          <a:custGeom>
            <a:avLst/>
            <a:gdLst/>
            <a:ahLst/>
            <a:cxnLst/>
            <a:rect l="l" t="t" r="r" b="b"/>
            <a:pathLst>
              <a:path w="551815" h="475614">
                <a:moveTo>
                  <a:pt x="471317" y="69000"/>
                </a:moveTo>
                <a:lnTo>
                  <a:pt x="503332" y="102035"/>
                </a:lnTo>
                <a:lnTo>
                  <a:pt x="527343" y="138404"/>
                </a:lnTo>
                <a:lnTo>
                  <a:pt x="543350" y="177155"/>
                </a:lnTo>
                <a:lnTo>
                  <a:pt x="551353" y="217336"/>
                </a:lnTo>
                <a:lnTo>
                  <a:pt x="551353" y="257992"/>
                </a:lnTo>
                <a:lnTo>
                  <a:pt x="543350" y="298172"/>
                </a:lnTo>
                <a:lnTo>
                  <a:pt x="527343" y="336923"/>
                </a:lnTo>
                <a:lnTo>
                  <a:pt x="503332" y="373292"/>
                </a:lnTo>
                <a:lnTo>
                  <a:pt x="471317" y="406327"/>
                </a:lnTo>
                <a:lnTo>
                  <a:pt x="432998" y="433927"/>
                </a:lnTo>
                <a:lnTo>
                  <a:pt x="390812" y="454627"/>
                </a:lnTo>
                <a:lnTo>
                  <a:pt x="345863" y="468427"/>
                </a:lnTo>
                <a:lnTo>
                  <a:pt x="299256" y="475327"/>
                </a:lnTo>
                <a:lnTo>
                  <a:pt x="252097" y="475327"/>
                </a:lnTo>
                <a:lnTo>
                  <a:pt x="205490" y="468427"/>
                </a:lnTo>
                <a:lnTo>
                  <a:pt x="160541" y="454627"/>
                </a:lnTo>
                <a:lnTo>
                  <a:pt x="118355" y="433927"/>
                </a:lnTo>
                <a:lnTo>
                  <a:pt x="80036" y="406327"/>
                </a:lnTo>
                <a:lnTo>
                  <a:pt x="48021" y="373292"/>
                </a:lnTo>
                <a:lnTo>
                  <a:pt x="24010" y="336923"/>
                </a:lnTo>
                <a:lnTo>
                  <a:pt x="8003" y="298172"/>
                </a:lnTo>
                <a:lnTo>
                  <a:pt x="0" y="257992"/>
                </a:lnTo>
                <a:lnTo>
                  <a:pt x="0" y="217336"/>
                </a:lnTo>
                <a:lnTo>
                  <a:pt x="8003" y="177155"/>
                </a:lnTo>
                <a:lnTo>
                  <a:pt x="24010" y="138404"/>
                </a:lnTo>
                <a:lnTo>
                  <a:pt x="48021" y="102035"/>
                </a:lnTo>
                <a:lnTo>
                  <a:pt x="80036" y="69000"/>
                </a:lnTo>
                <a:lnTo>
                  <a:pt x="118355" y="41400"/>
                </a:lnTo>
                <a:lnTo>
                  <a:pt x="160541" y="20700"/>
                </a:lnTo>
                <a:lnTo>
                  <a:pt x="205490" y="6900"/>
                </a:lnTo>
                <a:lnTo>
                  <a:pt x="252097" y="0"/>
                </a:lnTo>
                <a:lnTo>
                  <a:pt x="299256" y="0"/>
                </a:lnTo>
                <a:lnTo>
                  <a:pt x="345863" y="6900"/>
                </a:lnTo>
                <a:lnTo>
                  <a:pt x="390812" y="20700"/>
                </a:lnTo>
                <a:lnTo>
                  <a:pt x="432998" y="41400"/>
                </a:lnTo>
                <a:lnTo>
                  <a:pt x="471317" y="69000"/>
                </a:lnTo>
                <a:close/>
              </a:path>
            </a:pathLst>
          </a:custGeom>
          <a:ln w="762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5726501" y="2522485"/>
            <a:ext cx="0" cy="1534120"/>
          </a:xfrm>
          <a:custGeom>
            <a:avLst/>
            <a:gdLst/>
            <a:ahLst/>
            <a:cxnLst/>
            <a:rect l="l" t="t" r="r" b="b"/>
            <a:pathLst>
              <a:path h="2181860">
                <a:moveTo>
                  <a:pt x="0" y="2181326"/>
                </a:moveTo>
                <a:lnTo>
                  <a:pt x="0" y="0"/>
                </a:lnTo>
              </a:path>
            </a:pathLst>
          </a:custGeom>
          <a:ln w="38100">
            <a:solidFill>
              <a:srgbClr val="C82506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4502500" y="1966290"/>
            <a:ext cx="4382539" cy="2945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80367" y="1946672"/>
            <a:ext cx="4382537" cy="2934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097020" y="4067517"/>
            <a:ext cx="423267" cy="366563"/>
          </a:xfrm>
          <a:custGeom>
            <a:avLst/>
            <a:gdLst/>
            <a:ahLst/>
            <a:cxnLst/>
            <a:rect l="l" t="t" r="r" b="b"/>
            <a:pathLst>
              <a:path w="601979" h="521335">
                <a:moveTo>
                  <a:pt x="514503" y="76264"/>
                </a:moveTo>
                <a:lnTo>
                  <a:pt x="549451" y="112326"/>
                </a:lnTo>
                <a:lnTo>
                  <a:pt x="575662" y="152027"/>
                </a:lnTo>
                <a:lnTo>
                  <a:pt x="593137" y="194329"/>
                </a:lnTo>
                <a:lnTo>
                  <a:pt x="601874" y="238191"/>
                </a:lnTo>
                <a:lnTo>
                  <a:pt x="601874" y="282573"/>
                </a:lnTo>
                <a:lnTo>
                  <a:pt x="593137" y="326435"/>
                </a:lnTo>
                <a:lnTo>
                  <a:pt x="575662" y="368737"/>
                </a:lnTo>
                <a:lnTo>
                  <a:pt x="549451" y="408439"/>
                </a:lnTo>
                <a:lnTo>
                  <a:pt x="514503" y="444501"/>
                </a:lnTo>
                <a:lnTo>
                  <a:pt x="477066" y="471956"/>
                </a:lnTo>
                <a:lnTo>
                  <a:pt x="436112" y="493310"/>
                </a:lnTo>
                <a:lnTo>
                  <a:pt x="392519" y="508562"/>
                </a:lnTo>
                <a:lnTo>
                  <a:pt x="347167" y="517714"/>
                </a:lnTo>
                <a:lnTo>
                  <a:pt x="300936" y="520765"/>
                </a:lnTo>
                <a:lnTo>
                  <a:pt x="254705" y="517714"/>
                </a:lnTo>
                <a:lnTo>
                  <a:pt x="209354" y="508562"/>
                </a:lnTo>
                <a:lnTo>
                  <a:pt x="165761" y="493310"/>
                </a:lnTo>
                <a:lnTo>
                  <a:pt x="124806" y="471956"/>
                </a:lnTo>
                <a:lnTo>
                  <a:pt x="87370" y="444501"/>
                </a:lnTo>
                <a:lnTo>
                  <a:pt x="52422" y="408439"/>
                </a:lnTo>
                <a:lnTo>
                  <a:pt x="26211" y="368737"/>
                </a:lnTo>
                <a:lnTo>
                  <a:pt x="8737" y="326435"/>
                </a:lnTo>
                <a:lnTo>
                  <a:pt x="0" y="282573"/>
                </a:lnTo>
                <a:lnTo>
                  <a:pt x="0" y="238191"/>
                </a:lnTo>
                <a:lnTo>
                  <a:pt x="8737" y="194329"/>
                </a:lnTo>
                <a:lnTo>
                  <a:pt x="26211" y="152027"/>
                </a:lnTo>
                <a:lnTo>
                  <a:pt x="52422" y="112326"/>
                </a:lnTo>
                <a:lnTo>
                  <a:pt x="87370" y="76264"/>
                </a:lnTo>
                <a:lnTo>
                  <a:pt x="124806" y="48809"/>
                </a:lnTo>
                <a:lnTo>
                  <a:pt x="165761" y="27455"/>
                </a:lnTo>
                <a:lnTo>
                  <a:pt x="209354" y="12202"/>
                </a:lnTo>
                <a:lnTo>
                  <a:pt x="254705" y="3050"/>
                </a:lnTo>
                <a:lnTo>
                  <a:pt x="300936" y="0"/>
                </a:lnTo>
                <a:lnTo>
                  <a:pt x="347167" y="3050"/>
                </a:lnTo>
                <a:lnTo>
                  <a:pt x="392519" y="12202"/>
                </a:lnTo>
                <a:lnTo>
                  <a:pt x="436112" y="27455"/>
                </a:lnTo>
                <a:lnTo>
                  <a:pt x="477066" y="48809"/>
                </a:lnTo>
                <a:lnTo>
                  <a:pt x="514503" y="76264"/>
                </a:lnTo>
                <a:close/>
              </a:path>
            </a:pathLst>
          </a:custGeom>
          <a:ln w="762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315557" y="2365786"/>
            <a:ext cx="0" cy="1640384"/>
          </a:xfrm>
          <a:custGeom>
            <a:avLst/>
            <a:gdLst/>
            <a:ahLst/>
            <a:cxnLst/>
            <a:rect l="l" t="t" r="r" b="b"/>
            <a:pathLst>
              <a:path h="2332990">
                <a:moveTo>
                  <a:pt x="0" y="2332926"/>
                </a:moveTo>
                <a:lnTo>
                  <a:pt x="0" y="0"/>
                </a:lnTo>
              </a:path>
            </a:pathLst>
          </a:custGeom>
          <a:ln w="38100">
            <a:solidFill>
              <a:srgbClr val="C82506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 txBox="1"/>
          <p:nvPr/>
        </p:nvSpPr>
        <p:spPr>
          <a:xfrm>
            <a:off x="7527727" y="89297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135</a:t>
            </a:fld>
            <a:endParaRPr spc="-4" dirty="0"/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1" y="367459"/>
            <a:ext cx="7397800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8929">
              <a:spcBef>
                <a:spcPts val="70"/>
              </a:spcBef>
              <a:tabLst>
                <a:tab pos="2153764" algn="l"/>
                <a:tab pos="4382981" algn="l"/>
              </a:tabLst>
            </a:pPr>
            <a:r>
              <a:rPr lang="en-US" kern="0" smtClean="0"/>
              <a:t>H</a:t>
            </a:r>
            <a:r>
              <a:rPr lang="en-US" kern="0" spc="-4" smtClean="0"/>
              <a:t>o</a:t>
            </a:r>
            <a:r>
              <a:rPr lang="en-US" kern="0" smtClean="0"/>
              <a:t>w</a:t>
            </a:r>
            <a:r>
              <a:rPr lang="en-US" kern="0" spc="-4" smtClean="0"/>
              <a:t> </a:t>
            </a:r>
            <a:r>
              <a:rPr lang="en-US" kern="0" smtClean="0"/>
              <a:t>Ma</a:t>
            </a:r>
            <a:r>
              <a:rPr lang="en-US" kern="0" spc="-4" smtClean="0"/>
              <a:t>n</a:t>
            </a:r>
            <a:r>
              <a:rPr lang="en-US" kern="0" smtClean="0"/>
              <a:t>y B</a:t>
            </a:r>
            <a:r>
              <a:rPr lang="en-US" kern="0" spc="-4" smtClean="0"/>
              <a:t>i</a:t>
            </a:r>
            <a:r>
              <a:rPr lang="en-US" kern="0" smtClean="0"/>
              <a:t>ts </a:t>
            </a:r>
            <a:r>
              <a:rPr lang="en-US" kern="0" spc="-4" smtClean="0"/>
              <a:t>d</a:t>
            </a:r>
            <a:r>
              <a:rPr lang="en-US" kern="0" smtClean="0"/>
              <a:t>o</a:t>
            </a:r>
            <a:r>
              <a:rPr lang="en-US" kern="0" spc="-4" smtClean="0"/>
              <a:t> </a:t>
            </a:r>
            <a:r>
              <a:rPr lang="en-US" kern="0" spc="-60" smtClean="0"/>
              <a:t>W</a:t>
            </a:r>
            <a:r>
              <a:rPr lang="en-US" kern="0" smtClean="0"/>
              <a:t>e	Nee</a:t>
            </a:r>
            <a:r>
              <a:rPr lang="en-US" kern="0" spc="-4" smtClean="0"/>
              <a:t>d</a:t>
            </a:r>
            <a:r>
              <a:rPr lang="en-US" kern="0" smtClean="0"/>
              <a:t>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613092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133" y="438498"/>
            <a:ext cx="8168878" cy="457149"/>
          </a:xfrm>
          <a:prstGeom prst="rect">
            <a:avLst/>
          </a:prstGeom>
        </p:spPr>
        <p:txBody>
          <a:bodyPr vert="horz" wrap="square" lIns="0" tIns="8037" rIns="0" bIns="0" rtlCol="0" anchor="b" anchorCtr="0">
            <a:spAutoFit/>
          </a:bodyPr>
          <a:lstStyle/>
          <a:p>
            <a:pPr marL="8929">
              <a:spcBef>
                <a:spcPts val="63"/>
              </a:spcBef>
            </a:pPr>
            <a:r>
              <a:rPr sz="2918" spc="-7" dirty="0"/>
              <a:t>Pruning + </a:t>
            </a:r>
            <a:r>
              <a:rPr sz="2918" spc="-28" dirty="0"/>
              <a:t>Trained </a:t>
            </a:r>
            <a:r>
              <a:rPr sz="2918" spc="-7" dirty="0"/>
              <a:t>Quantization </a:t>
            </a:r>
            <a:r>
              <a:rPr sz="2918" spc="-21" dirty="0"/>
              <a:t>Work</a:t>
            </a:r>
            <a:r>
              <a:rPr sz="2918" spc="28" dirty="0"/>
              <a:t> </a:t>
            </a:r>
            <a:r>
              <a:rPr sz="2918" spc="-35" dirty="0"/>
              <a:t>Together</a:t>
            </a:r>
            <a:endParaRPr sz="2918"/>
          </a:p>
        </p:txBody>
      </p:sp>
      <p:sp>
        <p:nvSpPr>
          <p:cNvPr id="4" name="object 4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136</a:t>
            </a:fld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6156176" y="980728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89486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133" y="438498"/>
            <a:ext cx="8168878" cy="457149"/>
          </a:xfrm>
          <a:prstGeom prst="rect">
            <a:avLst/>
          </a:prstGeom>
        </p:spPr>
        <p:txBody>
          <a:bodyPr vert="horz" wrap="square" lIns="0" tIns="8037" rIns="0" bIns="0" rtlCol="0" anchor="b" anchorCtr="0">
            <a:spAutoFit/>
          </a:bodyPr>
          <a:lstStyle/>
          <a:p>
            <a:pPr marL="8929">
              <a:spcBef>
                <a:spcPts val="63"/>
              </a:spcBef>
            </a:pPr>
            <a:r>
              <a:rPr sz="2918" spc="-7" dirty="0"/>
              <a:t>Pruning + </a:t>
            </a:r>
            <a:r>
              <a:rPr sz="2918" spc="-28" dirty="0"/>
              <a:t>Trained </a:t>
            </a:r>
            <a:r>
              <a:rPr sz="2918" spc="-7" dirty="0"/>
              <a:t>Quantization </a:t>
            </a:r>
            <a:r>
              <a:rPr sz="2918" spc="-21" dirty="0"/>
              <a:t>Work</a:t>
            </a:r>
            <a:r>
              <a:rPr sz="2918" spc="28" dirty="0"/>
              <a:t> </a:t>
            </a:r>
            <a:r>
              <a:rPr sz="2918" spc="-35" dirty="0"/>
              <a:t>Together</a:t>
            </a:r>
            <a:endParaRPr sz="2918"/>
          </a:p>
        </p:txBody>
      </p:sp>
      <p:sp>
        <p:nvSpPr>
          <p:cNvPr id="3" name="object 3"/>
          <p:cNvSpPr/>
          <p:nvPr/>
        </p:nvSpPr>
        <p:spPr>
          <a:xfrm>
            <a:off x="918317" y="1695393"/>
            <a:ext cx="7257937" cy="384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3625453" y="5813227"/>
            <a:ext cx="1895773" cy="24709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547" spc="-4" dirty="0">
                <a:latin typeface="Arial"/>
                <a:cs typeface="Arial"/>
              </a:rPr>
              <a:t>AlexNet on</a:t>
            </a:r>
            <a:r>
              <a:rPr sz="1547" spc="-35" dirty="0">
                <a:latin typeface="Arial"/>
                <a:cs typeface="Arial"/>
              </a:rPr>
              <a:t> </a:t>
            </a:r>
            <a:r>
              <a:rPr sz="1547" spc="11" dirty="0">
                <a:latin typeface="Arial"/>
                <a:cs typeface="Arial"/>
              </a:rPr>
              <a:t>ImageNet</a:t>
            </a:r>
            <a:endParaRPr sz="154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137</a:t>
            </a:fld>
            <a:endParaRPr spc="-4" dirty="0"/>
          </a:p>
        </p:txBody>
      </p:sp>
      <p:sp>
        <p:nvSpPr>
          <p:cNvPr id="5" name="object 5"/>
          <p:cNvSpPr txBox="1"/>
          <p:nvPr/>
        </p:nvSpPr>
        <p:spPr>
          <a:xfrm>
            <a:off x="7527727" y="89297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9335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8509" y="367459"/>
            <a:ext cx="3828604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Huffman</a:t>
            </a:r>
            <a:r>
              <a:rPr spc="-42" dirty="0"/>
              <a:t> </a:t>
            </a:r>
            <a:r>
              <a:rPr spc="-4" dirty="0"/>
              <a:t>Coding</a:t>
            </a:r>
          </a:p>
        </p:txBody>
      </p:sp>
      <p:sp>
        <p:nvSpPr>
          <p:cNvPr id="3" name="object 3"/>
          <p:cNvSpPr/>
          <p:nvPr/>
        </p:nvSpPr>
        <p:spPr>
          <a:xfrm>
            <a:off x="2206514" y="2068751"/>
            <a:ext cx="5719949" cy="2964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2348508" y="5159573"/>
            <a:ext cx="5533727" cy="871064"/>
          </a:xfrm>
          <a:prstGeom prst="rect">
            <a:avLst/>
          </a:prstGeom>
        </p:spPr>
        <p:txBody>
          <a:bodyPr vert="horz" wrap="square" lIns="0" tIns="126802" rIns="0" bIns="0" rtlCol="0">
            <a:spAutoFit/>
          </a:bodyPr>
          <a:lstStyle/>
          <a:p>
            <a:pPr marL="169658" indent="-160729">
              <a:spcBef>
                <a:spcPts val="998"/>
              </a:spcBef>
              <a:buChar char="•"/>
              <a:tabLst>
                <a:tab pos="169658" algn="l"/>
              </a:tabLst>
            </a:pPr>
            <a:r>
              <a:rPr sz="2039" spc="-4" dirty="0">
                <a:latin typeface="Arial"/>
                <a:cs typeface="Arial"/>
              </a:rPr>
              <a:t>In-frequent weights: </a:t>
            </a:r>
            <a:r>
              <a:rPr sz="2039" dirty="0">
                <a:latin typeface="Arial"/>
                <a:cs typeface="Arial"/>
              </a:rPr>
              <a:t>use more </a:t>
            </a:r>
            <a:r>
              <a:rPr sz="2039" spc="-4" dirty="0">
                <a:latin typeface="Arial"/>
                <a:cs typeface="Arial"/>
              </a:rPr>
              <a:t>bits to</a:t>
            </a:r>
            <a:r>
              <a:rPr sz="2039" dirty="0">
                <a:latin typeface="Arial"/>
                <a:cs typeface="Arial"/>
              </a:rPr>
              <a:t> represent</a:t>
            </a:r>
            <a:endParaRPr sz="2039">
              <a:latin typeface="Arial"/>
              <a:cs typeface="Arial"/>
            </a:endParaRPr>
          </a:p>
          <a:p>
            <a:pPr marL="169658" indent="-160729">
              <a:spcBef>
                <a:spcPts val="928"/>
              </a:spcBef>
              <a:buChar char="•"/>
              <a:tabLst>
                <a:tab pos="169658" algn="l"/>
              </a:tabLst>
            </a:pPr>
            <a:r>
              <a:rPr sz="2039" spc="-4" dirty="0">
                <a:latin typeface="Arial"/>
                <a:cs typeface="Arial"/>
              </a:rPr>
              <a:t>Frequent weights: </a:t>
            </a:r>
            <a:r>
              <a:rPr sz="2039" dirty="0">
                <a:latin typeface="Arial"/>
                <a:cs typeface="Arial"/>
              </a:rPr>
              <a:t>use less </a:t>
            </a:r>
            <a:r>
              <a:rPr sz="2039" spc="-4" dirty="0">
                <a:latin typeface="Arial"/>
                <a:cs typeface="Arial"/>
              </a:rPr>
              <a:t>bits to</a:t>
            </a:r>
            <a:r>
              <a:rPr sz="2039" spc="-11" dirty="0">
                <a:latin typeface="Arial"/>
                <a:cs typeface="Arial"/>
              </a:rPr>
              <a:t> </a:t>
            </a:r>
            <a:r>
              <a:rPr sz="2039" dirty="0">
                <a:latin typeface="Arial"/>
                <a:cs typeface="Arial"/>
              </a:rPr>
              <a:t>represent</a:t>
            </a:r>
            <a:endParaRPr sz="203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7727" y="89297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354" y="2394733"/>
            <a:ext cx="1720304" cy="2106513"/>
          </a:xfrm>
          <a:custGeom>
            <a:avLst/>
            <a:gdLst/>
            <a:ahLst/>
            <a:cxnLst/>
            <a:rect l="l" t="t" r="r" b="b"/>
            <a:pathLst>
              <a:path w="2446655" h="2995929">
                <a:moveTo>
                  <a:pt x="0" y="408200"/>
                </a:moveTo>
                <a:lnTo>
                  <a:pt x="2742" y="360595"/>
                </a:lnTo>
                <a:lnTo>
                  <a:pt x="10767" y="314603"/>
                </a:lnTo>
                <a:lnTo>
                  <a:pt x="23767" y="270530"/>
                </a:lnTo>
                <a:lnTo>
                  <a:pt x="41437" y="228683"/>
                </a:lnTo>
                <a:lnTo>
                  <a:pt x="63470" y="189368"/>
                </a:lnTo>
                <a:lnTo>
                  <a:pt x="89562" y="152891"/>
                </a:lnTo>
                <a:lnTo>
                  <a:pt x="119406" y="119558"/>
                </a:lnTo>
                <a:lnTo>
                  <a:pt x="152696" y="89676"/>
                </a:lnTo>
                <a:lnTo>
                  <a:pt x="189126" y="63551"/>
                </a:lnTo>
                <a:lnTo>
                  <a:pt x="228391" y="41489"/>
                </a:lnTo>
                <a:lnTo>
                  <a:pt x="270184" y="23797"/>
                </a:lnTo>
                <a:lnTo>
                  <a:pt x="314200" y="10780"/>
                </a:lnTo>
                <a:lnTo>
                  <a:pt x="360133" y="2746"/>
                </a:lnTo>
                <a:lnTo>
                  <a:pt x="407676" y="0"/>
                </a:lnTo>
                <a:lnTo>
                  <a:pt x="2038345" y="0"/>
                </a:lnTo>
                <a:lnTo>
                  <a:pt x="2091937" y="3540"/>
                </a:lnTo>
                <a:lnTo>
                  <a:pt x="2144154" y="13984"/>
                </a:lnTo>
                <a:lnTo>
                  <a:pt x="2194364" y="31071"/>
                </a:lnTo>
                <a:lnTo>
                  <a:pt x="2241934" y="54538"/>
                </a:lnTo>
                <a:lnTo>
                  <a:pt x="2286228" y="84120"/>
                </a:lnTo>
                <a:lnTo>
                  <a:pt x="2326616" y="119557"/>
                </a:lnTo>
                <a:lnTo>
                  <a:pt x="2362019" y="160000"/>
                </a:lnTo>
                <a:lnTo>
                  <a:pt x="2391574" y="204355"/>
                </a:lnTo>
                <a:lnTo>
                  <a:pt x="2415018" y="251987"/>
                </a:lnTo>
                <a:lnTo>
                  <a:pt x="2432088" y="302261"/>
                </a:lnTo>
                <a:lnTo>
                  <a:pt x="2442523" y="354543"/>
                </a:lnTo>
                <a:lnTo>
                  <a:pt x="2446059" y="408200"/>
                </a:lnTo>
                <a:lnTo>
                  <a:pt x="2446059" y="2587654"/>
                </a:lnTo>
                <a:lnTo>
                  <a:pt x="2443316" y="2635258"/>
                </a:lnTo>
                <a:lnTo>
                  <a:pt x="2435290" y="2681250"/>
                </a:lnTo>
                <a:lnTo>
                  <a:pt x="2422288" y="2725324"/>
                </a:lnTo>
                <a:lnTo>
                  <a:pt x="2404615" y="2767172"/>
                </a:lnTo>
                <a:lnTo>
                  <a:pt x="2382578" y="2806488"/>
                </a:lnTo>
                <a:lnTo>
                  <a:pt x="2356482" y="2842967"/>
                </a:lnTo>
                <a:lnTo>
                  <a:pt x="2326634" y="2876301"/>
                </a:lnTo>
                <a:lnTo>
                  <a:pt x="2293340" y="2906185"/>
                </a:lnTo>
                <a:lnTo>
                  <a:pt x="2256906" y="2932312"/>
                </a:lnTo>
                <a:lnTo>
                  <a:pt x="2217638" y="2954376"/>
                </a:lnTo>
                <a:lnTo>
                  <a:pt x="2175842" y="2972069"/>
                </a:lnTo>
                <a:lnTo>
                  <a:pt x="2131823" y="2985087"/>
                </a:lnTo>
                <a:lnTo>
                  <a:pt x="2085889" y="2993122"/>
                </a:lnTo>
                <a:lnTo>
                  <a:pt x="2038345" y="2995869"/>
                </a:lnTo>
                <a:lnTo>
                  <a:pt x="407676" y="2995869"/>
                </a:lnTo>
                <a:lnTo>
                  <a:pt x="360133" y="2993122"/>
                </a:lnTo>
                <a:lnTo>
                  <a:pt x="314200" y="2985087"/>
                </a:lnTo>
                <a:lnTo>
                  <a:pt x="270184" y="2972069"/>
                </a:lnTo>
                <a:lnTo>
                  <a:pt x="228391" y="2954376"/>
                </a:lnTo>
                <a:lnTo>
                  <a:pt x="189126" y="2932312"/>
                </a:lnTo>
                <a:lnTo>
                  <a:pt x="152696" y="2906185"/>
                </a:lnTo>
                <a:lnTo>
                  <a:pt x="119406" y="2876301"/>
                </a:lnTo>
                <a:lnTo>
                  <a:pt x="89562" y="2842967"/>
                </a:lnTo>
                <a:lnTo>
                  <a:pt x="63470" y="2806488"/>
                </a:lnTo>
                <a:lnTo>
                  <a:pt x="41437" y="2767172"/>
                </a:lnTo>
                <a:lnTo>
                  <a:pt x="23767" y="2725324"/>
                </a:lnTo>
                <a:lnTo>
                  <a:pt x="10767" y="2681250"/>
                </a:lnTo>
                <a:lnTo>
                  <a:pt x="2742" y="2635258"/>
                </a:lnTo>
                <a:lnTo>
                  <a:pt x="0" y="2587654"/>
                </a:lnTo>
                <a:lnTo>
                  <a:pt x="0" y="408200"/>
                </a:lnTo>
                <a:close/>
              </a:path>
            </a:pathLst>
          </a:custGeom>
          <a:ln w="284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43186" y="2755558"/>
            <a:ext cx="1403746" cy="545604"/>
          </a:xfrm>
          <a:custGeom>
            <a:avLst/>
            <a:gdLst/>
            <a:ahLst/>
            <a:cxnLst/>
            <a:rect l="l" t="t" r="r" b="b"/>
            <a:pathLst>
              <a:path w="1996439" h="775970">
                <a:moveTo>
                  <a:pt x="1867199" y="0"/>
                </a:moveTo>
                <a:lnTo>
                  <a:pt x="129150" y="0"/>
                </a:lnTo>
                <a:lnTo>
                  <a:pt x="78879" y="10162"/>
                </a:lnTo>
                <a:lnTo>
                  <a:pt x="37827" y="37876"/>
                </a:lnTo>
                <a:lnTo>
                  <a:pt x="10149" y="78979"/>
                </a:lnTo>
                <a:lnTo>
                  <a:pt x="0" y="129311"/>
                </a:lnTo>
                <a:lnTo>
                  <a:pt x="0" y="646557"/>
                </a:lnTo>
                <a:lnTo>
                  <a:pt x="10149" y="696888"/>
                </a:lnTo>
                <a:lnTo>
                  <a:pt x="37827" y="737992"/>
                </a:lnTo>
                <a:lnTo>
                  <a:pt x="78879" y="765705"/>
                </a:lnTo>
                <a:lnTo>
                  <a:pt x="129150" y="775868"/>
                </a:lnTo>
                <a:lnTo>
                  <a:pt x="1867199" y="775868"/>
                </a:lnTo>
                <a:lnTo>
                  <a:pt x="1917475" y="765705"/>
                </a:lnTo>
                <a:lnTo>
                  <a:pt x="1958530" y="737992"/>
                </a:lnTo>
                <a:lnTo>
                  <a:pt x="1986209" y="696888"/>
                </a:lnTo>
                <a:lnTo>
                  <a:pt x="1996358" y="646557"/>
                </a:lnTo>
                <a:lnTo>
                  <a:pt x="1996358" y="129311"/>
                </a:lnTo>
                <a:lnTo>
                  <a:pt x="1986528" y="79829"/>
                </a:lnTo>
                <a:lnTo>
                  <a:pt x="1958525" y="37871"/>
                </a:lnTo>
                <a:lnTo>
                  <a:pt x="1916624" y="9844"/>
                </a:lnTo>
                <a:lnTo>
                  <a:pt x="1867199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43168" y="2755559"/>
            <a:ext cx="1403746" cy="545604"/>
          </a:xfrm>
          <a:custGeom>
            <a:avLst/>
            <a:gdLst/>
            <a:ahLst/>
            <a:cxnLst/>
            <a:rect l="l" t="t" r="r" b="b"/>
            <a:pathLst>
              <a:path w="1996439" h="775970">
                <a:moveTo>
                  <a:pt x="0" y="129312"/>
                </a:moveTo>
                <a:lnTo>
                  <a:pt x="10154" y="78978"/>
                </a:lnTo>
                <a:lnTo>
                  <a:pt x="37844" y="37874"/>
                </a:lnTo>
                <a:lnTo>
                  <a:pt x="78908" y="10162"/>
                </a:lnTo>
                <a:lnTo>
                  <a:pt x="129185" y="0"/>
                </a:lnTo>
                <a:lnTo>
                  <a:pt x="1867205" y="0"/>
                </a:lnTo>
                <a:lnTo>
                  <a:pt x="1916639" y="9842"/>
                </a:lnTo>
                <a:lnTo>
                  <a:pt x="1958542" y="37874"/>
                </a:lnTo>
                <a:lnTo>
                  <a:pt x="1986532" y="79827"/>
                </a:lnTo>
                <a:lnTo>
                  <a:pt x="1996353" y="129312"/>
                </a:lnTo>
                <a:lnTo>
                  <a:pt x="1996353" y="646556"/>
                </a:lnTo>
                <a:lnTo>
                  <a:pt x="1986205" y="696892"/>
                </a:lnTo>
                <a:lnTo>
                  <a:pt x="1958528" y="737997"/>
                </a:lnTo>
                <a:lnTo>
                  <a:pt x="1917477" y="765710"/>
                </a:lnTo>
                <a:lnTo>
                  <a:pt x="1867205" y="775872"/>
                </a:lnTo>
                <a:lnTo>
                  <a:pt x="129185" y="775872"/>
                </a:lnTo>
                <a:lnTo>
                  <a:pt x="78908" y="765710"/>
                </a:lnTo>
                <a:lnTo>
                  <a:pt x="37844" y="737997"/>
                </a:lnTo>
                <a:lnTo>
                  <a:pt x="10154" y="696892"/>
                </a:lnTo>
                <a:lnTo>
                  <a:pt x="0" y="646556"/>
                </a:lnTo>
                <a:lnTo>
                  <a:pt x="0" y="129312"/>
                </a:lnTo>
                <a:close/>
              </a:path>
            </a:pathLst>
          </a:custGeom>
          <a:ln w="28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 txBox="1"/>
          <p:nvPr/>
        </p:nvSpPr>
        <p:spPr>
          <a:xfrm>
            <a:off x="309146" y="2908169"/>
            <a:ext cx="1261318" cy="202912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266" b="1" spc="-7" dirty="0">
                <a:latin typeface="Arial"/>
                <a:cs typeface="Arial"/>
              </a:rPr>
              <a:t>Encode</a:t>
            </a:r>
            <a:r>
              <a:rPr sz="1266" b="1" spc="-49" dirty="0">
                <a:latin typeface="Arial"/>
                <a:cs typeface="Arial"/>
              </a:rPr>
              <a:t> </a:t>
            </a:r>
            <a:r>
              <a:rPr sz="1266" b="1" spc="-7" dirty="0">
                <a:latin typeface="Arial"/>
                <a:cs typeface="Arial"/>
              </a:rPr>
              <a:t>Weights</a:t>
            </a:r>
            <a:endParaRPr sz="126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188" y="3636615"/>
            <a:ext cx="1403746" cy="545604"/>
          </a:xfrm>
          <a:custGeom>
            <a:avLst/>
            <a:gdLst/>
            <a:ahLst/>
            <a:cxnLst/>
            <a:rect l="l" t="t" r="r" b="b"/>
            <a:pathLst>
              <a:path w="1996439" h="775970">
                <a:moveTo>
                  <a:pt x="1867208" y="0"/>
                </a:moveTo>
                <a:lnTo>
                  <a:pt x="129148" y="0"/>
                </a:lnTo>
                <a:lnTo>
                  <a:pt x="78878" y="10162"/>
                </a:lnTo>
                <a:lnTo>
                  <a:pt x="37826" y="37876"/>
                </a:lnTo>
                <a:lnTo>
                  <a:pt x="10149" y="78979"/>
                </a:lnTo>
                <a:lnTo>
                  <a:pt x="0" y="129311"/>
                </a:lnTo>
                <a:lnTo>
                  <a:pt x="0" y="646557"/>
                </a:lnTo>
                <a:lnTo>
                  <a:pt x="10149" y="696888"/>
                </a:lnTo>
                <a:lnTo>
                  <a:pt x="37826" y="737992"/>
                </a:lnTo>
                <a:lnTo>
                  <a:pt x="78878" y="765705"/>
                </a:lnTo>
                <a:lnTo>
                  <a:pt x="129148" y="775868"/>
                </a:lnTo>
                <a:lnTo>
                  <a:pt x="1867208" y="775868"/>
                </a:lnTo>
                <a:lnTo>
                  <a:pt x="1917477" y="765705"/>
                </a:lnTo>
                <a:lnTo>
                  <a:pt x="1958527" y="737992"/>
                </a:lnTo>
                <a:lnTo>
                  <a:pt x="1986205" y="696888"/>
                </a:lnTo>
                <a:lnTo>
                  <a:pt x="1996354" y="646557"/>
                </a:lnTo>
                <a:lnTo>
                  <a:pt x="1996354" y="129311"/>
                </a:lnTo>
                <a:lnTo>
                  <a:pt x="1986525" y="79829"/>
                </a:lnTo>
                <a:lnTo>
                  <a:pt x="1958521" y="37871"/>
                </a:lnTo>
                <a:lnTo>
                  <a:pt x="1916627" y="9844"/>
                </a:lnTo>
                <a:lnTo>
                  <a:pt x="1867208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243195" y="3636614"/>
            <a:ext cx="1403746" cy="545604"/>
          </a:xfrm>
          <a:custGeom>
            <a:avLst/>
            <a:gdLst/>
            <a:ahLst/>
            <a:cxnLst/>
            <a:rect l="l" t="t" r="r" b="b"/>
            <a:pathLst>
              <a:path w="1996439" h="775970">
                <a:moveTo>
                  <a:pt x="0" y="129315"/>
                </a:moveTo>
                <a:lnTo>
                  <a:pt x="10148" y="78979"/>
                </a:lnTo>
                <a:lnTo>
                  <a:pt x="37825" y="37875"/>
                </a:lnTo>
                <a:lnTo>
                  <a:pt x="78876" y="10162"/>
                </a:lnTo>
                <a:lnTo>
                  <a:pt x="129148" y="0"/>
                </a:lnTo>
                <a:lnTo>
                  <a:pt x="1867205" y="0"/>
                </a:lnTo>
                <a:lnTo>
                  <a:pt x="1916606" y="9842"/>
                </a:lnTo>
                <a:lnTo>
                  <a:pt x="1958505" y="37874"/>
                </a:lnTo>
                <a:lnTo>
                  <a:pt x="1986513" y="79827"/>
                </a:lnTo>
                <a:lnTo>
                  <a:pt x="1996353" y="129315"/>
                </a:lnTo>
                <a:lnTo>
                  <a:pt x="1996353" y="646556"/>
                </a:lnTo>
                <a:lnTo>
                  <a:pt x="1986205" y="696891"/>
                </a:lnTo>
                <a:lnTo>
                  <a:pt x="1958528" y="737995"/>
                </a:lnTo>
                <a:lnTo>
                  <a:pt x="1917477" y="765709"/>
                </a:lnTo>
                <a:lnTo>
                  <a:pt x="1867205" y="775872"/>
                </a:lnTo>
                <a:lnTo>
                  <a:pt x="129148" y="775872"/>
                </a:lnTo>
                <a:lnTo>
                  <a:pt x="78876" y="765709"/>
                </a:lnTo>
                <a:lnTo>
                  <a:pt x="37825" y="737995"/>
                </a:lnTo>
                <a:lnTo>
                  <a:pt x="10148" y="696891"/>
                </a:lnTo>
                <a:lnTo>
                  <a:pt x="0" y="646556"/>
                </a:lnTo>
                <a:lnTo>
                  <a:pt x="0" y="129315"/>
                </a:lnTo>
                <a:close/>
              </a:path>
            </a:pathLst>
          </a:custGeom>
          <a:ln w="28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408479" y="3794744"/>
            <a:ext cx="1056829" cy="202912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266" b="1" spc="-7" dirty="0">
                <a:latin typeface="Arial"/>
                <a:cs typeface="Arial"/>
              </a:rPr>
              <a:t>Encode</a:t>
            </a:r>
            <a:r>
              <a:rPr sz="1266" b="1" spc="-56" dirty="0">
                <a:latin typeface="Arial"/>
                <a:cs typeface="Arial"/>
              </a:rPr>
              <a:t> </a:t>
            </a:r>
            <a:r>
              <a:rPr sz="1266" b="1" spc="-7" dirty="0">
                <a:latin typeface="Arial"/>
                <a:cs typeface="Arial"/>
              </a:rPr>
              <a:t>Index</a:t>
            </a:r>
            <a:endParaRPr sz="126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138</a:t>
            </a:fld>
            <a:endParaRPr spc="-4" dirty="0"/>
          </a:p>
        </p:txBody>
      </p:sp>
      <p:sp>
        <p:nvSpPr>
          <p:cNvPr id="13" name="object 13"/>
          <p:cNvSpPr txBox="1"/>
          <p:nvPr/>
        </p:nvSpPr>
        <p:spPr>
          <a:xfrm>
            <a:off x="255496" y="2037221"/>
            <a:ext cx="1438573" cy="202912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266" b="1" spc="-7" dirty="0">
                <a:latin typeface="Arial"/>
                <a:cs typeface="Arial"/>
              </a:rPr>
              <a:t>Huffman</a:t>
            </a:r>
            <a:r>
              <a:rPr sz="1266" b="1" spc="-46" dirty="0">
                <a:latin typeface="Arial"/>
                <a:cs typeface="Arial"/>
              </a:rPr>
              <a:t> </a:t>
            </a:r>
            <a:r>
              <a:rPr sz="1266" b="1" spc="-7" dirty="0">
                <a:latin typeface="Arial"/>
                <a:cs typeface="Arial"/>
              </a:rPr>
              <a:t>Encoding</a:t>
            </a:r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01916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1346" y="2547692"/>
            <a:ext cx="1642170" cy="2012305"/>
          </a:xfrm>
          <a:custGeom>
            <a:avLst/>
            <a:gdLst/>
            <a:ahLst/>
            <a:cxnLst/>
            <a:rect l="l" t="t" r="r" b="b"/>
            <a:pathLst>
              <a:path w="2335529" h="2861945">
                <a:moveTo>
                  <a:pt x="0" y="389938"/>
                </a:moveTo>
                <a:lnTo>
                  <a:pt x="3032" y="341025"/>
                </a:lnTo>
                <a:lnTo>
                  <a:pt x="11885" y="293925"/>
                </a:lnTo>
                <a:lnTo>
                  <a:pt x="26195" y="249003"/>
                </a:lnTo>
                <a:lnTo>
                  <a:pt x="45596" y="206625"/>
                </a:lnTo>
                <a:lnTo>
                  <a:pt x="69725" y="167157"/>
                </a:lnTo>
                <a:lnTo>
                  <a:pt x="98216" y="130964"/>
                </a:lnTo>
                <a:lnTo>
                  <a:pt x="130705" y="98411"/>
                </a:lnTo>
                <a:lnTo>
                  <a:pt x="166826" y="69863"/>
                </a:lnTo>
                <a:lnTo>
                  <a:pt x="206216" y="45687"/>
                </a:lnTo>
                <a:lnTo>
                  <a:pt x="248509" y="26247"/>
                </a:lnTo>
                <a:lnTo>
                  <a:pt x="293341" y="11909"/>
                </a:lnTo>
                <a:lnTo>
                  <a:pt x="340347" y="3038"/>
                </a:lnTo>
                <a:lnTo>
                  <a:pt x="389163" y="0"/>
                </a:lnTo>
                <a:lnTo>
                  <a:pt x="1945779" y="0"/>
                </a:lnTo>
                <a:lnTo>
                  <a:pt x="1996937" y="3381"/>
                </a:lnTo>
                <a:lnTo>
                  <a:pt x="2046783" y="13359"/>
                </a:lnTo>
                <a:lnTo>
                  <a:pt x="2094713" y="29681"/>
                </a:lnTo>
                <a:lnTo>
                  <a:pt x="2140122" y="52098"/>
                </a:lnTo>
                <a:lnTo>
                  <a:pt x="2182405" y="80357"/>
                </a:lnTo>
                <a:lnTo>
                  <a:pt x="2220958" y="114209"/>
                </a:lnTo>
                <a:lnTo>
                  <a:pt x="2254754" y="152842"/>
                </a:lnTo>
                <a:lnTo>
                  <a:pt x="2282967" y="195213"/>
                </a:lnTo>
                <a:lnTo>
                  <a:pt x="2305346" y="240714"/>
                </a:lnTo>
                <a:lnTo>
                  <a:pt x="2321641" y="288739"/>
                </a:lnTo>
                <a:lnTo>
                  <a:pt x="2331602" y="338682"/>
                </a:lnTo>
                <a:lnTo>
                  <a:pt x="2334978" y="389938"/>
                </a:lnTo>
                <a:lnTo>
                  <a:pt x="2334978" y="2471891"/>
                </a:lnTo>
                <a:lnTo>
                  <a:pt x="2331945" y="2520804"/>
                </a:lnTo>
                <a:lnTo>
                  <a:pt x="2323090" y="2567904"/>
                </a:lnTo>
                <a:lnTo>
                  <a:pt x="2308778" y="2612827"/>
                </a:lnTo>
                <a:lnTo>
                  <a:pt x="2289373" y="2655206"/>
                </a:lnTo>
                <a:lnTo>
                  <a:pt x="2265241" y="2694675"/>
                </a:lnTo>
                <a:lnTo>
                  <a:pt x="2236746" y="2730870"/>
                </a:lnTo>
                <a:lnTo>
                  <a:pt x="2204253" y="2763425"/>
                </a:lnTo>
                <a:lnTo>
                  <a:pt x="2168127" y="2791975"/>
                </a:lnTo>
                <a:lnTo>
                  <a:pt x="2128734" y="2816153"/>
                </a:lnTo>
                <a:lnTo>
                  <a:pt x="2086438" y="2835595"/>
                </a:lnTo>
                <a:lnTo>
                  <a:pt x="2041603" y="2849934"/>
                </a:lnTo>
                <a:lnTo>
                  <a:pt x="1994595" y="2858806"/>
                </a:lnTo>
                <a:lnTo>
                  <a:pt x="1945779" y="2861844"/>
                </a:lnTo>
                <a:lnTo>
                  <a:pt x="389163" y="2861844"/>
                </a:lnTo>
                <a:lnTo>
                  <a:pt x="340347" y="2858806"/>
                </a:lnTo>
                <a:lnTo>
                  <a:pt x="293341" y="2849934"/>
                </a:lnTo>
                <a:lnTo>
                  <a:pt x="248509" y="2835595"/>
                </a:lnTo>
                <a:lnTo>
                  <a:pt x="206216" y="2816153"/>
                </a:lnTo>
                <a:lnTo>
                  <a:pt x="166826" y="2791975"/>
                </a:lnTo>
                <a:lnTo>
                  <a:pt x="130705" y="2763425"/>
                </a:lnTo>
                <a:lnTo>
                  <a:pt x="98216" y="2730870"/>
                </a:lnTo>
                <a:lnTo>
                  <a:pt x="69725" y="2694675"/>
                </a:lnTo>
                <a:lnTo>
                  <a:pt x="45596" y="2655206"/>
                </a:lnTo>
                <a:lnTo>
                  <a:pt x="26195" y="2612827"/>
                </a:lnTo>
                <a:lnTo>
                  <a:pt x="11885" y="2567904"/>
                </a:lnTo>
                <a:lnTo>
                  <a:pt x="3032" y="2520804"/>
                </a:lnTo>
                <a:lnTo>
                  <a:pt x="0" y="2471891"/>
                </a:lnTo>
                <a:lnTo>
                  <a:pt x="0" y="389938"/>
                </a:lnTo>
                <a:close/>
              </a:path>
            </a:pathLst>
          </a:custGeom>
          <a:ln w="271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719330" y="2516022"/>
            <a:ext cx="2179737" cy="2437805"/>
          </a:xfrm>
          <a:custGeom>
            <a:avLst/>
            <a:gdLst/>
            <a:ahLst/>
            <a:cxnLst/>
            <a:rect l="l" t="t" r="r" b="b"/>
            <a:pathLst>
              <a:path w="3100070" h="3467100">
                <a:moveTo>
                  <a:pt x="0" y="517610"/>
                </a:moveTo>
                <a:lnTo>
                  <a:pt x="2111" y="470497"/>
                </a:lnTo>
                <a:lnTo>
                  <a:pt x="8322" y="424569"/>
                </a:lnTo>
                <a:lnTo>
                  <a:pt x="18453" y="380009"/>
                </a:lnTo>
                <a:lnTo>
                  <a:pt x="32319" y="336999"/>
                </a:lnTo>
                <a:lnTo>
                  <a:pt x="49738" y="295722"/>
                </a:lnTo>
                <a:lnTo>
                  <a:pt x="70529" y="256362"/>
                </a:lnTo>
                <a:lnTo>
                  <a:pt x="94509" y="219100"/>
                </a:lnTo>
                <a:lnTo>
                  <a:pt x="121495" y="184120"/>
                </a:lnTo>
                <a:lnTo>
                  <a:pt x="151305" y="151604"/>
                </a:lnTo>
                <a:lnTo>
                  <a:pt x="183757" y="121735"/>
                </a:lnTo>
                <a:lnTo>
                  <a:pt x="218669" y="94695"/>
                </a:lnTo>
                <a:lnTo>
                  <a:pt x="255857" y="70668"/>
                </a:lnTo>
                <a:lnTo>
                  <a:pt x="295140" y="49837"/>
                </a:lnTo>
                <a:lnTo>
                  <a:pt x="336335" y="32382"/>
                </a:lnTo>
                <a:lnTo>
                  <a:pt x="379260" y="18489"/>
                </a:lnTo>
                <a:lnTo>
                  <a:pt x="423732" y="8339"/>
                </a:lnTo>
                <a:lnTo>
                  <a:pt x="469570" y="2115"/>
                </a:lnTo>
                <a:lnTo>
                  <a:pt x="516590" y="0"/>
                </a:lnTo>
                <a:lnTo>
                  <a:pt x="2582882" y="0"/>
                </a:lnTo>
                <a:lnTo>
                  <a:pt x="2633938" y="2532"/>
                </a:lnTo>
                <a:lnTo>
                  <a:pt x="2684132" y="10037"/>
                </a:lnTo>
                <a:lnTo>
                  <a:pt x="2733123" y="22373"/>
                </a:lnTo>
                <a:lnTo>
                  <a:pt x="2780572" y="39400"/>
                </a:lnTo>
                <a:lnTo>
                  <a:pt x="2826140" y="60977"/>
                </a:lnTo>
                <a:lnTo>
                  <a:pt x="2869489" y="86963"/>
                </a:lnTo>
                <a:lnTo>
                  <a:pt x="2910279" y="117219"/>
                </a:lnTo>
                <a:lnTo>
                  <a:pt x="2948172" y="151602"/>
                </a:lnTo>
                <a:lnTo>
                  <a:pt x="2982489" y="189569"/>
                </a:lnTo>
                <a:lnTo>
                  <a:pt x="3012688" y="230438"/>
                </a:lnTo>
                <a:lnTo>
                  <a:pt x="3038627" y="273871"/>
                </a:lnTo>
                <a:lnTo>
                  <a:pt x="3060165" y="319529"/>
                </a:lnTo>
                <a:lnTo>
                  <a:pt x="3077162" y="367070"/>
                </a:lnTo>
                <a:lnTo>
                  <a:pt x="3089476" y="416158"/>
                </a:lnTo>
                <a:lnTo>
                  <a:pt x="3096968" y="466451"/>
                </a:lnTo>
                <a:lnTo>
                  <a:pt x="3099497" y="517610"/>
                </a:lnTo>
                <a:lnTo>
                  <a:pt x="3099497" y="2949156"/>
                </a:lnTo>
                <a:lnTo>
                  <a:pt x="3097386" y="2996268"/>
                </a:lnTo>
                <a:lnTo>
                  <a:pt x="3091173" y="3042195"/>
                </a:lnTo>
                <a:lnTo>
                  <a:pt x="3081042" y="3086754"/>
                </a:lnTo>
                <a:lnTo>
                  <a:pt x="3067174" y="3129763"/>
                </a:lnTo>
                <a:lnTo>
                  <a:pt x="3049752" y="3171038"/>
                </a:lnTo>
                <a:lnTo>
                  <a:pt x="3028959" y="3210398"/>
                </a:lnTo>
                <a:lnTo>
                  <a:pt x="3004977" y="3247659"/>
                </a:lnTo>
                <a:lnTo>
                  <a:pt x="2977989" y="3282638"/>
                </a:lnTo>
                <a:lnTo>
                  <a:pt x="2948176" y="3315154"/>
                </a:lnTo>
                <a:lnTo>
                  <a:pt x="2915722" y="3345022"/>
                </a:lnTo>
                <a:lnTo>
                  <a:pt x="2880808" y="3372061"/>
                </a:lnTo>
                <a:lnTo>
                  <a:pt x="2843618" y="3396088"/>
                </a:lnTo>
                <a:lnTo>
                  <a:pt x="2804334" y="3416919"/>
                </a:lnTo>
                <a:lnTo>
                  <a:pt x="2763137" y="3434373"/>
                </a:lnTo>
                <a:lnTo>
                  <a:pt x="2720211" y="3448266"/>
                </a:lnTo>
                <a:lnTo>
                  <a:pt x="2675738" y="3458416"/>
                </a:lnTo>
                <a:lnTo>
                  <a:pt x="2629901" y="3464640"/>
                </a:lnTo>
                <a:lnTo>
                  <a:pt x="2582882" y="3466756"/>
                </a:lnTo>
                <a:lnTo>
                  <a:pt x="516590" y="3466756"/>
                </a:lnTo>
                <a:lnTo>
                  <a:pt x="469570" y="3464640"/>
                </a:lnTo>
                <a:lnTo>
                  <a:pt x="423732" y="3458416"/>
                </a:lnTo>
                <a:lnTo>
                  <a:pt x="379260" y="3448266"/>
                </a:lnTo>
                <a:lnTo>
                  <a:pt x="336335" y="3434373"/>
                </a:lnTo>
                <a:lnTo>
                  <a:pt x="295140" y="3416919"/>
                </a:lnTo>
                <a:lnTo>
                  <a:pt x="255857" y="3396088"/>
                </a:lnTo>
                <a:lnTo>
                  <a:pt x="218669" y="3372061"/>
                </a:lnTo>
                <a:lnTo>
                  <a:pt x="183757" y="3345022"/>
                </a:lnTo>
                <a:lnTo>
                  <a:pt x="151305" y="3315154"/>
                </a:lnTo>
                <a:lnTo>
                  <a:pt x="121495" y="3282638"/>
                </a:lnTo>
                <a:lnTo>
                  <a:pt x="94509" y="3247659"/>
                </a:lnTo>
                <a:lnTo>
                  <a:pt x="70529" y="3210398"/>
                </a:lnTo>
                <a:lnTo>
                  <a:pt x="49738" y="3171038"/>
                </a:lnTo>
                <a:lnTo>
                  <a:pt x="32319" y="3129763"/>
                </a:lnTo>
                <a:lnTo>
                  <a:pt x="18453" y="3086754"/>
                </a:lnTo>
                <a:lnTo>
                  <a:pt x="8322" y="3042195"/>
                </a:lnTo>
                <a:lnTo>
                  <a:pt x="2111" y="2996268"/>
                </a:lnTo>
                <a:lnTo>
                  <a:pt x="0" y="2949156"/>
                </a:lnTo>
                <a:lnTo>
                  <a:pt x="0" y="517610"/>
                </a:lnTo>
                <a:close/>
              </a:path>
            </a:pathLst>
          </a:custGeom>
          <a:ln w="271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898532" y="2781070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2154402" y="0"/>
                </a:moveTo>
                <a:lnTo>
                  <a:pt x="123291" y="0"/>
                </a:lnTo>
                <a:lnTo>
                  <a:pt x="75298" y="9707"/>
                </a:lnTo>
                <a:lnTo>
                  <a:pt x="36109" y="36182"/>
                </a:lnTo>
                <a:lnTo>
                  <a:pt x="9688" y="75448"/>
                </a:lnTo>
                <a:lnTo>
                  <a:pt x="0" y="123532"/>
                </a:lnTo>
                <a:lnTo>
                  <a:pt x="0" y="617639"/>
                </a:lnTo>
                <a:lnTo>
                  <a:pt x="9688" y="665723"/>
                </a:lnTo>
                <a:lnTo>
                  <a:pt x="36109" y="704989"/>
                </a:lnTo>
                <a:lnTo>
                  <a:pt x="75298" y="731464"/>
                </a:lnTo>
                <a:lnTo>
                  <a:pt x="123291" y="741172"/>
                </a:lnTo>
                <a:lnTo>
                  <a:pt x="2154402" y="741172"/>
                </a:lnTo>
                <a:lnTo>
                  <a:pt x="2202388" y="731464"/>
                </a:lnTo>
                <a:lnTo>
                  <a:pt x="2241573" y="704989"/>
                </a:lnTo>
                <a:lnTo>
                  <a:pt x="2267993" y="665723"/>
                </a:lnTo>
                <a:lnTo>
                  <a:pt x="2277681" y="617639"/>
                </a:lnTo>
                <a:lnTo>
                  <a:pt x="2277681" y="123532"/>
                </a:lnTo>
                <a:lnTo>
                  <a:pt x="2268300" y="76257"/>
                </a:lnTo>
                <a:lnTo>
                  <a:pt x="2241575" y="36182"/>
                </a:lnTo>
                <a:lnTo>
                  <a:pt x="2201579" y="9404"/>
                </a:lnTo>
                <a:lnTo>
                  <a:pt x="2154402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898533" y="2781075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0" y="123530"/>
                </a:moveTo>
                <a:lnTo>
                  <a:pt x="9688" y="75447"/>
                </a:lnTo>
                <a:lnTo>
                  <a:pt x="36109" y="36182"/>
                </a:lnTo>
                <a:lnTo>
                  <a:pt x="75296" y="9707"/>
                </a:lnTo>
                <a:lnTo>
                  <a:pt x="123283" y="0"/>
                </a:lnTo>
                <a:lnTo>
                  <a:pt x="2154396" y="0"/>
                </a:lnTo>
                <a:lnTo>
                  <a:pt x="2201575" y="9404"/>
                </a:lnTo>
                <a:lnTo>
                  <a:pt x="2241571" y="36183"/>
                </a:lnTo>
                <a:lnTo>
                  <a:pt x="2268297" y="76258"/>
                </a:lnTo>
                <a:lnTo>
                  <a:pt x="2277683" y="123530"/>
                </a:lnTo>
                <a:lnTo>
                  <a:pt x="2277683" y="617635"/>
                </a:lnTo>
                <a:lnTo>
                  <a:pt x="2267994" y="665718"/>
                </a:lnTo>
                <a:lnTo>
                  <a:pt x="2241572" y="704984"/>
                </a:lnTo>
                <a:lnTo>
                  <a:pt x="2202384" y="731458"/>
                </a:lnTo>
                <a:lnTo>
                  <a:pt x="2154396" y="741166"/>
                </a:lnTo>
                <a:lnTo>
                  <a:pt x="123283" y="741166"/>
                </a:lnTo>
                <a:lnTo>
                  <a:pt x="75296" y="731458"/>
                </a:lnTo>
                <a:lnTo>
                  <a:pt x="36109" y="704984"/>
                </a:lnTo>
                <a:lnTo>
                  <a:pt x="9688" y="665718"/>
                </a:lnTo>
                <a:lnTo>
                  <a:pt x="0" y="617635"/>
                </a:lnTo>
                <a:lnTo>
                  <a:pt x="0" y="123530"/>
                </a:lnTo>
                <a:close/>
              </a:path>
            </a:pathLst>
          </a:custGeom>
          <a:ln w="27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/>
          <p:nvPr/>
        </p:nvSpPr>
        <p:spPr>
          <a:xfrm>
            <a:off x="1011844" y="2940875"/>
            <a:ext cx="1348829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Train</a:t>
            </a:r>
            <a:r>
              <a:rPr sz="1195" b="1" spc="-46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Connectivity</a:t>
            </a:r>
            <a:endParaRPr sz="1195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8532" y="3474228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2154402" y="0"/>
                </a:moveTo>
                <a:lnTo>
                  <a:pt x="123291" y="0"/>
                </a:lnTo>
                <a:lnTo>
                  <a:pt x="75298" y="9707"/>
                </a:lnTo>
                <a:lnTo>
                  <a:pt x="36109" y="36182"/>
                </a:lnTo>
                <a:lnTo>
                  <a:pt x="9688" y="75448"/>
                </a:lnTo>
                <a:lnTo>
                  <a:pt x="0" y="123532"/>
                </a:lnTo>
                <a:lnTo>
                  <a:pt x="0" y="617639"/>
                </a:lnTo>
                <a:lnTo>
                  <a:pt x="9688" y="665715"/>
                </a:lnTo>
                <a:lnTo>
                  <a:pt x="36109" y="704978"/>
                </a:lnTo>
                <a:lnTo>
                  <a:pt x="75298" y="731451"/>
                </a:lnTo>
                <a:lnTo>
                  <a:pt x="123291" y="741159"/>
                </a:lnTo>
                <a:lnTo>
                  <a:pt x="2154402" y="741159"/>
                </a:lnTo>
                <a:lnTo>
                  <a:pt x="2202388" y="731451"/>
                </a:lnTo>
                <a:lnTo>
                  <a:pt x="2241573" y="704978"/>
                </a:lnTo>
                <a:lnTo>
                  <a:pt x="2267993" y="665715"/>
                </a:lnTo>
                <a:lnTo>
                  <a:pt x="2277681" y="617639"/>
                </a:lnTo>
                <a:lnTo>
                  <a:pt x="2277681" y="123532"/>
                </a:lnTo>
                <a:lnTo>
                  <a:pt x="2268300" y="76257"/>
                </a:lnTo>
                <a:lnTo>
                  <a:pt x="2241575" y="36182"/>
                </a:lnTo>
                <a:lnTo>
                  <a:pt x="2201579" y="9404"/>
                </a:lnTo>
                <a:lnTo>
                  <a:pt x="2154402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898533" y="3474233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0" y="123527"/>
                </a:moveTo>
                <a:lnTo>
                  <a:pt x="9688" y="75444"/>
                </a:lnTo>
                <a:lnTo>
                  <a:pt x="36109" y="36180"/>
                </a:lnTo>
                <a:lnTo>
                  <a:pt x="75296" y="9707"/>
                </a:lnTo>
                <a:lnTo>
                  <a:pt x="123283" y="0"/>
                </a:lnTo>
                <a:lnTo>
                  <a:pt x="2154396" y="0"/>
                </a:lnTo>
                <a:lnTo>
                  <a:pt x="2201575" y="9402"/>
                </a:lnTo>
                <a:lnTo>
                  <a:pt x="2241571" y="36179"/>
                </a:lnTo>
                <a:lnTo>
                  <a:pt x="2268297" y="76256"/>
                </a:lnTo>
                <a:lnTo>
                  <a:pt x="2277683" y="123527"/>
                </a:lnTo>
                <a:lnTo>
                  <a:pt x="2277683" y="617631"/>
                </a:lnTo>
                <a:lnTo>
                  <a:pt x="2267994" y="665714"/>
                </a:lnTo>
                <a:lnTo>
                  <a:pt x="2241572" y="704980"/>
                </a:lnTo>
                <a:lnTo>
                  <a:pt x="2202384" y="731454"/>
                </a:lnTo>
                <a:lnTo>
                  <a:pt x="2154396" y="741162"/>
                </a:lnTo>
                <a:lnTo>
                  <a:pt x="123283" y="741162"/>
                </a:lnTo>
                <a:lnTo>
                  <a:pt x="75296" y="731454"/>
                </a:lnTo>
                <a:lnTo>
                  <a:pt x="36109" y="704980"/>
                </a:lnTo>
                <a:lnTo>
                  <a:pt x="9688" y="665714"/>
                </a:lnTo>
                <a:lnTo>
                  <a:pt x="0" y="617631"/>
                </a:lnTo>
                <a:lnTo>
                  <a:pt x="0" y="123527"/>
                </a:lnTo>
                <a:close/>
              </a:path>
            </a:pathLst>
          </a:custGeom>
          <a:ln w="27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 txBox="1"/>
          <p:nvPr/>
        </p:nvSpPr>
        <p:spPr>
          <a:xfrm>
            <a:off x="1004798" y="3605468"/>
            <a:ext cx="1416695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Prune</a:t>
            </a:r>
            <a:r>
              <a:rPr sz="1195" b="1" spc="-42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Connections</a:t>
            </a:r>
            <a:endParaRPr sz="1195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8532" y="4170619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2154402" y="0"/>
                </a:moveTo>
                <a:lnTo>
                  <a:pt x="123291" y="0"/>
                </a:lnTo>
                <a:lnTo>
                  <a:pt x="75298" y="9707"/>
                </a:lnTo>
                <a:lnTo>
                  <a:pt x="36109" y="36182"/>
                </a:lnTo>
                <a:lnTo>
                  <a:pt x="9688" y="75448"/>
                </a:lnTo>
                <a:lnTo>
                  <a:pt x="0" y="123532"/>
                </a:lnTo>
                <a:lnTo>
                  <a:pt x="0" y="617626"/>
                </a:lnTo>
                <a:lnTo>
                  <a:pt x="9688" y="665710"/>
                </a:lnTo>
                <a:lnTo>
                  <a:pt x="36109" y="704977"/>
                </a:lnTo>
                <a:lnTo>
                  <a:pt x="75298" y="731451"/>
                </a:lnTo>
                <a:lnTo>
                  <a:pt x="123291" y="741159"/>
                </a:lnTo>
                <a:lnTo>
                  <a:pt x="2154402" y="741159"/>
                </a:lnTo>
                <a:lnTo>
                  <a:pt x="2202388" y="731451"/>
                </a:lnTo>
                <a:lnTo>
                  <a:pt x="2241573" y="704977"/>
                </a:lnTo>
                <a:lnTo>
                  <a:pt x="2267993" y="665710"/>
                </a:lnTo>
                <a:lnTo>
                  <a:pt x="2277681" y="617626"/>
                </a:lnTo>
                <a:lnTo>
                  <a:pt x="2277681" y="123532"/>
                </a:lnTo>
                <a:lnTo>
                  <a:pt x="2268300" y="76257"/>
                </a:lnTo>
                <a:lnTo>
                  <a:pt x="2241575" y="36182"/>
                </a:lnTo>
                <a:lnTo>
                  <a:pt x="2201584" y="9404"/>
                </a:lnTo>
                <a:lnTo>
                  <a:pt x="2154402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898533" y="4170622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0" y="123527"/>
                </a:moveTo>
                <a:lnTo>
                  <a:pt x="9688" y="75444"/>
                </a:lnTo>
                <a:lnTo>
                  <a:pt x="36109" y="36180"/>
                </a:lnTo>
                <a:lnTo>
                  <a:pt x="75297" y="9707"/>
                </a:lnTo>
                <a:lnTo>
                  <a:pt x="123287" y="0"/>
                </a:lnTo>
                <a:lnTo>
                  <a:pt x="2154396" y="0"/>
                </a:lnTo>
                <a:lnTo>
                  <a:pt x="2201577" y="9402"/>
                </a:lnTo>
                <a:lnTo>
                  <a:pt x="2241575" y="36179"/>
                </a:lnTo>
                <a:lnTo>
                  <a:pt x="2268299" y="76256"/>
                </a:lnTo>
                <a:lnTo>
                  <a:pt x="2277683" y="123527"/>
                </a:lnTo>
                <a:lnTo>
                  <a:pt x="2277683" y="617617"/>
                </a:lnTo>
                <a:lnTo>
                  <a:pt x="2267995" y="665707"/>
                </a:lnTo>
                <a:lnTo>
                  <a:pt x="2241574" y="704983"/>
                </a:lnTo>
                <a:lnTo>
                  <a:pt x="2202385" y="731468"/>
                </a:lnTo>
                <a:lnTo>
                  <a:pt x="2154396" y="741180"/>
                </a:lnTo>
                <a:lnTo>
                  <a:pt x="123287" y="741180"/>
                </a:lnTo>
                <a:lnTo>
                  <a:pt x="75297" y="731468"/>
                </a:lnTo>
                <a:lnTo>
                  <a:pt x="36109" y="704983"/>
                </a:lnTo>
                <a:lnTo>
                  <a:pt x="9688" y="665707"/>
                </a:lnTo>
                <a:lnTo>
                  <a:pt x="0" y="617617"/>
                </a:lnTo>
                <a:lnTo>
                  <a:pt x="0" y="123527"/>
                </a:lnTo>
                <a:close/>
              </a:path>
            </a:pathLst>
          </a:custGeom>
          <a:ln w="27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1179302" y="4332791"/>
            <a:ext cx="1026468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Train</a:t>
            </a:r>
            <a:r>
              <a:rPr sz="1195" b="1" spc="-46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Weights</a:t>
            </a:r>
            <a:endParaRPr sz="1195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00557" y="3303466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5" h="241300">
                <a:moveTo>
                  <a:pt x="280911" y="120396"/>
                </a:moveTo>
                <a:lnTo>
                  <a:pt x="0" y="120396"/>
                </a:lnTo>
                <a:lnTo>
                  <a:pt x="140449" y="240779"/>
                </a:lnTo>
                <a:lnTo>
                  <a:pt x="280911" y="120396"/>
                </a:lnTo>
                <a:close/>
              </a:path>
              <a:path w="281305" h="241300">
                <a:moveTo>
                  <a:pt x="210680" y="0"/>
                </a:moveTo>
                <a:lnTo>
                  <a:pt x="70218" y="0"/>
                </a:lnTo>
                <a:lnTo>
                  <a:pt x="70218" y="120396"/>
                </a:lnTo>
                <a:lnTo>
                  <a:pt x="210680" y="120396"/>
                </a:lnTo>
                <a:lnTo>
                  <a:pt x="21068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1600551" y="3303473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5" h="241300">
                <a:moveTo>
                  <a:pt x="210686" y="0"/>
                </a:moveTo>
                <a:lnTo>
                  <a:pt x="210686" y="120385"/>
                </a:lnTo>
                <a:lnTo>
                  <a:pt x="280915" y="120385"/>
                </a:lnTo>
                <a:lnTo>
                  <a:pt x="140457" y="240770"/>
                </a:lnTo>
                <a:lnTo>
                  <a:pt x="0" y="120385"/>
                </a:lnTo>
                <a:lnTo>
                  <a:pt x="70228" y="120385"/>
                </a:lnTo>
                <a:lnTo>
                  <a:pt x="70228" y="0"/>
                </a:lnTo>
                <a:lnTo>
                  <a:pt x="210686" y="0"/>
                </a:lnTo>
                <a:close/>
              </a:path>
            </a:pathLst>
          </a:custGeom>
          <a:ln w="27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2500000" y="3672316"/>
            <a:ext cx="292893" cy="804118"/>
          </a:xfrm>
          <a:custGeom>
            <a:avLst/>
            <a:gdLst/>
            <a:ahLst/>
            <a:cxnLst/>
            <a:rect l="l" t="t" r="r" b="b"/>
            <a:pathLst>
              <a:path w="416560" h="1143635">
                <a:moveTo>
                  <a:pt x="407273" y="168389"/>
                </a:moveTo>
                <a:lnTo>
                  <a:pt x="234264" y="168389"/>
                </a:lnTo>
                <a:lnTo>
                  <a:pt x="255399" y="172666"/>
                </a:lnTo>
                <a:lnTo>
                  <a:pt x="272661" y="184330"/>
                </a:lnTo>
                <a:lnTo>
                  <a:pt x="284300" y="201629"/>
                </a:lnTo>
                <a:lnTo>
                  <a:pt x="288569" y="222808"/>
                </a:lnTo>
                <a:lnTo>
                  <a:pt x="288569" y="960882"/>
                </a:lnTo>
                <a:lnTo>
                  <a:pt x="284300" y="982066"/>
                </a:lnTo>
                <a:lnTo>
                  <a:pt x="272661" y="999364"/>
                </a:lnTo>
                <a:lnTo>
                  <a:pt x="255399" y="1011025"/>
                </a:lnTo>
                <a:lnTo>
                  <a:pt x="234264" y="1015301"/>
                </a:lnTo>
                <a:lnTo>
                  <a:pt x="0" y="1015301"/>
                </a:lnTo>
                <a:lnTo>
                  <a:pt x="0" y="1143444"/>
                </a:lnTo>
                <a:lnTo>
                  <a:pt x="234264" y="1143444"/>
                </a:lnTo>
                <a:lnTo>
                  <a:pt x="282698" y="1136923"/>
                </a:lnTo>
                <a:lnTo>
                  <a:pt x="326220" y="1118519"/>
                </a:lnTo>
                <a:lnTo>
                  <a:pt x="363094" y="1089972"/>
                </a:lnTo>
                <a:lnTo>
                  <a:pt x="391583" y="1053024"/>
                </a:lnTo>
                <a:lnTo>
                  <a:pt x="409950" y="1009413"/>
                </a:lnTo>
                <a:lnTo>
                  <a:pt x="416458" y="960882"/>
                </a:lnTo>
                <a:lnTo>
                  <a:pt x="416458" y="222808"/>
                </a:lnTo>
                <a:lnTo>
                  <a:pt x="412926" y="187028"/>
                </a:lnTo>
                <a:lnTo>
                  <a:pt x="407273" y="168389"/>
                </a:lnTo>
                <a:close/>
              </a:path>
              <a:path w="416560" h="1143635">
                <a:moveTo>
                  <a:pt x="153365" y="0"/>
                </a:moveTo>
                <a:lnTo>
                  <a:pt x="16827" y="104317"/>
                </a:lnTo>
                <a:lnTo>
                  <a:pt x="153365" y="208635"/>
                </a:lnTo>
                <a:lnTo>
                  <a:pt x="153365" y="168389"/>
                </a:lnTo>
                <a:lnTo>
                  <a:pt x="407273" y="168389"/>
                </a:lnTo>
                <a:lnTo>
                  <a:pt x="385849" y="121526"/>
                </a:lnTo>
                <a:lnTo>
                  <a:pt x="335346" y="70925"/>
                </a:lnTo>
                <a:lnTo>
                  <a:pt x="269976" y="43787"/>
                </a:lnTo>
                <a:lnTo>
                  <a:pt x="234264" y="40246"/>
                </a:lnTo>
                <a:lnTo>
                  <a:pt x="153365" y="40246"/>
                </a:lnTo>
                <a:lnTo>
                  <a:pt x="15336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2500004" y="3672321"/>
            <a:ext cx="292893" cy="804118"/>
          </a:xfrm>
          <a:custGeom>
            <a:avLst/>
            <a:gdLst/>
            <a:ahLst/>
            <a:cxnLst/>
            <a:rect l="l" t="t" r="r" b="b"/>
            <a:pathLst>
              <a:path w="416560" h="1143635">
                <a:moveTo>
                  <a:pt x="0" y="1143446"/>
                </a:moveTo>
                <a:lnTo>
                  <a:pt x="234260" y="1143446"/>
                </a:lnTo>
                <a:lnTo>
                  <a:pt x="282693" y="1136925"/>
                </a:lnTo>
                <a:lnTo>
                  <a:pt x="326213" y="1118522"/>
                </a:lnTo>
                <a:lnTo>
                  <a:pt x="363084" y="1089976"/>
                </a:lnTo>
                <a:lnTo>
                  <a:pt x="391570" y="1053028"/>
                </a:lnTo>
                <a:lnTo>
                  <a:pt x="409934" y="1009418"/>
                </a:lnTo>
                <a:lnTo>
                  <a:pt x="416442" y="960887"/>
                </a:lnTo>
                <a:lnTo>
                  <a:pt x="416442" y="222805"/>
                </a:lnTo>
                <a:lnTo>
                  <a:pt x="402586" y="152943"/>
                </a:lnTo>
                <a:lnTo>
                  <a:pt x="363102" y="93716"/>
                </a:lnTo>
                <a:lnTo>
                  <a:pt x="303986" y="54142"/>
                </a:lnTo>
                <a:lnTo>
                  <a:pt x="234260" y="40246"/>
                </a:lnTo>
                <a:lnTo>
                  <a:pt x="153377" y="40246"/>
                </a:lnTo>
                <a:lnTo>
                  <a:pt x="153377" y="0"/>
                </a:lnTo>
                <a:lnTo>
                  <a:pt x="16825" y="104319"/>
                </a:lnTo>
                <a:lnTo>
                  <a:pt x="153377" y="208639"/>
                </a:lnTo>
                <a:lnTo>
                  <a:pt x="153377" y="168393"/>
                </a:lnTo>
                <a:lnTo>
                  <a:pt x="234260" y="168393"/>
                </a:lnTo>
                <a:lnTo>
                  <a:pt x="255401" y="172668"/>
                </a:lnTo>
                <a:lnTo>
                  <a:pt x="272661" y="184329"/>
                </a:lnTo>
                <a:lnTo>
                  <a:pt x="284296" y="201624"/>
                </a:lnTo>
                <a:lnTo>
                  <a:pt x="288562" y="222805"/>
                </a:lnTo>
                <a:lnTo>
                  <a:pt x="288562" y="960887"/>
                </a:lnTo>
                <a:lnTo>
                  <a:pt x="284296" y="982066"/>
                </a:lnTo>
                <a:lnTo>
                  <a:pt x="272661" y="999362"/>
                </a:lnTo>
                <a:lnTo>
                  <a:pt x="255401" y="1011023"/>
                </a:lnTo>
                <a:lnTo>
                  <a:pt x="234260" y="1015300"/>
                </a:lnTo>
                <a:lnTo>
                  <a:pt x="0" y="1015300"/>
                </a:lnTo>
                <a:lnTo>
                  <a:pt x="0" y="1143446"/>
                </a:lnTo>
                <a:close/>
              </a:path>
            </a:pathLst>
          </a:custGeom>
          <a:ln w="27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1600557" y="3997732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5" h="241300">
                <a:moveTo>
                  <a:pt x="280911" y="120383"/>
                </a:moveTo>
                <a:lnTo>
                  <a:pt x="0" y="120383"/>
                </a:lnTo>
                <a:lnTo>
                  <a:pt x="140449" y="240766"/>
                </a:lnTo>
                <a:lnTo>
                  <a:pt x="280911" y="120383"/>
                </a:lnTo>
                <a:close/>
              </a:path>
              <a:path w="281305" h="241300">
                <a:moveTo>
                  <a:pt x="210680" y="0"/>
                </a:moveTo>
                <a:lnTo>
                  <a:pt x="70218" y="0"/>
                </a:lnTo>
                <a:lnTo>
                  <a:pt x="70218" y="120383"/>
                </a:lnTo>
                <a:lnTo>
                  <a:pt x="210680" y="120383"/>
                </a:lnTo>
                <a:lnTo>
                  <a:pt x="21068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1600551" y="3997736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5" h="241300">
                <a:moveTo>
                  <a:pt x="210686" y="0"/>
                </a:moveTo>
                <a:lnTo>
                  <a:pt x="210686" y="120385"/>
                </a:lnTo>
                <a:lnTo>
                  <a:pt x="280915" y="120385"/>
                </a:lnTo>
                <a:lnTo>
                  <a:pt x="140457" y="240770"/>
                </a:lnTo>
                <a:lnTo>
                  <a:pt x="0" y="120385"/>
                </a:lnTo>
                <a:lnTo>
                  <a:pt x="70228" y="120385"/>
                </a:lnTo>
                <a:lnTo>
                  <a:pt x="70228" y="0"/>
                </a:lnTo>
                <a:lnTo>
                  <a:pt x="210686" y="0"/>
                </a:lnTo>
                <a:close/>
              </a:path>
            </a:pathLst>
          </a:custGeom>
          <a:ln w="27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3680246" y="2262952"/>
            <a:ext cx="2251174" cy="2919114"/>
          </a:xfrm>
          <a:custGeom>
            <a:avLst/>
            <a:gdLst/>
            <a:ahLst/>
            <a:cxnLst/>
            <a:rect l="l" t="t" r="r" b="b"/>
            <a:pathLst>
              <a:path w="3201670" h="4151629">
                <a:moveTo>
                  <a:pt x="0" y="534606"/>
                </a:moveTo>
                <a:lnTo>
                  <a:pt x="2180" y="485946"/>
                </a:lnTo>
                <a:lnTo>
                  <a:pt x="8595" y="438509"/>
                </a:lnTo>
                <a:lnTo>
                  <a:pt x="19058" y="392486"/>
                </a:lnTo>
                <a:lnTo>
                  <a:pt x="33379" y="348064"/>
                </a:lnTo>
                <a:lnTo>
                  <a:pt x="51370" y="305432"/>
                </a:lnTo>
                <a:lnTo>
                  <a:pt x="72843" y="264780"/>
                </a:lnTo>
                <a:lnTo>
                  <a:pt x="97609" y="226294"/>
                </a:lnTo>
                <a:lnTo>
                  <a:pt x="125480" y="190166"/>
                </a:lnTo>
                <a:lnTo>
                  <a:pt x="156269" y="156582"/>
                </a:lnTo>
                <a:lnTo>
                  <a:pt x="189785" y="125732"/>
                </a:lnTo>
                <a:lnTo>
                  <a:pt x="225842" y="97805"/>
                </a:lnTo>
                <a:lnTo>
                  <a:pt x="264250" y="72989"/>
                </a:lnTo>
                <a:lnTo>
                  <a:pt x="304822" y="51473"/>
                </a:lnTo>
                <a:lnTo>
                  <a:pt x="347369" y="33446"/>
                </a:lnTo>
                <a:lnTo>
                  <a:pt x="391703" y="19096"/>
                </a:lnTo>
                <a:lnTo>
                  <a:pt x="437634" y="8613"/>
                </a:lnTo>
                <a:lnTo>
                  <a:pt x="484976" y="2184"/>
                </a:lnTo>
                <a:lnTo>
                  <a:pt x="533540" y="0"/>
                </a:lnTo>
                <a:lnTo>
                  <a:pt x="2667666" y="0"/>
                </a:lnTo>
                <a:lnTo>
                  <a:pt x="2720408" y="2615"/>
                </a:lnTo>
                <a:lnTo>
                  <a:pt x="2772255" y="10367"/>
                </a:lnTo>
                <a:lnTo>
                  <a:pt x="2822859" y="23108"/>
                </a:lnTo>
                <a:lnTo>
                  <a:pt x="2871868" y="40694"/>
                </a:lnTo>
                <a:lnTo>
                  <a:pt x="2918933" y="62979"/>
                </a:lnTo>
                <a:lnTo>
                  <a:pt x="2963704" y="89819"/>
                </a:lnTo>
                <a:lnTo>
                  <a:pt x="3005831" y="121068"/>
                </a:lnTo>
                <a:lnTo>
                  <a:pt x="3044964" y="156580"/>
                </a:lnTo>
                <a:lnTo>
                  <a:pt x="3080405" y="195794"/>
                </a:lnTo>
                <a:lnTo>
                  <a:pt x="3111592" y="238005"/>
                </a:lnTo>
                <a:lnTo>
                  <a:pt x="3138379" y="282864"/>
                </a:lnTo>
                <a:lnTo>
                  <a:pt x="3160622" y="330020"/>
                </a:lnTo>
                <a:lnTo>
                  <a:pt x="3178175" y="379123"/>
                </a:lnTo>
                <a:lnTo>
                  <a:pt x="3190893" y="429821"/>
                </a:lnTo>
                <a:lnTo>
                  <a:pt x="3198630" y="481766"/>
                </a:lnTo>
                <a:lnTo>
                  <a:pt x="3201242" y="534606"/>
                </a:lnTo>
                <a:lnTo>
                  <a:pt x="3201242" y="3616753"/>
                </a:lnTo>
                <a:lnTo>
                  <a:pt x="3199061" y="3665413"/>
                </a:lnTo>
                <a:lnTo>
                  <a:pt x="3192645" y="3712849"/>
                </a:lnTo>
                <a:lnTo>
                  <a:pt x="3182181" y="3758873"/>
                </a:lnTo>
                <a:lnTo>
                  <a:pt x="3167858" y="3803296"/>
                </a:lnTo>
                <a:lnTo>
                  <a:pt x="3149865" y="3845929"/>
                </a:lnTo>
                <a:lnTo>
                  <a:pt x="3128389" y="3886584"/>
                </a:lnTo>
                <a:lnTo>
                  <a:pt x="3103620" y="3925071"/>
                </a:lnTo>
                <a:lnTo>
                  <a:pt x="3075746" y="3961202"/>
                </a:lnTo>
                <a:lnTo>
                  <a:pt x="3044955" y="3994787"/>
                </a:lnTo>
                <a:lnTo>
                  <a:pt x="3011435" y="4025639"/>
                </a:lnTo>
                <a:lnTo>
                  <a:pt x="2975376" y="4053569"/>
                </a:lnTo>
                <a:lnTo>
                  <a:pt x="2936964" y="4078387"/>
                </a:lnTo>
                <a:lnTo>
                  <a:pt x="2896390" y="4099904"/>
                </a:lnTo>
                <a:lnTo>
                  <a:pt x="2853841" y="4117933"/>
                </a:lnTo>
                <a:lnTo>
                  <a:pt x="2809506" y="4132284"/>
                </a:lnTo>
                <a:lnTo>
                  <a:pt x="2763572" y="4142769"/>
                </a:lnTo>
                <a:lnTo>
                  <a:pt x="2716230" y="4149198"/>
                </a:lnTo>
                <a:lnTo>
                  <a:pt x="2667666" y="4151383"/>
                </a:lnTo>
                <a:lnTo>
                  <a:pt x="533540" y="4151383"/>
                </a:lnTo>
                <a:lnTo>
                  <a:pt x="484976" y="4149198"/>
                </a:lnTo>
                <a:lnTo>
                  <a:pt x="437634" y="4142769"/>
                </a:lnTo>
                <a:lnTo>
                  <a:pt x="391703" y="4132284"/>
                </a:lnTo>
                <a:lnTo>
                  <a:pt x="347369" y="4117933"/>
                </a:lnTo>
                <a:lnTo>
                  <a:pt x="304822" y="4099904"/>
                </a:lnTo>
                <a:lnTo>
                  <a:pt x="264250" y="4078387"/>
                </a:lnTo>
                <a:lnTo>
                  <a:pt x="225842" y="4053569"/>
                </a:lnTo>
                <a:lnTo>
                  <a:pt x="189785" y="4025639"/>
                </a:lnTo>
                <a:lnTo>
                  <a:pt x="156269" y="3994787"/>
                </a:lnTo>
                <a:lnTo>
                  <a:pt x="125480" y="3961202"/>
                </a:lnTo>
                <a:lnTo>
                  <a:pt x="97609" y="3925071"/>
                </a:lnTo>
                <a:lnTo>
                  <a:pt x="72843" y="3886584"/>
                </a:lnTo>
                <a:lnTo>
                  <a:pt x="51370" y="3845929"/>
                </a:lnTo>
                <a:lnTo>
                  <a:pt x="33379" y="3803296"/>
                </a:lnTo>
                <a:lnTo>
                  <a:pt x="19058" y="3758873"/>
                </a:lnTo>
                <a:lnTo>
                  <a:pt x="8595" y="3712849"/>
                </a:lnTo>
                <a:lnTo>
                  <a:pt x="2180" y="3665413"/>
                </a:lnTo>
                <a:lnTo>
                  <a:pt x="0" y="3616753"/>
                </a:lnTo>
                <a:lnTo>
                  <a:pt x="0" y="534606"/>
                </a:lnTo>
                <a:close/>
              </a:path>
            </a:pathLst>
          </a:custGeom>
          <a:ln w="27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3897166" y="2406783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2154402" y="0"/>
                </a:moveTo>
                <a:lnTo>
                  <a:pt x="123278" y="0"/>
                </a:lnTo>
                <a:lnTo>
                  <a:pt x="75293" y="9707"/>
                </a:lnTo>
                <a:lnTo>
                  <a:pt x="36107" y="36182"/>
                </a:lnTo>
                <a:lnTo>
                  <a:pt x="9687" y="75448"/>
                </a:lnTo>
                <a:lnTo>
                  <a:pt x="0" y="123532"/>
                </a:lnTo>
                <a:lnTo>
                  <a:pt x="0" y="617639"/>
                </a:lnTo>
                <a:lnTo>
                  <a:pt x="9687" y="665721"/>
                </a:lnTo>
                <a:lnTo>
                  <a:pt x="36107" y="704983"/>
                </a:lnTo>
                <a:lnTo>
                  <a:pt x="75293" y="731453"/>
                </a:lnTo>
                <a:lnTo>
                  <a:pt x="123278" y="741159"/>
                </a:lnTo>
                <a:lnTo>
                  <a:pt x="2154402" y="741159"/>
                </a:lnTo>
                <a:lnTo>
                  <a:pt x="2202388" y="731453"/>
                </a:lnTo>
                <a:lnTo>
                  <a:pt x="2241573" y="704983"/>
                </a:lnTo>
                <a:lnTo>
                  <a:pt x="2267993" y="665721"/>
                </a:lnTo>
                <a:lnTo>
                  <a:pt x="2277681" y="617639"/>
                </a:lnTo>
                <a:lnTo>
                  <a:pt x="2277681" y="123532"/>
                </a:lnTo>
                <a:lnTo>
                  <a:pt x="2268296" y="76257"/>
                </a:lnTo>
                <a:lnTo>
                  <a:pt x="2241575" y="36182"/>
                </a:lnTo>
                <a:lnTo>
                  <a:pt x="2201575" y="9404"/>
                </a:lnTo>
                <a:lnTo>
                  <a:pt x="2154402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3897157" y="2406788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0" y="123530"/>
                </a:moveTo>
                <a:lnTo>
                  <a:pt x="9687" y="75446"/>
                </a:lnTo>
                <a:lnTo>
                  <a:pt x="36107" y="36180"/>
                </a:lnTo>
                <a:lnTo>
                  <a:pt x="75294" y="9707"/>
                </a:lnTo>
                <a:lnTo>
                  <a:pt x="123283" y="0"/>
                </a:lnTo>
                <a:lnTo>
                  <a:pt x="2154399" y="0"/>
                </a:lnTo>
                <a:lnTo>
                  <a:pt x="2201588" y="9402"/>
                </a:lnTo>
                <a:lnTo>
                  <a:pt x="2241589" y="36179"/>
                </a:lnTo>
                <a:lnTo>
                  <a:pt x="2268308" y="76256"/>
                </a:lnTo>
                <a:lnTo>
                  <a:pt x="2277683" y="123530"/>
                </a:lnTo>
                <a:lnTo>
                  <a:pt x="2277683" y="617631"/>
                </a:lnTo>
                <a:lnTo>
                  <a:pt x="2267995" y="665716"/>
                </a:lnTo>
                <a:lnTo>
                  <a:pt x="2241575" y="704981"/>
                </a:lnTo>
                <a:lnTo>
                  <a:pt x="2202388" y="731455"/>
                </a:lnTo>
                <a:lnTo>
                  <a:pt x="2154399" y="741162"/>
                </a:lnTo>
                <a:lnTo>
                  <a:pt x="123283" y="741162"/>
                </a:lnTo>
                <a:lnTo>
                  <a:pt x="75294" y="731455"/>
                </a:lnTo>
                <a:lnTo>
                  <a:pt x="36107" y="704981"/>
                </a:lnTo>
                <a:lnTo>
                  <a:pt x="9687" y="665716"/>
                </a:lnTo>
                <a:lnTo>
                  <a:pt x="0" y="617631"/>
                </a:lnTo>
                <a:lnTo>
                  <a:pt x="0" y="123530"/>
                </a:lnTo>
                <a:close/>
              </a:path>
            </a:pathLst>
          </a:custGeom>
          <a:ln w="27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 txBox="1"/>
          <p:nvPr/>
        </p:nvSpPr>
        <p:spPr>
          <a:xfrm>
            <a:off x="3945514" y="2548246"/>
            <a:ext cx="1450627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Cluster the</a:t>
            </a:r>
            <a:r>
              <a:rPr sz="1195" b="1" spc="-42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Weights</a:t>
            </a:r>
            <a:endParaRPr sz="1195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98237" y="3125078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2154402" y="0"/>
                </a:moveTo>
                <a:lnTo>
                  <a:pt x="123291" y="0"/>
                </a:lnTo>
                <a:lnTo>
                  <a:pt x="75298" y="9707"/>
                </a:lnTo>
                <a:lnTo>
                  <a:pt x="36109" y="36182"/>
                </a:lnTo>
                <a:lnTo>
                  <a:pt x="9688" y="75448"/>
                </a:lnTo>
                <a:lnTo>
                  <a:pt x="0" y="123532"/>
                </a:lnTo>
                <a:lnTo>
                  <a:pt x="0" y="617639"/>
                </a:lnTo>
                <a:lnTo>
                  <a:pt x="9688" y="665715"/>
                </a:lnTo>
                <a:lnTo>
                  <a:pt x="36109" y="704978"/>
                </a:lnTo>
                <a:lnTo>
                  <a:pt x="75298" y="731451"/>
                </a:lnTo>
                <a:lnTo>
                  <a:pt x="123291" y="741159"/>
                </a:lnTo>
                <a:lnTo>
                  <a:pt x="2154402" y="741159"/>
                </a:lnTo>
                <a:lnTo>
                  <a:pt x="2202390" y="731451"/>
                </a:lnTo>
                <a:lnTo>
                  <a:pt x="2241580" y="704978"/>
                </a:lnTo>
                <a:lnTo>
                  <a:pt x="2268004" y="665715"/>
                </a:lnTo>
                <a:lnTo>
                  <a:pt x="2277694" y="617639"/>
                </a:lnTo>
                <a:lnTo>
                  <a:pt x="2277694" y="123532"/>
                </a:lnTo>
                <a:lnTo>
                  <a:pt x="2268302" y="76257"/>
                </a:lnTo>
                <a:lnTo>
                  <a:pt x="2241575" y="36182"/>
                </a:lnTo>
                <a:lnTo>
                  <a:pt x="2201579" y="9404"/>
                </a:lnTo>
                <a:lnTo>
                  <a:pt x="2154402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3898235" y="3125081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0" y="123530"/>
                </a:moveTo>
                <a:lnTo>
                  <a:pt x="9687" y="75446"/>
                </a:lnTo>
                <a:lnTo>
                  <a:pt x="36107" y="36180"/>
                </a:lnTo>
                <a:lnTo>
                  <a:pt x="75294" y="9707"/>
                </a:lnTo>
                <a:lnTo>
                  <a:pt x="123283" y="0"/>
                </a:lnTo>
                <a:lnTo>
                  <a:pt x="2154399" y="0"/>
                </a:lnTo>
                <a:lnTo>
                  <a:pt x="2201588" y="9402"/>
                </a:lnTo>
                <a:lnTo>
                  <a:pt x="2241589" y="36179"/>
                </a:lnTo>
                <a:lnTo>
                  <a:pt x="2268294" y="76256"/>
                </a:lnTo>
                <a:lnTo>
                  <a:pt x="2277683" y="123530"/>
                </a:lnTo>
                <a:lnTo>
                  <a:pt x="2277683" y="617631"/>
                </a:lnTo>
                <a:lnTo>
                  <a:pt x="2267995" y="665716"/>
                </a:lnTo>
                <a:lnTo>
                  <a:pt x="2241575" y="704981"/>
                </a:lnTo>
                <a:lnTo>
                  <a:pt x="2202388" y="731455"/>
                </a:lnTo>
                <a:lnTo>
                  <a:pt x="2154399" y="741162"/>
                </a:lnTo>
                <a:lnTo>
                  <a:pt x="123283" y="741162"/>
                </a:lnTo>
                <a:lnTo>
                  <a:pt x="75294" y="731455"/>
                </a:lnTo>
                <a:lnTo>
                  <a:pt x="36107" y="704981"/>
                </a:lnTo>
                <a:lnTo>
                  <a:pt x="9687" y="665716"/>
                </a:lnTo>
                <a:lnTo>
                  <a:pt x="0" y="617631"/>
                </a:lnTo>
                <a:lnTo>
                  <a:pt x="0" y="123530"/>
                </a:lnTo>
                <a:close/>
              </a:path>
            </a:pathLst>
          </a:custGeom>
          <a:ln w="27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 txBox="1"/>
          <p:nvPr/>
        </p:nvSpPr>
        <p:spPr>
          <a:xfrm>
            <a:off x="3934387" y="3270381"/>
            <a:ext cx="1526977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Generate Code</a:t>
            </a:r>
            <a:r>
              <a:rPr sz="1195" b="1" spc="-42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Book</a:t>
            </a:r>
            <a:endParaRPr sz="1195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99477" y="2954315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4" h="241300">
                <a:moveTo>
                  <a:pt x="280924" y="120383"/>
                </a:moveTo>
                <a:lnTo>
                  <a:pt x="0" y="120383"/>
                </a:lnTo>
                <a:lnTo>
                  <a:pt x="140461" y="240779"/>
                </a:lnTo>
                <a:lnTo>
                  <a:pt x="280924" y="120383"/>
                </a:lnTo>
                <a:close/>
              </a:path>
              <a:path w="281304" h="241300">
                <a:moveTo>
                  <a:pt x="210693" y="0"/>
                </a:moveTo>
                <a:lnTo>
                  <a:pt x="70230" y="0"/>
                </a:lnTo>
                <a:lnTo>
                  <a:pt x="70230" y="120383"/>
                </a:lnTo>
                <a:lnTo>
                  <a:pt x="210693" y="120383"/>
                </a:lnTo>
                <a:lnTo>
                  <a:pt x="21069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4599471" y="2954321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4" h="241300">
                <a:moveTo>
                  <a:pt x="210686" y="0"/>
                </a:moveTo>
                <a:lnTo>
                  <a:pt x="210686" y="120385"/>
                </a:lnTo>
                <a:lnTo>
                  <a:pt x="280915" y="120385"/>
                </a:lnTo>
                <a:lnTo>
                  <a:pt x="140457" y="240770"/>
                </a:lnTo>
                <a:lnTo>
                  <a:pt x="0" y="120385"/>
                </a:lnTo>
                <a:lnTo>
                  <a:pt x="70228" y="120385"/>
                </a:lnTo>
                <a:lnTo>
                  <a:pt x="70228" y="0"/>
                </a:lnTo>
                <a:lnTo>
                  <a:pt x="210686" y="0"/>
                </a:lnTo>
                <a:close/>
              </a:path>
            </a:pathLst>
          </a:custGeom>
          <a:ln w="27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3898237" y="3813690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2154402" y="0"/>
                </a:moveTo>
                <a:lnTo>
                  <a:pt x="123291" y="0"/>
                </a:lnTo>
                <a:lnTo>
                  <a:pt x="75298" y="9707"/>
                </a:lnTo>
                <a:lnTo>
                  <a:pt x="36109" y="36182"/>
                </a:lnTo>
                <a:lnTo>
                  <a:pt x="9688" y="75448"/>
                </a:lnTo>
                <a:lnTo>
                  <a:pt x="0" y="123532"/>
                </a:lnTo>
                <a:lnTo>
                  <a:pt x="0" y="617639"/>
                </a:lnTo>
                <a:lnTo>
                  <a:pt x="9688" y="665721"/>
                </a:lnTo>
                <a:lnTo>
                  <a:pt x="36109" y="704983"/>
                </a:lnTo>
                <a:lnTo>
                  <a:pt x="75298" y="731453"/>
                </a:lnTo>
                <a:lnTo>
                  <a:pt x="123291" y="741159"/>
                </a:lnTo>
                <a:lnTo>
                  <a:pt x="2154402" y="741159"/>
                </a:lnTo>
                <a:lnTo>
                  <a:pt x="2202390" y="731453"/>
                </a:lnTo>
                <a:lnTo>
                  <a:pt x="2241580" y="704983"/>
                </a:lnTo>
                <a:lnTo>
                  <a:pt x="2268004" y="665721"/>
                </a:lnTo>
                <a:lnTo>
                  <a:pt x="2277694" y="617639"/>
                </a:lnTo>
                <a:lnTo>
                  <a:pt x="2277694" y="123532"/>
                </a:lnTo>
                <a:lnTo>
                  <a:pt x="2268302" y="76257"/>
                </a:lnTo>
                <a:lnTo>
                  <a:pt x="2241575" y="36182"/>
                </a:lnTo>
                <a:lnTo>
                  <a:pt x="2201579" y="9404"/>
                </a:lnTo>
                <a:lnTo>
                  <a:pt x="2154402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3898235" y="3813696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0" y="123530"/>
                </a:moveTo>
                <a:lnTo>
                  <a:pt x="9687" y="75446"/>
                </a:lnTo>
                <a:lnTo>
                  <a:pt x="36107" y="36180"/>
                </a:lnTo>
                <a:lnTo>
                  <a:pt x="75294" y="9707"/>
                </a:lnTo>
                <a:lnTo>
                  <a:pt x="123283" y="0"/>
                </a:lnTo>
                <a:lnTo>
                  <a:pt x="2154399" y="0"/>
                </a:lnTo>
                <a:lnTo>
                  <a:pt x="2201588" y="9402"/>
                </a:lnTo>
                <a:lnTo>
                  <a:pt x="2241589" y="36179"/>
                </a:lnTo>
                <a:lnTo>
                  <a:pt x="2268294" y="76256"/>
                </a:lnTo>
                <a:lnTo>
                  <a:pt x="2277683" y="123530"/>
                </a:lnTo>
                <a:lnTo>
                  <a:pt x="2277683" y="617631"/>
                </a:lnTo>
                <a:lnTo>
                  <a:pt x="2267995" y="665716"/>
                </a:lnTo>
                <a:lnTo>
                  <a:pt x="2241575" y="704981"/>
                </a:lnTo>
                <a:lnTo>
                  <a:pt x="2202388" y="731455"/>
                </a:lnTo>
                <a:lnTo>
                  <a:pt x="2154399" y="741162"/>
                </a:lnTo>
                <a:lnTo>
                  <a:pt x="123283" y="741162"/>
                </a:lnTo>
                <a:lnTo>
                  <a:pt x="75294" y="731455"/>
                </a:lnTo>
                <a:lnTo>
                  <a:pt x="36107" y="704981"/>
                </a:lnTo>
                <a:lnTo>
                  <a:pt x="9687" y="665716"/>
                </a:lnTo>
                <a:lnTo>
                  <a:pt x="0" y="617631"/>
                </a:lnTo>
                <a:lnTo>
                  <a:pt x="0" y="123530"/>
                </a:lnTo>
                <a:close/>
              </a:path>
            </a:pathLst>
          </a:custGeom>
          <a:ln w="27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 txBox="1"/>
          <p:nvPr/>
        </p:nvSpPr>
        <p:spPr>
          <a:xfrm>
            <a:off x="3934387" y="3902781"/>
            <a:ext cx="1568946" cy="37771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Quantize the</a:t>
            </a:r>
            <a:r>
              <a:rPr sz="1195" b="1" spc="-39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Weights  with Code</a:t>
            </a:r>
            <a:r>
              <a:rPr sz="1195" b="1" spc="-14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Book</a:t>
            </a:r>
            <a:endParaRPr sz="1195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99477" y="3642937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4" h="241300">
                <a:moveTo>
                  <a:pt x="280924" y="120383"/>
                </a:moveTo>
                <a:lnTo>
                  <a:pt x="0" y="120383"/>
                </a:lnTo>
                <a:lnTo>
                  <a:pt x="140461" y="240766"/>
                </a:lnTo>
                <a:lnTo>
                  <a:pt x="280924" y="120383"/>
                </a:lnTo>
                <a:close/>
              </a:path>
              <a:path w="281304" h="241300">
                <a:moveTo>
                  <a:pt x="210693" y="0"/>
                </a:moveTo>
                <a:lnTo>
                  <a:pt x="70230" y="0"/>
                </a:lnTo>
                <a:lnTo>
                  <a:pt x="70230" y="120383"/>
                </a:lnTo>
                <a:lnTo>
                  <a:pt x="210693" y="120383"/>
                </a:lnTo>
                <a:lnTo>
                  <a:pt x="21069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4599471" y="3642936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4" h="241300">
                <a:moveTo>
                  <a:pt x="210686" y="0"/>
                </a:moveTo>
                <a:lnTo>
                  <a:pt x="210686" y="120385"/>
                </a:lnTo>
                <a:lnTo>
                  <a:pt x="280915" y="120385"/>
                </a:lnTo>
                <a:lnTo>
                  <a:pt x="140457" y="240770"/>
                </a:lnTo>
                <a:lnTo>
                  <a:pt x="0" y="120385"/>
                </a:lnTo>
                <a:lnTo>
                  <a:pt x="70228" y="120385"/>
                </a:lnTo>
                <a:lnTo>
                  <a:pt x="70228" y="0"/>
                </a:lnTo>
                <a:lnTo>
                  <a:pt x="210686" y="0"/>
                </a:lnTo>
                <a:close/>
              </a:path>
            </a:pathLst>
          </a:custGeom>
          <a:ln w="27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3898237" y="4502303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2154402" y="0"/>
                </a:moveTo>
                <a:lnTo>
                  <a:pt x="123291" y="0"/>
                </a:lnTo>
                <a:lnTo>
                  <a:pt x="75298" y="9707"/>
                </a:lnTo>
                <a:lnTo>
                  <a:pt x="36109" y="36182"/>
                </a:lnTo>
                <a:lnTo>
                  <a:pt x="9688" y="75448"/>
                </a:lnTo>
                <a:lnTo>
                  <a:pt x="0" y="123532"/>
                </a:lnTo>
                <a:lnTo>
                  <a:pt x="0" y="617639"/>
                </a:lnTo>
                <a:lnTo>
                  <a:pt x="9688" y="665723"/>
                </a:lnTo>
                <a:lnTo>
                  <a:pt x="36109" y="704989"/>
                </a:lnTo>
                <a:lnTo>
                  <a:pt x="75298" y="731464"/>
                </a:lnTo>
                <a:lnTo>
                  <a:pt x="123291" y="741172"/>
                </a:lnTo>
                <a:lnTo>
                  <a:pt x="2154402" y="741172"/>
                </a:lnTo>
                <a:lnTo>
                  <a:pt x="2202390" y="731464"/>
                </a:lnTo>
                <a:lnTo>
                  <a:pt x="2241580" y="704989"/>
                </a:lnTo>
                <a:lnTo>
                  <a:pt x="2268004" y="665723"/>
                </a:lnTo>
                <a:lnTo>
                  <a:pt x="2277694" y="617639"/>
                </a:lnTo>
                <a:lnTo>
                  <a:pt x="2277694" y="123532"/>
                </a:lnTo>
                <a:lnTo>
                  <a:pt x="2268302" y="76257"/>
                </a:lnTo>
                <a:lnTo>
                  <a:pt x="2241575" y="36182"/>
                </a:lnTo>
                <a:lnTo>
                  <a:pt x="2201579" y="9404"/>
                </a:lnTo>
                <a:lnTo>
                  <a:pt x="2154402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3898235" y="4502310"/>
            <a:ext cx="1601539" cy="521494"/>
          </a:xfrm>
          <a:custGeom>
            <a:avLst/>
            <a:gdLst/>
            <a:ahLst/>
            <a:cxnLst/>
            <a:rect l="l" t="t" r="r" b="b"/>
            <a:pathLst>
              <a:path w="2277745" h="741679">
                <a:moveTo>
                  <a:pt x="0" y="123534"/>
                </a:moveTo>
                <a:lnTo>
                  <a:pt x="9687" y="75447"/>
                </a:lnTo>
                <a:lnTo>
                  <a:pt x="36107" y="36181"/>
                </a:lnTo>
                <a:lnTo>
                  <a:pt x="75294" y="9707"/>
                </a:lnTo>
                <a:lnTo>
                  <a:pt x="123283" y="0"/>
                </a:lnTo>
                <a:lnTo>
                  <a:pt x="2154399" y="0"/>
                </a:lnTo>
                <a:lnTo>
                  <a:pt x="2201588" y="9402"/>
                </a:lnTo>
                <a:lnTo>
                  <a:pt x="2241589" y="36179"/>
                </a:lnTo>
                <a:lnTo>
                  <a:pt x="2268294" y="76254"/>
                </a:lnTo>
                <a:lnTo>
                  <a:pt x="2277683" y="123534"/>
                </a:lnTo>
                <a:lnTo>
                  <a:pt x="2277683" y="617642"/>
                </a:lnTo>
                <a:lnTo>
                  <a:pt x="2267995" y="665726"/>
                </a:lnTo>
                <a:lnTo>
                  <a:pt x="2241575" y="704990"/>
                </a:lnTo>
                <a:lnTo>
                  <a:pt x="2202388" y="731462"/>
                </a:lnTo>
                <a:lnTo>
                  <a:pt x="2154399" y="741169"/>
                </a:lnTo>
                <a:lnTo>
                  <a:pt x="123283" y="741169"/>
                </a:lnTo>
                <a:lnTo>
                  <a:pt x="75294" y="731462"/>
                </a:lnTo>
                <a:lnTo>
                  <a:pt x="36107" y="704990"/>
                </a:lnTo>
                <a:lnTo>
                  <a:pt x="9687" y="665726"/>
                </a:lnTo>
                <a:lnTo>
                  <a:pt x="0" y="617642"/>
                </a:lnTo>
                <a:lnTo>
                  <a:pt x="0" y="123534"/>
                </a:lnTo>
                <a:close/>
              </a:path>
            </a:pathLst>
          </a:custGeom>
          <a:ln w="27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 txBox="1"/>
          <p:nvPr/>
        </p:nvSpPr>
        <p:spPr>
          <a:xfrm>
            <a:off x="4010236" y="4652250"/>
            <a:ext cx="1391245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Retrain Code</a:t>
            </a:r>
            <a:r>
              <a:rPr sz="1195" b="1" spc="-46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Book</a:t>
            </a:r>
            <a:endParaRPr sz="1195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99477" y="4331550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4" h="241300">
                <a:moveTo>
                  <a:pt x="280924" y="120383"/>
                </a:moveTo>
                <a:lnTo>
                  <a:pt x="0" y="120383"/>
                </a:lnTo>
                <a:lnTo>
                  <a:pt x="140461" y="240766"/>
                </a:lnTo>
                <a:lnTo>
                  <a:pt x="280924" y="120383"/>
                </a:lnTo>
                <a:close/>
              </a:path>
              <a:path w="281304" h="241300">
                <a:moveTo>
                  <a:pt x="210693" y="0"/>
                </a:moveTo>
                <a:lnTo>
                  <a:pt x="70230" y="0"/>
                </a:lnTo>
                <a:lnTo>
                  <a:pt x="70230" y="120383"/>
                </a:lnTo>
                <a:lnTo>
                  <a:pt x="210693" y="120383"/>
                </a:lnTo>
                <a:lnTo>
                  <a:pt x="21069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4599471" y="4331550"/>
            <a:ext cx="197793" cy="169664"/>
          </a:xfrm>
          <a:custGeom>
            <a:avLst/>
            <a:gdLst/>
            <a:ahLst/>
            <a:cxnLst/>
            <a:rect l="l" t="t" r="r" b="b"/>
            <a:pathLst>
              <a:path w="281304" h="241300">
                <a:moveTo>
                  <a:pt x="210686" y="0"/>
                </a:moveTo>
                <a:lnTo>
                  <a:pt x="210686" y="120385"/>
                </a:lnTo>
                <a:lnTo>
                  <a:pt x="280915" y="120385"/>
                </a:lnTo>
                <a:lnTo>
                  <a:pt x="140457" y="240770"/>
                </a:lnTo>
                <a:lnTo>
                  <a:pt x="0" y="120385"/>
                </a:lnTo>
                <a:lnTo>
                  <a:pt x="70228" y="120385"/>
                </a:lnTo>
                <a:lnTo>
                  <a:pt x="70228" y="0"/>
                </a:lnTo>
                <a:lnTo>
                  <a:pt x="210686" y="0"/>
                </a:lnTo>
                <a:close/>
              </a:path>
            </a:pathLst>
          </a:custGeom>
          <a:ln w="27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5499732" y="3980453"/>
            <a:ext cx="292893" cy="838051"/>
          </a:xfrm>
          <a:custGeom>
            <a:avLst/>
            <a:gdLst/>
            <a:ahLst/>
            <a:cxnLst/>
            <a:rect l="l" t="t" r="r" b="b"/>
            <a:pathLst>
              <a:path w="416559" h="1191895">
                <a:moveTo>
                  <a:pt x="407274" y="168389"/>
                </a:moveTo>
                <a:lnTo>
                  <a:pt x="234264" y="168389"/>
                </a:lnTo>
                <a:lnTo>
                  <a:pt x="255399" y="172666"/>
                </a:lnTo>
                <a:lnTo>
                  <a:pt x="272661" y="184330"/>
                </a:lnTo>
                <a:lnTo>
                  <a:pt x="284300" y="201629"/>
                </a:lnTo>
                <a:lnTo>
                  <a:pt x="288569" y="222808"/>
                </a:lnTo>
                <a:lnTo>
                  <a:pt x="288569" y="1008875"/>
                </a:lnTo>
                <a:lnTo>
                  <a:pt x="284300" y="1030052"/>
                </a:lnTo>
                <a:lnTo>
                  <a:pt x="272661" y="1047346"/>
                </a:lnTo>
                <a:lnTo>
                  <a:pt x="255399" y="1059006"/>
                </a:lnTo>
                <a:lnTo>
                  <a:pt x="234264" y="1063282"/>
                </a:lnTo>
                <a:lnTo>
                  <a:pt x="0" y="1063282"/>
                </a:lnTo>
                <a:lnTo>
                  <a:pt x="0" y="1191437"/>
                </a:lnTo>
                <a:lnTo>
                  <a:pt x="234264" y="1191437"/>
                </a:lnTo>
                <a:lnTo>
                  <a:pt x="282698" y="1184916"/>
                </a:lnTo>
                <a:lnTo>
                  <a:pt x="326220" y="1166512"/>
                </a:lnTo>
                <a:lnTo>
                  <a:pt x="363094" y="1137966"/>
                </a:lnTo>
                <a:lnTo>
                  <a:pt x="391583" y="1101017"/>
                </a:lnTo>
                <a:lnTo>
                  <a:pt x="409950" y="1057407"/>
                </a:lnTo>
                <a:lnTo>
                  <a:pt x="416458" y="1008875"/>
                </a:lnTo>
                <a:lnTo>
                  <a:pt x="416458" y="222808"/>
                </a:lnTo>
                <a:lnTo>
                  <a:pt x="412926" y="187028"/>
                </a:lnTo>
                <a:lnTo>
                  <a:pt x="407274" y="168389"/>
                </a:lnTo>
                <a:close/>
              </a:path>
              <a:path w="416559" h="1191895">
                <a:moveTo>
                  <a:pt x="153365" y="0"/>
                </a:moveTo>
                <a:lnTo>
                  <a:pt x="16827" y="104317"/>
                </a:lnTo>
                <a:lnTo>
                  <a:pt x="153365" y="208648"/>
                </a:lnTo>
                <a:lnTo>
                  <a:pt x="153365" y="168389"/>
                </a:lnTo>
                <a:lnTo>
                  <a:pt x="407274" y="168389"/>
                </a:lnTo>
                <a:lnTo>
                  <a:pt x="385849" y="121521"/>
                </a:lnTo>
                <a:lnTo>
                  <a:pt x="335346" y="70919"/>
                </a:lnTo>
                <a:lnTo>
                  <a:pt x="269976" y="43787"/>
                </a:lnTo>
                <a:lnTo>
                  <a:pt x="234264" y="40246"/>
                </a:lnTo>
                <a:lnTo>
                  <a:pt x="153365" y="40246"/>
                </a:lnTo>
                <a:lnTo>
                  <a:pt x="153365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5499730" y="3980458"/>
            <a:ext cx="292893" cy="838051"/>
          </a:xfrm>
          <a:custGeom>
            <a:avLst/>
            <a:gdLst/>
            <a:ahLst/>
            <a:cxnLst/>
            <a:rect l="l" t="t" r="r" b="b"/>
            <a:pathLst>
              <a:path w="416559" h="1191895">
                <a:moveTo>
                  <a:pt x="0" y="1191429"/>
                </a:moveTo>
                <a:lnTo>
                  <a:pt x="234238" y="1191429"/>
                </a:lnTo>
                <a:lnTo>
                  <a:pt x="282687" y="1184909"/>
                </a:lnTo>
                <a:lnTo>
                  <a:pt x="326217" y="1166507"/>
                </a:lnTo>
                <a:lnTo>
                  <a:pt x="363094" y="1137962"/>
                </a:lnTo>
                <a:lnTo>
                  <a:pt x="391583" y="1101012"/>
                </a:lnTo>
                <a:lnTo>
                  <a:pt x="409949" y="1057396"/>
                </a:lnTo>
                <a:lnTo>
                  <a:pt x="416456" y="1008852"/>
                </a:lnTo>
                <a:lnTo>
                  <a:pt x="416456" y="222805"/>
                </a:lnTo>
                <a:lnTo>
                  <a:pt x="402582" y="152943"/>
                </a:lnTo>
                <a:lnTo>
                  <a:pt x="363081" y="93716"/>
                </a:lnTo>
                <a:lnTo>
                  <a:pt x="303977" y="54143"/>
                </a:lnTo>
                <a:lnTo>
                  <a:pt x="234238" y="40246"/>
                </a:lnTo>
                <a:lnTo>
                  <a:pt x="153356" y="40246"/>
                </a:lnTo>
                <a:lnTo>
                  <a:pt x="153356" y="0"/>
                </a:lnTo>
                <a:lnTo>
                  <a:pt x="16817" y="104319"/>
                </a:lnTo>
                <a:lnTo>
                  <a:pt x="153356" y="208639"/>
                </a:lnTo>
                <a:lnTo>
                  <a:pt x="153356" y="168393"/>
                </a:lnTo>
                <a:lnTo>
                  <a:pt x="234238" y="168393"/>
                </a:lnTo>
                <a:lnTo>
                  <a:pt x="255386" y="172669"/>
                </a:lnTo>
                <a:lnTo>
                  <a:pt x="272658" y="184330"/>
                </a:lnTo>
                <a:lnTo>
                  <a:pt x="284305" y="201626"/>
                </a:lnTo>
                <a:lnTo>
                  <a:pt x="288576" y="222805"/>
                </a:lnTo>
                <a:lnTo>
                  <a:pt x="288576" y="1008852"/>
                </a:lnTo>
                <a:lnTo>
                  <a:pt x="284305" y="1030041"/>
                </a:lnTo>
                <a:lnTo>
                  <a:pt x="272658" y="1047347"/>
                </a:lnTo>
                <a:lnTo>
                  <a:pt x="255386" y="1059017"/>
                </a:lnTo>
                <a:lnTo>
                  <a:pt x="234238" y="1063297"/>
                </a:lnTo>
                <a:lnTo>
                  <a:pt x="0" y="1063297"/>
                </a:lnTo>
                <a:lnTo>
                  <a:pt x="0" y="1191429"/>
                </a:lnTo>
                <a:close/>
              </a:path>
            </a:pathLst>
          </a:custGeom>
          <a:ln w="27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 txBox="1"/>
          <p:nvPr/>
        </p:nvSpPr>
        <p:spPr>
          <a:xfrm>
            <a:off x="723622" y="2205774"/>
            <a:ext cx="2382441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Pruning: less number of</a:t>
            </a:r>
            <a:r>
              <a:rPr sz="1195" b="1" spc="-39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weights</a:t>
            </a:r>
            <a:endParaRPr sz="1195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84647" y="2006991"/>
            <a:ext cx="2450753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Quantization: less bits per</a:t>
            </a:r>
            <a:r>
              <a:rPr sz="1195" b="1" spc="-32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weight</a:t>
            </a:r>
            <a:endParaRPr sz="1195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37471" y="3553523"/>
            <a:ext cx="331291" cy="282625"/>
          </a:xfrm>
          <a:custGeom>
            <a:avLst/>
            <a:gdLst/>
            <a:ahLst/>
            <a:cxnLst/>
            <a:rect l="l" t="t" r="r" b="b"/>
            <a:pathLst>
              <a:path w="471170" h="401954">
                <a:moveTo>
                  <a:pt x="0" y="301391"/>
                </a:moveTo>
                <a:lnTo>
                  <a:pt x="270226" y="301391"/>
                </a:lnTo>
                <a:lnTo>
                  <a:pt x="270226" y="401855"/>
                </a:lnTo>
                <a:lnTo>
                  <a:pt x="470722" y="200927"/>
                </a:lnTo>
                <a:lnTo>
                  <a:pt x="270226" y="0"/>
                </a:lnTo>
                <a:lnTo>
                  <a:pt x="270226" y="100463"/>
                </a:lnTo>
                <a:lnTo>
                  <a:pt x="0" y="100463"/>
                </a:lnTo>
                <a:lnTo>
                  <a:pt x="0" y="301391"/>
                </a:lnTo>
                <a:close/>
              </a:path>
            </a:pathLst>
          </a:custGeom>
          <a:ln w="40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 txBox="1"/>
          <p:nvPr/>
        </p:nvSpPr>
        <p:spPr>
          <a:xfrm>
            <a:off x="31674" y="3814512"/>
            <a:ext cx="568821" cy="37771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135726" marR="3572" indent="-127244">
              <a:spcBef>
                <a:spcPts val="77"/>
              </a:spcBef>
            </a:pPr>
            <a:r>
              <a:rPr sz="1195" b="1" spc="-4" dirty="0">
                <a:latin typeface="Arial"/>
                <a:cs typeface="Arial"/>
              </a:rPr>
              <a:t>original  </a:t>
            </a:r>
            <a:r>
              <a:rPr sz="1195" b="1" dirty="0">
                <a:latin typeface="Arial"/>
                <a:cs typeface="Arial"/>
              </a:rPr>
              <a:t>size</a:t>
            </a:r>
            <a:endParaRPr sz="1195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31637" y="3817146"/>
            <a:ext cx="713035" cy="37771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indent="126797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9x-13x  reductio</a:t>
            </a:r>
            <a:r>
              <a:rPr sz="1195" b="1" spc="4" dirty="0">
                <a:latin typeface="Arial"/>
                <a:cs typeface="Arial"/>
              </a:rPr>
              <a:t>n</a:t>
            </a:r>
            <a:endParaRPr sz="1195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68784" y="3832961"/>
            <a:ext cx="713035" cy="36899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33932" algn="ctr">
              <a:lnSpc>
                <a:spcPts val="1431"/>
              </a:lnSpc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27x-31x</a:t>
            </a:r>
            <a:endParaRPr sz="1195">
              <a:latin typeface="Arial"/>
              <a:cs typeface="Arial"/>
            </a:endParaRPr>
          </a:p>
          <a:p>
            <a:pPr algn="ctr">
              <a:lnSpc>
                <a:spcPts val="1431"/>
              </a:lnSpc>
            </a:pPr>
            <a:r>
              <a:rPr sz="1195" b="1" dirty="0">
                <a:latin typeface="Arial"/>
                <a:cs typeface="Arial"/>
              </a:rPr>
              <a:t>reductio</a:t>
            </a:r>
            <a:r>
              <a:rPr sz="1195" b="1" spc="4" dirty="0">
                <a:latin typeface="Arial"/>
                <a:cs typeface="Arial"/>
              </a:rPr>
              <a:t>n</a:t>
            </a:r>
            <a:endParaRPr sz="1195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58721" y="3115477"/>
            <a:ext cx="679996" cy="37771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indent="126797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same  accuracy</a:t>
            </a:r>
            <a:endParaRPr sz="1195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71365" y="3120818"/>
            <a:ext cx="679996" cy="37771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indent="126797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same  accuracy</a:t>
            </a:r>
            <a:endParaRPr sz="1195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9104" y="3123390"/>
            <a:ext cx="603200" cy="37771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>
              <a:spcBef>
                <a:spcPts val="77"/>
              </a:spcBef>
            </a:pPr>
            <a:r>
              <a:rPr sz="1195" b="1" spc="-4" dirty="0">
                <a:latin typeface="Arial"/>
                <a:cs typeface="Arial"/>
              </a:rPr>
              <a:t>original  </a:t>
            </a:r>
            <a:r>
              <a:rPr sz="1195" b="1" dirty="0">
                <a:latin typeface="Arial"/>
                <a:cs typeface="Arial"/>
              </a:rPr>
              <a:t>network</a:t>
            </a:r>
            <a:endParaRPr sz="1195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76925" y="3553523"/>
            <a:ext cx="331291" cy="282625"/>
          </a:xfrm>
          <a:custGeom>
            <a:avLst/>
            <a:gdLst/>
            <a:ahLst/>
            <a:cxnLst/>
            <a:rect l="l" t="t" r="r" b="b"/>
            <a:pathLst>
              <a:path w="471170" h="401954">
                <a:moveTo>
                  <a:pt x="0" y="301391"/>
                </a:moveTo>
                <a:lnTo>
                  <a:pt x="270225" y="301391"/>
                </a:lnTo>
                <a:lnTo>
                  <a:pt x="270225" y="401855"/>
                </a:lnTo>
                <a:lnTo>
                  <a:pt x="470757" y="200927"/>
                </a:lnTo>
                <a:lnTo>
                  <a:pt x="270225" y="0"/>
                </a:lnTo>
                <a:lnTo>
                  <a:pt x="270225" y="100463"/>
                </a:lnTo>
                <a:lnTo>
                  <a:pt x="0" y="100463"/>
                </a:lnTo>
                <a:lnTo>
                  <a:pt x="0" y="301391"/>
                </a:lnTo>
                <a:close/>
              </a:path>
            </a:pathLst>
          </a:custGeom>
          <a:ln w="40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6142293" y="3553523"/>
            <a:ext cx="331291" cy="282625"/>
          </a:xfrm>
          <a:custGeom>
            <a:avLst/>
            <a:gdLst/>
            <a:ahLst/>
            <a:cxnLst/>
            <a:rect l="l" t="t" r="r" b="b"/>
            <a:pathLst>
              <a:path w="471170" h="401954">
                <a:moveTo>
                  <a:pt x="0" y="301391"/>
                </a:moveTo>
                <a:lnTo>
                  <a:pt x="270226" y="301391"/>
                </a:lnTo>
                <a:lnTo>
                  <a:pt x="270226" y="401855"/>
                </a:lnTo>
                <a:lnTo>
                  <a:pt x="470758" y="200927"/>
                </a:lnTo>
                <a:lnTo>
                  <a:pt x="270226" y="0"/>
                </a:lnTo>
                <a:lnTo>
                  <a:pt x="270226" y="100463"/>
                </a:lnTo>
                <a:lnTo>
                  <a:pt x="0" y="100463"/>
                </a:lnTo>
                <a:lnTo>
                  <a:pt x="0" y="301391"/>
                </a:lnTo>
                <a:close/>
              </a:path>
            </a:pathLst>
          </a:custGeom>
          <a:ln w="40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6861509" y="2892370"/>
            <a:ext cx="1340346" cy="521494"/>
          </a:xfrm>
          <a:custGeom>
            <a:avLst/>
            <a:gdLst/>
            <a:ahLst/>
            <a:cxnLst/>
            <a:rect l="l" t="t" r="r" b="b"/>
            <a:pathLst>
              <a:path w="1906270" h="741679">
                <a:moveTo>
                  <a:pt x="1782419" y="0"/>
                </a:moveTo>
                <a:lnTo>
                  <a:pt x="123291" y="0"/>
                </a:lnTo>
                <a:lnTo>
                  <a:pt x="75304" y="9707"/>
                </a:lnTo>
                <a:lnTo>
                  <a:pt x="36114" y="36182"/>
                </a:lnTo>
                <a:lnTo>
                  <a:pt x="9689" y="75448"/>
                </a:lnTo>
                <a:lnTo>
                  <a:pt x="0" y="123532"/>
                </a:lnTo>
                <a:lnTo>
                  <a:pt x="0" y="617639"/>
                </a:lnTo>
                <a:lnTo>
                  <a:pt x="9689" y="665721"/>
                </a:lnTo>
                <a:lnTo>
                  <a:pt x="36114" y="704983"/>
                </a:lnTo>
                <a:lnTo>
                  <a:pt x="75304" y="731453"/>
                </a:lnTo>
                <a:lnTo>
                  <a:pt x="123291" y="741159"/>
                </a:lnTo>
                <a:lnTo>
                  <a:pt x="1782419" y="741159"/>
                </a:lnTo>
                <a:lnTo>
                  <a:pt x="1830405" y="731453"/>
                </a:lnTo>
                <a:lnTo>
                  <a:pt x="1869590" y="704983"/>
                </a:lnTo>
                <a:lnTo>
                  <a:pt x="1896010" y="665721"/>
                </a:lnTo>
                <a:lnTo>
                  <a:pt x="1905698" y="617639"/>
                </a:lnTo>
                <a:lnTo>
                  <a:pt x="1905698" y="123532"/>
                </a:lnTo>
                <a:lnTo>
                  <a:pt x="1896317" y="76257"/>
                </a:lnTo>
                <a:lnTo>
                  <a:pt x="1869592" y="36182"/>
                </a:lnTo>
                <a:lnTo>
                  <a:pt x="1829592" y="9404"/>
                </a:lnTo>
                <a:lnTo>
                  <a:pt x="1782419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/>
          <p:nvPr/>
        </p:nvSpPr>
        <p:spPr>
          <a:xfrm>
            <a:off x="6861493" y="2892376"/>
            <a:ext cx="1340346" cy="521494"/>
          </a:xfrm>
          <a:custGeom>
            <a:avLst/>
            <a:gdLst/>
            <a:ahLst/>
            <a:cxnLst/>
            <a:rect l="l" t="t" r="r" b="b"/>
            <a:pathLst>
              <a:path w="1906270" h="741679">
                <a:moveTo>
                  <a:pt x="0" y="123527"/>
                </a:moveTo>
                <a:lnTo>
                  <a:pt x="9693" y="75444"/>
                </a:lnTo>
                <a:lnTo>
                  <a:pt x="36125" y="36180"/>
                </a:lnTo>
                <a:lnTo>
                  <a:pt x="75324" y="9707"/>
                </a:lnTo>
                <a:lnTo>
                  <a:pt x="123319" y="0"/>
                </a:lnTo>
                <a:lnTo>
                  <a:pt x="1782411" y="0"/>
                </a:lnTo>
                <a:lnTo>
                  <a:pt x="1829600" y="9402"/>
                </a:lnTo>
                <a:lnTo>
                  <a:pt x="1869600" y="36179"/>
                </a:lnTo>
                <a:lnTo>
                  <a:pt x="1896319" y="76256"/>
                </a:lnTo>
                <a:lnTo>
                  <a:pt x="1905694" y="123527"/>
                </a:lnTo>
                <a:lnTo>
                  <a:pt x="1905694" y="617631"/>
                </a:lnTo>
                <a:lnTo>
                  <a:pt x="1896007" y="665716"/>
                </a:lnTo>
                <a:lnTo>
                  <a:pt x="1869587" y="704981"/>
                </a:lnTo>
                <a:lnTo>
                  <a:pt x="1830400" y="731455"/>
                </a:lnTo>
                <a:lnTo>
                  <a:pt x="1782411" y="741162"/>
                </a:lnTo>
                <a:lnTo>
                  <a:pt x="123319" y="741162"/>
                </a:lnTo>
                <a:lnTo>
                  <a:pt x="75324" y="731455"/>
                </a:lnTo>
                <a:lnTo>
                  <a:pt x="36125" y="704981"/>
                </a:lnTo>
                <a:lnTo>
                  <a:pt x="9693" y="665716"/>
                </a:lnTo>
                <a:lnTo>
                  <a:pt x="0" y="617631"/>
                </a:lnTo>
                <a:lnTo>
                  <a:pt x="0" y="123527"/>
                </a:lnTo>
                <a:close/>
              </a:path>
            </a:pathLst>
          </a:custGeom>
          <a:ln w="271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" name="object 53"/>
          <p:cNvSpPr txBox="1"/>
          <p:nvPr/>
        </p:nvSpPr>
        <p:spPr>
          <a:xfrm>
            <a:off x="6924073" y="3037754"/>
            <a:ext cx="1204615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Encode</a:t>
            </a:r>
            <a:r>
              <a:rPr sz="1195" b="1" spc="-42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Weights</a:t>
            </a:r>
            <a:endParaRPr sz="1195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61518" y="3734011"/>
            <a:ext cx="1340346" cy="521494"/>
          </a:xfrm>
          <a:custGeom>
            <a:avLst/>
            <a:gdLst/>
            <a:ahLst/>
            <a:cxnLst/>
            <a:rect l="l" t="t" r="r" b="b"/>
            <a:pathLst>
              <a:path w="1906270" h="741679">
                <a:moveTo>
                  <a:pt x="1782406" y="0"/>
                </a:moveTo>
                <a:lnTo>
                  <a:pt x="123278" y="0"/>
                </a:lnTo>
                <a:lnTo>
                  <a:pt x="75293" y="9707"/>
                </a:lnTo>
                <a:lnTo>
                  <a:pt x="36107" y="36182"/>
                </a:lnTo>
                <a:lnTo>
                  <a:pt x="9687" y="75448"/>
                </a:lnTo>
                <a:lnTo>
                  <a:pt x="0" y="123532"/>
                </a:lnTo>
                <a:lnTo>
                  <a:pt x="0" y="617626"/>
                </a:lnTo>
                <a:lnTo>
                  <a:pt x="9687" y="665715"/>
                </a:lnTo>
                <a:lnTo>
                  <a:pt x="36107" y="704981"/>
                </a:lnTo>
                <a:lnTo>
                  <a:pt x="75293" y="731453"/>
                </a:lnTo>
                <a:lnTo>
                  <a:pt x="123278" y="741159"/>
                </a:lnTo>
                <a:lnTo>
                  <a:pt x="1782406" y="741159"/>
                </a:lnTo>
                <a:lnTo>
                  <a:pt x="1830392" y="731453"/>
                </a:lnTo>
                <a:lnTo>
                  <a:pt x="1869578" y="704981"/>
                </a:lnTo>
                <a:lnTo>
                  <a:pt x="1895997" y="665715"/>
                </a:lnTo>
                <a:lnTo>
                  <a:pt x="1905685" y="617626"/>
                </a:lnTo>
                <a:lnTo>
                  <a:pt x="1905685" y="123532"/>
                </a:lnTo>
                <a:lnTo>
                  <a:pt x="1896305" y="76257"/>
                </a:lnTo>
                <a:lnTo>
                  <a:pt x="1869579" y="36182"/>
                </a:lnTo>
                <a:lnTo>
                  <a:pt x="1829579" y="9404"/>
                </a:lnTo>
                <a:lnTo>
                  <a:pt x="178240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/>
          <p:nvPr/>
        </p:nvSpPr>
        <p:spPr>
          <a:xfrm>
            <a:off x="6861518" y="3734016"/>
            <a:ext cx="1340346" cy="521494"/>
          </a:xfrm>
          <a:custGeom>
            <a:avLst/>
            <a:gdLst/>
            <a:ahLst/>
            <a:cxnLst/>
            <a:rect l="l" t="t" r="r" b="b"/>
            <a:pathLst>
              <a:path w="1906270" h="741679">
                <a:moveTo>
                  <a:pt x="0" y="123530"/>
                </a:moveTo>
                <a:lnTo>
                  <a:pt x="9687" y="75446"/>
                </a:lnTo>
                <a:lnTo>
                  <a:pt x="36107" y="36180"/>
                </a:lnTo>
                <a:lnTo>
                  <a:pt x="75294" y="9707"/>
                </a:lnTo>
                <a:lnTo>
                  <a:pt x="123283" y="0"/>
                </a:lnTo>
                <a:lnTo>
                  <a:pt x="1782411" y="0"/>
                </a:lnTo>
                <a:lnTo>
                  <a:pt x="1829568" y="9402"/>
                </a:lnTo>
                <a:lnTo>
                  <a:pt x="1869564" y="36179"/>
                </a:lnTo>
                <a:lnTo>
                  <a:pt x="1896301" y="76256"/>
                </a:lnTo>
                <a:lnTo>
                  <a:pt x="1905694" y="123530"/>
                </a:lnTo>
                <a:lnTo>
                  <a:pt x="1905694" y="617631"/>
                </a:lnTo>
                <a:lnTo>
                  <a:pt x="1896007" y="665714"/>
                </a:lnTo>
                <a:lnTo>
                  <a:pt x="1869587" y="704980"/>
                </a:lnTo>
                <a:lnTo>
                  <a:pt x="1830400" y="731454"/>
                </a:lnTo>
                <a:lnTo>
                  <a:pt x="1782411" y="741162"/>
                </a:lnTo>
                <a:lnTo>
                  <a:pt x="123283" y="741162"/>
                </a:lnTo>
                <a:lnTo>
                  <a:pt x="75294" y="731454"/>
                </a:lnTo>
                <a:lnTo>
                  <a:pt x="36107" y="704980"/>
                </a:lnTo>
                <a:lnTo>
                  <a:pt x="9687" y="665714"/>
                </a:lnTo>
                <a:lnTo>
                  <a:pt x="0" y="617631"/>
                </a:lnTo>
                <a:lnTo>
                  <a:pt x="0" y="123530"/>
                </a:lnTo>
                <a:close/>
              </a:path>
            </a:pathLst>
          </a:custGeom>
          <a:ln w="271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" name="object 56"/>
          <p:cNvSpPr txBox="1"/>
          <p:nvPr/>
        </p:nvSpPr>
        <p:spPr>
          <a:xfrm>
            <a:off x="7018889" y="3884672"/>
            <a:ext cx="1009948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Encode</a:t>
            </a:r>
            <a:r>
              <a:rPr sz="1195" b="1" spc="-49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Index</a:t>
            </a:r>
            <a:endParaRPr sz="1195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72853" y="2205774"/>
            <a:ext cx="1374279" cy="19381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Huffman</a:t>
            </a:r>
            <a:r>
              <a:rPr sz="1195" b="1" spc="-35" dirty="0">
                <a:latin typeface="Arial"/>
                <a:cs typeface="Arial"/>
              </a:rPr>
              <a:t> </a:t>
            </a:r>
            <a:r>
              <a:rPr sz="1195" b="1" dirty="0">
                <a:latin typeface="Arial"/>
                <a:cs typeface="Arial"/>
              </a:rPr>
              <a:t>Encoding</a:t>
            </a:r>
            <a:endParaRPr sz="1195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93891" y="3832961"/>
            <a:ext cx="713035" cy="36899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33932" algn="ctr">
              <a:lnSpc>
                <a:spcPts val="1431"/>
              </a:lnSpc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35x-49x</a:t>
            </a:r>
            <a:endParaRPr sz="1195">
              <a:latin typeface="Arial"/>
              <a:cs typeface="Arial"/>
            </a:endParaRPr>
          </a:p>
          <a:p>
            <a:pPr algn="ctr">
              <a:lnSpc>
                <a:spcPts val="1431"/>
              </a:lnSpc>
            </a:pPr>
            <a:r>
              <a:rPr sz="1195" b="1" dirty="0">
                <a:latin typeface="Arial"/>
                <a:cs typeface="Arial"/>
              </a:rPr>
              <a:t>reductio</a:t>
            </a:r>
            <a:r>
              <a:rPr sz="1195" b="1" spc="4" dirty="0">
                <a:latin typeface="Arial"/>
                <a:cs typeface="Arial"/>
              </a:rPr>
              <a:t>n</a:t>
            </a:r>
            <a:endParaRPr sz="1195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396463" y="3120818"/>
            <a:ext cx="679996" cy="37771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indent="126797">
              <a:spcBef>
                <a:spcPts val="77"/>
              </a:spcBef>
            </a:pPr>
            <a:r>
              <a:rPr sz="1195" b="1" dirty="0">
                <a:latin typeface="Arial"/>
                <a:cs typeface="Arial"/>
              </a:rPr>
              <a:t>same  accuracy</a:t>
            </a:r>
            <a:endParaRPr sz="1195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567411" y="3553523"/>
            <a:ext cx="331291" cy="282625"/>
          </a:xfrm>
          <a:custGeom>
            <a:avLst/>
            <a:gdLst/>
            <a:ahLst/>
            <a:cxnLst/>
            <a:rect l="l" t="t" r="r" b="b"/>
            <a:pathLst>
              <a:path w="471170" h="401954">
                <a:moveTo>
                  <a:pt x="0" y="301391"/>
                </a:moveTo>
                <a:lnTo>
                  <a:pt x="270226" y="301391"/>
                </a:lnTo>
                <a:lnTo>
                  <a:pt x="270226" y="401855"/>
                </a:lnTo>
                <a:lnTo>
                  <a:pt x="470758" y="200927"/>
                </a:lnTo>
                <a:lnTo>
                  <a:pt x="270226" y="0"/>
                </a:lnTo>
                <a:lnTo>
                  <a:pt x="270226" y="100463"/>
                </a:lnTo>
                <a:lnTo>
                  <a:pt x="0" y="100463"/>
                </a:lnTo>
                <a:lnTo>
                  <a:pt x="0" y="301391"/>
                </a:lnTo>
                <a:close/>
              </a:path>
            </a:pathLst>
          </a:custGeom>
          <a:ln w="40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" name="object 61"/>
          <p:cNvSpPr txBox="1"/>
          <p:nvPr/>
        </p:nvSpPr>
        <p:spPr>
          <a:xfrm>
            <a:off x="1446610" y="419695"/>
            <a:ext cx="6249442" cy="50671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994821" algn="l"/>
              </a:tabLst>
            </a:pP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Summary	of </a:t>
            </a:r>
            <a:r>
              <a:rPr sz="3234" b="1" dirty="0">
                <a:solidFill>
                  <a:srgbClr val="8C1515"/>
                </a:solidFill>
                <a:latin typeface="Arial"/>
                <a:cs typeface="Arial"/>
              </a:rPr>
              <a:t>Deep</a:t>
            </a:r>
            <a:r>
              <a:rPr sz="3234" b="1" spc="-46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Compression</a:t>
            </a:r>
            <a:endParaRPr sz="3234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08992" y="6501710"/>
            <a:ext cx="67821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1" dirty="0">
                <a:solidFill>
                  <a:srgbClr val="919191"/>
                </a:solidFill>
                <a:latin typeface="Trebuchet MS"/>
                <a:cs typeface="Trebuchet MS"/>
              </a:rPr>
              <a:t>Pruning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812727" y="6501710"/>
            <a:ext cx="180290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23" dirty="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sz="1617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17" b="1" spc="-91" dirty="0">
                <a:solidFill>
                  <a:srgbClr val="FFFFFF"/>
                </a:solidFill>
                <a:latin typeface="Trebuchet MS"/>
                <a:cs typeface="Trebuchet MS"/>
              </a:rPr>
              <a:t>Quantization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420196" y="6501710"/>
            <a:ext cx="1400621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Huffman</a:t>
            </a:r>
            <a:r>
              <a:rPr sz="1617" b="1" spc="-151" dirty="0">
                <a:solidFill>
                  <a:srgbClr val="919191"/>
                </a:solidFill>
                <a:latin typeface="Trebuchet MS"/>
                <a:cs typeface="Trebuchet MS"/>
              </a:rPr>
              <a:t> </a:t>
            </a:r>
            <a:r>
              <a:rPr sz="1617" b="1" spc="-84" dirty="0">
                <a:solidFill>
                  <a:srgbClr val="919191"/>
                </a:solidFill>
                <a:latin typeface="Trebuchet MS"/>
                <a:cs typeface="Trebuchet MS"/>
              </a:rPr>
              <a:t>Coding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139</a:t>
            </a:fld>
            <a:endParaRPr spc="-4" dirty="0"/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7527727" y="96168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solidFill>
                  <a:srgbClr val="000000"/>
                </a:solidFill>
              </a:rPr>
              <a:t>[Han </a:t>
            </a:r>
            <a:r>
              <a:rPr sz="1336" spc="-4" dirty="0">
                <a:solidFill>
                  <a:srgbClr val="000000"/>
                </a:solidFill>
              </a:rPr>
              <a:t>et al.</a:t>
            </a:r>
            <a:r>
              <a:rPr sz="1336" spc="-53" dirty="0">
                <a:solidFill>
                  <a:srgbClr val="000000"/>
                </a:solidFill>
              </a:rPr>
              <a:t> </a:t>
            </a:r>
            <a:r>
              <a:rPr sz="1336" spc="-4" dirty="0">
                <a:solidFill>
                  <a:srgbClr val="000000"/>
                </a:solidFill>
              </a:rPr>
              <a:t>ICLR’16]</a:t>
            </a:r>
            <a:endParaRPr sz="1336"/>
          </a:p>
        </p:txBody>
      </p:sp>
    </p:spTree>
    <p:extLst>
      <p:ext uri="{BB962C8B-B14F-4D97-AF65-F5344CB8AC3E}">
        <p14:creationId xmlns:p14="http://schemas.microsoft.com/office/powerpoint/2010/main" val="3855041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2579" y="3944131"/>
            <a:ext cx="179924" cy="17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7743" y="4034093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7520" y="3993093"/>
            <a:ext cx="105499" cy="81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44971" y="4181782"/>
            <a:ext cx="7067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2543" y="2875311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5" h="1073785">
                <a:moveTo>
                  <a:pt x="0" y="1073582"/>
                </a:moveTo>
                <a:lnTo>
                  <a:pt x="58603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1434" y="2789904"/>
            <a:ext cx="88089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9674" y="2938981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95939" y="2794818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305" y="0"/>
                </a:lnTo>
              </a:path>
            </a:pathLst>
          </a:custGeom>
          <a:ln w="1904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5719" y="2753826"/>
            <a:ext cx="105499" cy="81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2790" y="2862166"/>
            <a:ext cx="1784985" cy="1111885"/>
          </a:xfrm>
          <a:custGeom>
            <a:avLst/>
            <a:gdLst/>
            <a:ahLst/>
            <a:cxnLst/>
            <a:rect l="l" t="t" r="r" b="b"/>
            <a:pathLst>
              <a:path w="1784985" h="1111885">
                <a:moveTo>
                  <a:pt x="0" y="1111677"/>
                </a:moveTo>
                <a:lnTo>
                  <a:pt x="178487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1493" y="2806938"/>
            <a:ext cx="109074" cy="914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90531" y="3358462"/>
            <a:ext cx="88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9068" y="2171534"/>
            <a:ext cx="1557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Momentum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update: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1724" y="5051559"/>
            <a:ext cx="4046854" cy="325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Nesterov, </a:t>
            </a:r>
            <a:r>
              <a:rPr sz="700" dirty="0">
                <a:latin typeface="Arial"/>
                <a:cs typeface="Arial"/>
              </a:rPr>
              <a:t>“A method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dirty="0">
                <a:latin typeface="Arial"/>
                <a:cs typeface="Arial"/>
              </a:rPr>
              <a:t>solving a convex </a:t>
            </a:r>
            <a:r>
              <a:rPr sz="700" spc="-5" dirty="0">
                <a:latin typeface="Arial"/>
                <a:cs typeface="Arial"/>
              </a:rPr>
              <a:t>programming problem with </a:t>
            </a:r>
            <a:r>
              <a:rPr sz="700" dirty="0">
                <a:latin typeface="Arial"/>
                <a:cs typeface="Arial"/>
              </a:rPr>
              <a:t>convergence rate </a:t>
            </a:r>
            <a:r>
              <a:rPr sz="700" spc="-5" dirty="0">
                <a:latin typeface="Arial"/>
                <a:cs typeface="Arial"/>
              </a:rPr>
              <a:t>O(1/k^2)”, 1983  Nesterov, </a:t>
            </a:r>
            <a:r>
              <a:rPr sz="700" dirty="0">
                <a:latin typeface="Arial"/>
                <a:cs typeface="Arial"/>
              </a:rPr>
              <a:t>“Introductory </a:t>
            </a:r>
            <a:r>
              <a:rPr sz="700" spc="-5" dirty="0">
                <a:latin typeface="Arial"/>
                <a:cs typeface="Arial"/>
              </a:rPr>
              <a:t>lectures on </a:t>
            </a:r>
            <a:r>
              <a:rPr sz="700" dirty="0">
                <a:latin typeface="Arial"/>
                <a:cs typeface="Arial"/>
              </a:rPr>
              <a:t>convex </a:t>
            </a:r>
            <a:r>
              <a:rPr sz="700" spc="-5" dirty="0">
                <a:latin typeface="Arial"/>
                <a:cs typeface="Arial"/>
              </a:rPr>
              <a:t>optimization: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basic </a:t>
            </a:r>
            <a:r>
              <a:rPr sz="700" dirty="0">
                <a:latin typeface="Arial"/>
                <a:cs typeface="Arial"/>
              </a:rPr>
              <a:t>course”,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2004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05"/>
              </a:lnSpc>
            </a:pPr>
            <a:r>
              <a:rPr sz="700" spc="-5" dirty="0">
                <a:latin typeface="Arial"/>
                <a:cs typeface="Arial"/>
              </a:rPr>
              <a:t>Sutskever et al, </a:t>
            </a:r>
            <a:r>
              <a:rPr sz="700" dirty="0">
                <a:latin typeface="Arial"/>
                <a:cs typeface="Arial"/>
              </a:rPr>
              <a:t>“On </a:t>
            </a:r>
            <a:r>
              <a:rPr sz="700" spc="-5" dirty="0">
                <a:latin typeface="Arial"/>
                <a:cs typeface="Arial"/>
              </a:rPr>
              <a:t>the importance of initialization and </a:t>
            </a:r>
            <a:r>
              <a:rPr sz="700" dirty="0">
                <a:latin typeface="Arial"/>
                <a:cs typeface="Arial"/>
              </a:rPr>
              <a:t>momentum </a:t>
            </a:r>
            <a:r>
              <a:rPr sz="700" spc="-5" dirty="0">
                <a:latin typeface="Arial"/>
                <a:cs typeface="Arial"/>
              </a:rPr>
              <a:t>in deel learning”, ICML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2013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74826" y="4017706"/>
            <a:ext cx="179924" cy="179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76311" y="2770542"/>
            <a:ext cx="7067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64789" y="2948886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82"/>
                </a:moveTo>
                <a:lnTo>
                  <a:pt x="586023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13663" y="2863479"/>
            <a:ext cx="88099" cy="110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11913" y="3012562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Velocity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25039" y="3213055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63"/>
                </a:moveTo>
                <a:lnTo>
                  <a:pt x="145217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52012" y="3160463"/>
            <a:ext cx="109699" cy="89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02770" y="3432032"/>
            <a:ext cx="885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83337" y="2848562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23" y="252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5760" y="3061638"/>
            <a:ext cx="110874" cy="794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38965" y="2171534"/>
            <a:ext cx="16751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Nesterov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Momentum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</a:t>
            </a:fld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40656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2727" y="-186539"/>
            <a:ext cx="5518547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Results: Compression</a:t>
            </a:r>
            <a:r>
              <a:rPr spc="-14" dirty="0"/>
              <a:t> </a:t>
            </a:r>
            <a:r>
              <a:rPr spc="-4" dirty="0"/>
              <a:t>Ratio</a:t>
            </a:r>
          </a:p>
        </p:txBody>
      </p:sp>
      <p:sp>
        <p:nvSpPr>
          <p:cNvPr id="3" name="object 3"/>
          <p:cNvSpPr/>
          <p:nvPr/>
        </p:nvSpPr>
        <p:spPr>
          <a:xfrm>
            <a:off x="151805" y="1669852"/>
            <a:ext cx="1455539" cy="651867"/>
          </a:xfrm>
          <a:custGeom>
            <a:avLst/>
            <a:gdLst/>
            <a:ahLst/>
            <a:cxnLst/>
            <a:rect l="l" t="t" r="r" b="b"/>
            <a:pathLst>
              <a:path w="2070100" h="927100">
                <a:moveTo>
                  <a:pt x="0" y="927100"/>
                </a:moveTo>
                <a:lnTo>
                  <a:pt x="2070011" y="927100"/>
                </a:lnTo>
                <a:lnTo>
                  <a:pt x="2070011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1607281" y="1669852"/>
            <a:ext cx="1215330" cy="651867"/>
          </a:xfrm>
          <a:custGeom>
            <a:avLst/>
            <a:gdLst/>
            <a:ahLst/>
            <a:cxnLst/>
            <a:rect l="l" t="t" r="r" b="b"/>
            <a:pathLst>
              <a:path w="1728470" h="927100">
                <a:moveTo>
                  <a:pt x="0" y="927100"/>
                </a:moveTo>
                <a:lnTo>
                  <a:pt x="1728152" y="927100"/>
                </a:lnTo>
                <a:lnTo>
                  <a:pt x="1728152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2822397" y="1669852"/>
            <a:ext cx="1487686" cy="651867"/>
          </a:xfrm>
          <a:custGeom>
            <a:avLst/>
            <a:gdLst/>
            <a:ahLst/>
            <a:cxnLst/>
            <a:rect l="l" t="t" r="r" b="b"/>
            <a:pathLst>
              <a:path w="2115820" h="927100">
                <a:moveTo>
                  <a:pt x="0" y="927100"/>
                </a:moveTo>
                <a:lnTo>
                  <a:pt x="2115261" y="927100"/>
                </a:lnTo>
                <a:lnTo>
                  <a:pt x="2115261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4309690" y="1669852"/>
            <a:ext cx="1611433" cy="651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5921124" y="1669852"/>
            <a:ext cx="1507331" cy="651867"/>
          </a:xfrm>
          <a:custGeom>
            <a:avLst/>
            <a:gdLst/>
            <a:ahLst/>
            <a:cxnLst/>
            <a:rect l="l" t="t" r="r" b="b"/>
            <a:pathLst>
              <a:path w="2143759" h="927100">
                <a:moveTo>
                  <a:pt x="0" y="927100"/>
                </a:moveTo>
                <a:lnTo>
                  <a:pt x="2143493" y="927100"/>
                </a:lnTo>
                <a:lnTo>
                  <a:pt x="2143493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7428268" y="1669852"/>
            <a:ext cx="1562695" cy="651867"/>
          </a:xfrm>
          <a:custGeom>
            <a:avLst/>
            <a:gdLst/>
            <a:ahLst/>
            <a:cxnLst/>
            <a:rect l="l" t="t" r="r" b="b"/>
            <a:pathLst>
              <a:path w="2222500" h="927100">
                <a:moveTo>
                  <a:pt x="0" y="927100"/>
                </a:moveTo>
                <a:lnTo>
                  <a:pt x="2222500" y="927100"/>
                </a:lnTo>
                <a:lnTo>
                  <a:pt x="22225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151805" y="2321719"/>
            <a:ext cx="1455539" cy="535781"/>
          </a:xfrm>
          <a:custGeom>
            <a:avLst/>
            <a:gdLst/>
            <a:ahLst/>
            <a:cxnLst/>
            <a:rect l="l" t="t" r="r" b="b"/>
            <a:pathLst>
              <a:path w="2070100" h="762000">
                <a:moveTo>
                  <a:pt x="0" y="762000"/>
                </a:moveTo>
                <a:lnTo>
                  <a:pt x="2070011" y="762000"/>
                </a:lnTo>
                <a:lnTo>
                  <a:pt x="207001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151805" y="2857500"/>
            <a:ext cx="1455539" cy="535781"/>
          </a:xfrm>
          <a:custGeom>
            <a:avLst/>
            <a:gdLst/>
            <a:ahLst/>
            <a:cxnLst/>
            <a:rect l="l" t="t" r="r" b="b"/>
            <a:pathLst>
              <a:path w="2070100" h="762000">
                <a:moveTo>
                  <a:pt x="0" y="762000"/>
                </a:moveTo>
                <a:lnTo>
                  <a:pt x="2070011" y="762000"/>
                </a:lnTo>
                <a:lnTo>
                  <a:pt x="207001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1607281" y="2857500"/>
            <a:ext cx="1215330" cy="535781"/>
          </a:xfrm>
          <a:custGeom>
            <a:avLst/>
            <a:gdLst/>
            <a:ahLst/>
            <a:cxnLst/>
            <a:rect l="l" t="t" r="r" b="b"/>
            <a:pathLst>
              <a:path w="1728470" h="762000">
                <a:moveTo>
                  <a:pt x="0" y="762000"/>
                </a:moveTo>
                <a:lnTo>
                  <a:pt x="1728152" y="762000"/>
                </a:lnTo>
                <a:lnTo>
                  <a:pt x="1728152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2822397" y="2857500"/>
            <a:ext cx="1487686" cy="535781"/>
          </a:xfrm>
          <a:custGeom>
            <a:avLst/>
            <a:gdLst/>
            <a:ahLst/>
            <a:cxnLst/>
            <a:rect l="l" t="t" r="r" b="b"/>
            <a:pathLst>
              <a:path w="2115820" h="762000">
                <a:moveTo>
                  <a:pt x="0" y="762000"/>
                </a:moveTo>
                <a:lnTo>
                  <a:pt x="2115261" y="762000"/>
                </a:lnTo>
                <a:lnTo>
                  <a:pt x="211526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4309690" y="2857500"/>
            <a:ext cx="1611809" cy="535781"/>
          </a:xfrm>
          <a:custGeom>
            <a:avLst/>
            <a:gdLst/>
            <a:ahLst/>
            <a:cxnLst/>
            <a:rect l="l" t="t" r="r" b="b"/>
            <a:pathLst>
              <a:path w="2292350" h="762000">
                <a:moveTo>
                  <a:pt x="0" y="762000"/>
                </a:moveTo>
                <a:lnTo>
                  <a:pt x="2291816" y="762000"/>
                </a:lnTo>
                <a:lnTo>
                  <a:pt x="2291816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5921124" y="2857500"/>
            <a:ext cx="1507331" cy="535781"/>
          </a:xfrm>
          <a:custGeom>
            <a:avLst/>
            <a:gdLst/>
            <a:ahLst/>
            <a:cxnLst/>
            <a:rect l="l" t="t" r="r" b="b"/>
            <a:pathLst>
              <a:path w="2143759" h="762000">
                <a:moveTo>
                  <a:pt x="0" y="762000"/>
                </a:moveTo>
                <a:lnTo>
                  <a:pt x="2143493" y="762000"/>
                </a:lnTo>
                <a:lnTo>
                  <a:pt x="2143493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7428268" y="2857500"/>
            <a:ext cx="1562695" cy="535781"/>
          </a:xfrm>
          <a:custGeom>
            <a:avLst/>
            <a:gdLst/>
            <a:ahLst/>
            <a:cxnLst/>
            <a:rect l="l" t="t" r="r" b="b"/>
            <a:pathLst>
              <a:path w="2222500" h="762000">
                <a:moveTo>
                  <a:pt x="0" y="762000"/>
                </a:moveTo>
                <a:lnTo>
                  <a:pt x="2222500" y="762000"/>
                </a:lnTo>
                <a:lnTo>
                  <a:pt x="2222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151805" y="3393281"/>
            <a:ext cx="1455539" cy="535781"/>
          </a:xfrm>
          <a:custGeom>
            <a:avLst/>
            <a:gdLst/>
            <a:ahLst/>
            <a:cxnLst/>
            <a:rect l="l" t="t" r="r" b="b"/>
            <a:pathLst>
              <a:path w="2070100" h="762000">
                <a:moveTo>
                  <a:pt x="0" y="762000"/>
                </a:moveTo>
                <a:lnTo>
                  <a:pt x="2070011" y="762000"/>
                </a:lnTo>
                <a:lnTo>
                  <a:pt x="207001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151805" y="3929063"/>
            <a:ext cx="1455539" cy="535781"/>
          </a:xfrm>
          <a:custGeom>
            <a:avLst/>
            <a:gdLst/>
            <a:ahLst/>
            <a:cxnLst/>
            <a:rect l="l" t="t" r="r" b="b"/>
            <a:pathLst>
              <a:path w="2070100" h="762000">
                <a:moveTo>
                  <a:pt x="0" y="762000"/>
                </a:moveTo>
                <a:lnTo>
                  <a:pt x="2070011" y="762000"/>
                </a:lnTo>
                <a:lnTo>
                  <a:pt x="207001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1607281" y="3929063"/>
            <a:ext cx="1215330" cy="535781"/>
          </a:xfrm>
          <a:custGeom>
            <a:avLst/>
            <a:gdLst/>
            <a:ahLst/>
            <a:cxnLst/>
            <a:rect l="l" t="t" r="r" b="b"/>
            <a:pathLst>
              <a:path w="1728470" h="762000">
                <a:moveTo>
                  <a:pt x="0" y="762000"/>
                </a:moveTo>
                <a:lnTo>
                  <a:pt x="1728152" y="762000"/>
                </a:lnTo>
                <a:lnTo>
                  <a:pt x="1728152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2822397" y="3929063"/>
            <a:ext cx="1487686" cy="535781"/>
          </a:xfrm>
          <a:custGeom>
            <a:avLst/>
            <a:gdLst/>
            <a:ahLst/>
            <a:cxnLst/>
            <a:rect l="l" t="t" r="r" b="b"/>
            <a:pathLst>
              <a:path w="2115820" h="762000">
                <a:moveTo>
                  <a:pt x="0" y="762000"/>
                </a:moveTo>
                <a:lnTo>
                  <a:pt x="2115261" y="762000"/>
                </a:lnTo>
                <a:lnTo>
                  <a:pt x="211526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4309690" y="3929063"/>
            <a:ext cx="1611809" cy="535781"/>
          </a:xfrm>
          <a:custGeom>
            <a:avLst/>
            <a:gdLst/>
            <a:ahLst/>
            <a:cxnLst/>
            <a:rect l="l" t="t" r="r" b="b"/>
            <a:pathLst>
              <a:path w="2292350" h="762000">
                <a:moveTo>
                  <a:pt x="0" y="762000"/>
                </a:moveTo>
                <a:lnTo>
                  <a:pt x="2291816" y="762000"/>
                </a:lnTo>
                <a:lnTo>
                  <a:pt x="2291816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5921124" y="3929063"/>
            <a:ext cx="1507331" cy="535781"/>
          </a:xfrm>
          <a:custGeom>
            <a:avLst/>
            <a:gdLst/>
            <a:ahLst/>
            <a:cxnLst/>
            <a:rect l="l" t="t" r="r" b="b"/>
            <a:pathLst>
              <a:path w="2143759" h="762000">
                <a:moveTo>
                  <a:pt x="0" y="762000"/>
                </a:moveTo>
                <a:lnTo>
                  <a:pt x="2143493" y="762000"/>
                </a:lnTo>
                <a:lnTo>
                  <a:pt x="2143493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7428268" y="3929063"/>
            <a:ext cx="1562695" cy="535781"/>
          </a:xfrm>
          <a:custGeom>
            <a:avLst/>
            <a:gdLst/>
            <a:ahLst/>
            <a:cxnLst/>
            <a:rect l="l" t="t" r="r" b="b"/>
            <a:pathLst>
              <a:path w="2222500" h="762000">
                <a:moveTo>
                  <a:pt x="0" y="762000"/>
                </a:moveTo>
                <a:lnTo>
                  <a:pt x="2222500" y="762000"/>
                </a:lnTo>
                <a:lnTo>
                  <a:pt x="2222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151805" y="4464844"/>
            <a:ext cx="1455539" cy="535781"/>
          </a:xfrm>
          <a:custGeom>
            <a:avLst/>
            <a:gdLst/>
            <a:ahLst/>
            <a:cxnLst/>
            <a:rect l="l" t="t" r="r" b="b"/>
            <a:pathLst>
              <a:path w="2070100" h="762000">
                <a:moveTo>
                  <a:pt x="0" y="762000"/>
                </a:moveTo>
                <a:lnTo>
                  <a:pt x="2070011" y="762000"/>
                </a:lnTo>
                <a:lnTo>
                  <a:pt x="207001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151805" y="5000625"/>
            <a:ext cx="1455539" cy="535781"/>
          </a:xfrm>
          <a:custGeom>
            <a:avLst/>
            <a:gdLst/>
            <a:ahLst/>
            <a:cxnLst/>
            <a:rect l="l" t="t" r="r" b="b"/>
            <a:pathLst>
              <a:path w="2070100" h="762000">
                <a:moveTo>
                  <a:pt x="0" y="762000"/>
                </a:moveTo>
                <a:lnTo>
                  <a:pt x="2070011" y="762000"/>
                </a:lnTo>
                <a:lnTo>
                  <a:pt x="207001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1607281" y="5000625"/>
            <a:ext cx="1215330" cy="535781"/>
          </a:xfrm>
          <a:custGeom>
            <a:avLst/>
            <a:gdLst/>
            <a:ahLst/>
            <a:cxnLst/>
            <a:rect l="l" t="t" r="r" b="b"/>
            <a:pathLst>
              <a:path w="1728470" h="762000">
                <a:moveTo>
                  <a:pt x="0" y="762000"/>
                </a:moveTo>
                <a:lnTo>
                  <a:pt x="1728152" y="762000"/>
                </a:lnTo>
                <a:lnTo>
                  <a:pt x="1728152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2822397" y="5000625"/>
            <a:ext cx="1487686" cy="535781"/>
          </a:xfrm>
          <a:custGeom>
            <a:avLst/>
            <a:gdLst/>
            <a:ahLst/>
            <a:cxnLst/>
            <a:rect l="l" t="t" r="r" b="b"/>
            <a:pathLst>
              <a:path w="2115820" h="762000">
                <a:moveTo>
                  <a:pt x="0" y="762000"/>
                </a:moveTo>
                <a:lnTo>
                  <a:pt x="2115261" y="762000"/>
                </a:lnTo>
                <a:lnTo>
                  <a:pt x="211526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4309690" y="5000625"/>
            <a:ext cx="1611809" cy="535781"/>
          </a:xfrm>
          <a:custGeom>
            <a:avLst/>
            <a:gdLst/>
            <a:ahLst/>
            <a:cxnLst/>
            <a:rect l="l" t="t" r="r" b="b"/>
            <a:pathLst>
              <a:path w="2292350" h="762000">
                <a:moveTo>
                  <a:pt x="0" y="762000"/>
                </a:moveTo>
                <a:lnTo>
                  <a:pt x="2291816" y="762000"/>
                </a:lnTo>
                <a:lnTo>
                  <a:pt x="2291816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5921124" y="5000625"/>
            <a:ext cx="1507331" cy="535781"/>
          </a:xfrm>
          <a:custGeom>
            <a:avLst/>
            <a:gdLst/>
            <a:ahLst/>
            <a:cxnLst/>
            <a:rect l="l" t="t" r="r" b="b"/>
            <a:pathLst>
              <a:path w="2143759" h="762000">
                <a:moveTo>
                  <a:pt x="0" y="762000"/>
                </a:moveTo>
                <a:lnTo>
                  <a:pt x="2143493" y="762000"/>
                </a:lnTo>
                <a:lnTo>
                  <a:pt x="2143493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7428268" y="5000625"/>
            <a:ext cx="1562695" cy="535781"/>
          </a:xfrm>
          <a:custGeom>
            <a:avLst/>
            <a:gdLst/>
            <a:ahLst/>
            <a:cxnLst/>
            <a:rect l="l" t="t" r="r" b="b"/>
            <a:pathLst>
              <a:path w="2222500" h="762000">
                <a:moveTo>
                  <a:pt x="0" y="762000"/>
                </a:moveTo>
                <a:lnTo>
                  <a:pt x="2222500" y="762000"/>
                </a:lnTo>
                <a:lnTo>
                  <a:pt x="2222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 txBox="1"/>
          <p:nvPr/>
        </p:nvSpPr>
        <p:spPr>
          <a:xfrm>
            <a:off x="410766" y="1839516"/>
            <a:ext cx="93404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sz="1828" b="1" spc="-4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rk</a:t>
            </a:r>
            <a:endParaRPr sz="1828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68078" y="1696641"/>
            <a:ext cx="895648" cy="584094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214305" marR="3572" indent="-205376">
              <a:lnSpc>
                <a:spcPts val="2180"/>
              </a:lnSpc>
              <a:spcBef>
                <a:spcPts val="155"/>
              </a:spcBef>
            </a:pP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Original  </a:t>
            </a:r>
            <a:r>
              <a:rPr sz="1828" b="1" spc="-4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828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52555" y="1696641"/>
            <a:ext cx="1054596" cy="584094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R="3572" indent="80364">
              <a:lnSpc>
                <a:spcPts val="2180"/>
              </a:lnSpc>
              <a:spcBef>
                <a:spcPts val="155"/>
              </a:spcBef>
            </a:pP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Original  Accuracy</a:t>
            </a:r>
            <a:endParaRPr sz="1828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09867" y="1696641"/>
            <a:ext cx="1415355" cy="584094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178587" marR="3572" indent="-178587">
              <a:lnSpc>
                <a:spcPts val="2180"/>
              </a:lnSpc>
              <a:spcBef>
                <a:spcPts val="155"/>
              </a:spcBef>
            </a:pPr>
            <a:r>
              <a:rPr sz="1828" b="1" spc="-4" dirty="0">
                <a:solidFill>
                  <a:srgbClr val="FFFFFF"/>
                </a:solidFill>
                <a:latin typeface="Arial"/>
                <a:cs typeface="Arial"/>
              </a:rPr>
              <a:t>Compressed  </a:t>
            </a: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endParaRPr sz="1828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2539" y="2446735"/>
            <a:ext cx="112782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spc="-4" dirty="0">
                <a:solidFill>
                  <a:srgbClr val="FFFFFF"/>
                </a:solidFill>
                <a:latin typeface="Arial"/>
                <a:cs typeface="Arial"/>
              </a:rPr>
              <a:t>LeNet-300</a:t>
            </a:r>
            <a:endParaRPr sz="1828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94868" y="2446735"/>
            <a:ext cx="844302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1070KB</a:t>
            </a:r>
            <a:endParaRPr sz="1828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68641" y="2446735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98.36%</a:t>
            </a:r>
            <a:endParaRPr sz="1828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04547" y="2446735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98.42%</a:t>
            </a:r>
            <a:endParaRPr sz="1828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6484" y="2973587"/>
            <a:ext cx="869752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spc="-4" dirty="0">
                <a:solidFill>
                  <a:srgbClr val="FFFFFF"/>
                </a:solidFill>
                <a:latin typeface="Arial"/>
                <a:cs typeface="Arial"/>
              </a:rPr>
              <a:t>LeNet-5</a:t>
            </a:r>
            <a:endParaRPr sz="1828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94868" y="2973587"/>
            <a:ext cx="844302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1720KB</a:t>
            </a:r>
            <a:endParaRPr sz="1828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68641" y="2973587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99.20%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04547" y="2973587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99.26%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7555" y="3509368"/>
            <a:ext cx="88270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AlexNet</a:t>
            </a:r>
            <a:endParaRPr sz="1828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39515" y="3509368"/>
            <a:ext cx="753666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240MB</a:t>
            </a:r>
            <a:endParaRPr sz="1828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68641" y="3509368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80.27%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04547" y="3509368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80.30%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9695" y="4045149"/>
            <a:ext cx="908149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28" b="1" spc="-4" dirty="0">
                <a:solidFill>
                  <a:srgbClr val="FFFFFF"/>
                </a:solidFill>
                <a:latin typeface="Arial"/>
                <a:cs typeface="Arial"/>
              </a:rPr>
              <a:t>GG</a:t>
            </a: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endParaRPr sz="1828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39515" y="4045149"/>
            <a:ext cx="753666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550MB</a:t>
            </a:r>
            <a:endParaRPr sz="1828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68641" y="4045149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88.68%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04547" y="4045149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89.09%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5750" y="4580930"/>
            <a:ext cx="1191666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spc="-4" dirty="0">
                <a:solidFill>
                  <a:srgbClr val="FFFFFF"/>
                </a:solidFill>
                <a:latin typeface="Arial"/>
                <a:cs typeface="Arial"/>
              </a:rPr>
              <a:t>GoogleNet</a:t>
            </a:r>
            <a:endParaRPr sz="1828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02024" y="4580930"/>
            <a:ext cx="624632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28MB</a:t>
            </a:r>
            <a:endParaRPr sz="1828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68641" y="4580930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88.90%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04547" y="4580930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88.92%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3610" y="5116712"/>
            <a:ext cx="115371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ResNet-18</a:t>
            </a:r>
            <a:endParaRPr sz="1828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03797" y="5116712"/>
            <a:ext cx="817959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44.6MB</a:t>
            </a:r>
            <a:endParaRPr sz="1828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57500" y="1696640"/>
            <a:ext cx="3011091" cy="3805938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473257" marR="3572" indent="-464327">
              <a:lnSpc>
                <a:spcPts val="2180"/>
              </a:lnSpc>
              <a:spcBef>
                <a:spcPts val="155"/>
              </a:spcBef>
              <a:tabLst>
                <a:tab pos="1517546" algn="l"/>
                <a:tab pos="1964015" algn="l"/>
              </a:tabLst>
            </a:pPr>
            <a:r>
              <a:rPr sz="1828" b="1" spc="-4" dirty="0">
                <a:solidFill>
                  <a:srgbClr val="FFFFFF"/>
                </a:solidFill>
                <a:latin typeface="Arial"/>
                <a:cs typeface="Arial"/>
              </a:rPr>
              <a:t>Compresse</a:t>
            </a:r>
            <a:r>
              <a:rPr sz="1828" b="1" dirty="0">
                <a:solidFill>
                  <a:srgbClr val="FFFFFF"/>
                </a:solidFill>
                <a:latin typeface="Arial"/>
                <a:cs typeface="Arial"/>
              </a:rPr>
              <a:t>d	Compression  </a:t>
            </a:r>
            <a:r>
              <a:rPr sz="1828" b="1" spc="-4" dirty="0">
                <a:solidFill>
                  <a:srgbClr val="FFFFFF"/>
                </a:solidFill>
                <a:latin typeface="Arial"/>
                <a:cs typeface="Arial"/>
              </a:rPr>
              <a:t>Size		Ratio</a:t>
            </a:r>
            <a:endParaRPr sz="1828">
              <a:latin typeface="Arial"/>
              <a:cs typeface="Arial"/>
            </a:endParaRPr>
          </a:p>
          <a:p>
            <a:pPr marR="126351" algn="ctr">
              <a:spcBef>
                <a:spcPts val="1462"/>
              </a:spcBef>
              <a:tabLst>
                <a:tab pos="1633628" algn="l"/>
              </a:tabLst>
            </a:pPr>
            <a:r>
              <a:rPr sz="1828" spc="-4" dirty="0">
                <a:latin typeface="Arial"/>
                <a:cs typeface="Arial"/>
              </a:rPr>
              <a:t>27KB	</a:t>
            </a:r>
            <a:r>
              <a:rPr sz="1828" b="1" dirty="0">
                <a:latin typeface="Arial"/>
                <a:cs typeface="Arial"/>
              </a:rPr>
              <a:t>40x</a:t>
            </a:r>
            <a:endParaRPr sz="1828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1687">
              <a:latin typeface="Times New Roman"/>
              <a:cs typeface="Times New Roman"/>
            </a:endParaRPr>
          </a:p>
          <a:p>
            <a:pPr marR="126351" algn="ctr">
              <a:tabLst>
                <a:tab pos="1633628" algn="l"/>
              </a:tabLst>
            </a:pPr>
            <a:r>
              <a:rPr sz="1828" spc="-4" dirty="0">
                <a:latin typeface="Arial"/>
                <a:cs typeface="Arial"/>
              </a:rPr>
              <a:t>44KB	</a:t>
            </a:r>
            <a:r>
              <a:rPr sz="1828" b="1" dirty="0">
                <a:latin typeface="Arial"/>
                <a:cs typeface="Arial"/>
              </a:rPr>
              <a:t>39x</a:t>
            </a:r>
            <a:endParaRPr sz="1828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758">
              <a:latin typeface="Times New Roman"/>
              <a:cs typeface="Times New Roman"/>
            </a:endParaRPr>
          </a:p>
          <a:p>
            <a:pPr marR="179926" algn="ctr">
              <a:tabLst>
                <a:tab pos="1687204" algn="l"/>
              </a:tabLst>
            </a:pPr>
            <a:r>
              <a:rPr sz="1828" spc="-4" dirty="0">
                <a:latin typeface="Arial"/>
                <a:cs typeface="Arial"/>
              </a:rPr>
              <a:t>6.9MB	</a:t>
            </a:r>
            <a:r>
              <a:rPr sz="1828" b="1" dirty="0">
                <a:latin typeface="Arial"/>
                <a:cs typeface="Arial"/>
              </a:rPr>
              <a:t>35x</a:t>
            </a:r>
            <a:endParaRPr sz="1828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758">
              <a:latin typeface="Times New Roman"/>
              <a:cs typeface="Times New Roman"/>
            </a:endParaRPr>
          </a:p>
          <a:p>
            <a:pPr marR="242432" algn="ctr">
              <a:tabLst>
                <a:tab pos="1749710" algn="l"/>
              </a:tabLst>
            </a:pPr>
            <a:r>
              <a:rPr sz="1828" spc="-4" dirty="0">
                <a:latin typeface="Arial"/>
                <a:cs typeface="Arial"/>
              </a:rPr>
              <a:t>11.3MB	</a:t>
            </a:r>
            <a:r>
              <a:rPr sz="1828" b="1" dirty="0">
                <a:latin typeface="Arial"/>
                <a:cs typeface="Arial"/>
              </a:rPr>
              <a:t>49x</a:t>
            </a:r>
            <a:endParaRPr sz="1828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758">
              <a:latin typeface="Times New Roman"/>
              <a:cs typeface="Times New Roman"/>
            </a:endParaRPr>
          </a:p>
          <a:p>
            <a:pPr marR="179926" algn="ctr">
              <a:tabLst>
                <a:tab pos="1687204" algn="l"/>
              </a:tabLst>
            </a:pPr>
            <a:r>
              <a:rPr sz="1828" spc="-4" dirty="0">
                <a:latin typeface="Arial"/>
                <a:cs typeface="Arial"/>
              </a:rPr>
              <a:t>2.8MB	</a:t>
            </a:r>
            <a:r>
              <a:rPr sz="1828" b="1" dirty="0">
                <a:latin typeface="Arial"/>
                <a:cs typeface="Arial"/>
              </a:rPr>
              <a:t>10x</a:t>
            </a:r>
            <a:endParaRPr sz="1828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758">
              <a:latin typeface="Times New Roman"/>
              <a:cs typeface="Times New Roman"/>
            </a:endParaRPr>
          </a:p>
          <a:p>
            <a:pPr marR="183499" algn="ctr">
              <a:tabLst>
                <a:tab pos="1696134" algn="l"/>
              </a:tabLst>
            </a:pPr>
            <a:r>
              <a:rPr sz="1828" spc="-4" dirty="0">
                <a:latin typeface="Arial"/>
                <a:cs typeface="Arial"/>
              </a:rPr>
              <a:t>4.0MB	</a:t>
            </a:r>
            <a:r>
              <a:rPr sz="1828" b="1" spc="-35" dirty="0">
                <a:latin typeface="Arial"/>
                <a:cs typeface="Arial"/>
              </a:rPr>
              <a:t>11x</a:t>
            </a:r>
            <a:endParaRPr sz="1828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68641" y="5116712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89.24%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04547" y="5116712"/>
            <a:ext cx="80545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89.28%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746343" y="2592199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" name="object 60"/>
          <p:cNvSpPr/>
          <p:nvPr/>
        </p:nvSpPr>
        <p:spPr>
          <a:xfrm>
            <a:off x="3059659" y="254933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" name="object 61"/>
          <p:cNvSpPr/>
          <p:nvPr/>
        </p:nvSpPr>
        <p:spPr>
          <a:xfrm>
            <a:off x="7273694" y="2592199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" name="object 62"/>
          <p:cNvSpPr/>
          <p:nvPr/>
        </p:nvSpPr>
        <p:spPr>
          <a:xfrm>
            <a:off x="7587011" y="254933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" name="object 63"/>
          <p:cNvSpPr/>
          <p:nvPr/>
        </p:nvSpPr>
        <p:spPr>
          <a:xfrm>
            <a:off x="2737413" y="3123979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" name="object 64"/>
          <p:cNvSpPr/>
          <p:nvPr/>
        </p:nvSpPr>
        <p:spPr>
          <a:xfrm>
            <a:off x="3050729" y="308111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" name="object 65"/>
          <p:cNvSpPr/>
          <p:nvPr/>
        </p:nvSpPr>
        <p:spPr>
          <a:xfrm>
            <a:off x="7273694" y="3123979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" name="object 66"/>
          <p:cNvSpPr/>
          <p:nvPr/>
        </p:nvSpPr>
        <p:spPr>
          <a:xfrm>
            <a:off x="7587011" y="308111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" name="object 67"/>
          <p:cNvSpPr txBox="1"/>
          <p:nvPr/>
        </p:nvSpPr>
        <p:spPr>
          <a:xfrm>
            <a:off x="919758" y="5893594"/>
            <a:ext cx="4689872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dirty="0">
                <a:solidFill>
                  <a:srgbClr val="C82506"/>
                </a:solidFill>
                <a:latin typeface="Arial"/>
                <a:cs typeface="Arial"/>
              </a:rPr>
              <a:t>Can we make compact models </a:t>
            </a:r>
            <a:r>
              <a:rPr sz="1828" spc="-4" dirty="0">
                <a:solidFill>
                  <a:srgbClr val="C82506"/>
                </a:solidFill>
                <a:latin typeface="Arial"/>
                <a:cs typeface="Arial"/>
              </a:rPr>
              <a:t>to </a:t>
            </a:r>
            <a:r>
              <a:rPr sz="1828" dirty="0">
                <a:solidFill>
                  <a:srgbClr val="C82506"/>
                </a:solidFill>
                <a:latin typeface="Arial"/>
                <a:cs typeface="Arial"/>
              </a:rPr>
              <a:t>begin</a:t>
            </a:r>
            <a:r>
              <a:rPr sz="1828" spc="-56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1828" spc="-4" dirty="0">
                <a:solidFill>
                  <a:srgbClr val="C82506"/>
                </a:solidFill>
                <a:latin typeface="Arial"/>
                <a:cs typeface="Arial"/>
              </a:rPr>
              <a:t>with?</a:t>
            </a:r>
            <a:endParaRPr sz="1828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527727" y="89297"/>
            <a:ext cx="1498848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ICLR’16]</a:t>
            </a:r>
            <a:endParaRPr sz="1336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746343" y="3681621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" name="object 70"/>
          <p:cNvSpPr/>
          <p:nvPr/>
        </p:nvSpPr>
        <p:spPr>
          <a:xfrm>
            <a:off x="3059659" y="363875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" name="object 71"/>
          <p:cNvSpPr/>
          <p:nvPr/>
        </p:nvSpPr>
        <p:spPr>
          <a:xfrm>
            <a:off x="7273694" y="3681621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" name="object 72"/>
          <p:cNvSpPr/>
          <p:nvPr/>
        </p:nvSpPr>
        <p:spPr>
          <a:xfrm>
            <a:off x="7587011" y="363875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" name="object 73"/>
          <p:cNvSpPr/>
          <p:nvPr/>
        </p:nvSpPr>
        <p:spPr>
          <a:xfrm>
            <a:off x="2737413" y="4213401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" name="object 74"/>
          <p:cNvSpPr/>
          <p:nvPr/>
        </p:nvSpPr>
        <p:spPr>
          <a:xfrm>
            <a:off x="3050729" y="417053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" name="object 75"/>
          <p:cNvSpPr/>
          <p:nvPr/>
        </p:nvSpPr>
        <p:spPr>
          <a:xfrm>
            <a:off x="7273694" y="4213401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" name="object 76"/>
          <p:cNvSpPr/>
          <p:nvPr/>
        </p:nvSpPr>
        <p:spPr>
          <a:xfrm>
            <a:off x="7587011" y="417053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" name="object 77"/>
          <p:cNvSpPr/>
          <p:nvPr/>
        </p:nvSpPr>
        <p:spPr>
          <a:xfrm>
            <a:off x="2746343" y="4726394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" name="object 78"/>
          <p:cNvSpPr/>
          <p:nvPr/>
        </p:nvSpPr>
        <p:spPr>
          <a:xfrm>
            <a:off x="3059659" y="468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" name="object 79"/>
          <p:cNvSpPr/>
          <p:nvPr/>
        </p:nvSpPr>
        <p:spPr>
          <a:xfrm>
            <a:off x="7273694" y="4726394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" name="object 80"/>
          <p:cNvSpPr/>
          <p:nvPr/>
        </p:nvSpPr>
        <p:spPr>
          <a:xfrm>
            <a:off x="7587011" y="468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" name="object 81"/>
          <p:cNvSpPr/>
          <p:nvPr/>
        </p:nvSpPr>
        <p:spPr>
          <a:xfrm>
            <a:off x="2737413" y="5258175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" name="object 82"/>
          <p:cNvSpPr/>
          <p:nvPr/>
        </p:nvSpPr>
        <p:spPr>
          <a:xfrm>
            <a:off x="3050729" y="521531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" name="object 83"/>
          <p:cNvSpPr/>
          <p:nvPr/>
        </p:nvSpPr>
        <p:spPr>
          <a:xfrm>
            <a:off x="7273694" y="5258175"/>
            <a:ext cx="322362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616" y="0"/>
                </a:lnTo>
                <a:lnTo>
                  <a:pt x="4583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" name="object 84"/>
          <p:cNvSpPr/>
          <p:nvPr/>
        </p:nvSpPr>
        <p:spPr>
          <a:xfrm>
            <a:off x="7587011" y="521531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" name="object 85"/>
          <p:cNvSpPr txBox="1"/>
          <p:nvPr/>
        </p:nvSpPr>
        <p:spPr>
          <a:xfrm>
            <a:off x="348258" y="6501710"/>
            <a:ext cx="112246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8" dirty="0">
                <a:solidFill>
                  <a:srgbClr val="FFFFFF"/>
                </a:solidFill>
                <a:latin typeface="Trebuchet MS"/>
                <a:cs typeface="Trebuchet MS"/>
              </a:rPr>
              <a:t>Compression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339578" y="6501710"/>
            <a:ext cx="10818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02" dirty="0">
                <a:solidFill>
                  <a:srgbClr val="A6AAA9"/>
                </a:solidFill>
                <a:latin typeface="Trebuchet MS"/>
                <a:cs typeface="Trebuchet MS"/>
              </a:rPr>
              <a:t>Acceleration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509493" y="6501710"/>
            <a:ext cx="1237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8" dirty="0">
                <a:solidFill>
                  <a:srgbClr val="A6AAA9"/>
                </a:solidFill>
                <a:latin typeface="Trebuchet MS"/>
                <a:cs typeface="Trebuchet MS"/>
              </a:rPr>
              <a:t>Regularization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140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31930911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6860" y="173838"/>
            <a:ext cx="2245370" cy="48517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094" spc="-4" dirty="0"/>
              <a:t>SqueezeNet</a:t>
            </a:r>
            <a:endParaRPr sz="3094"/>
          </a:p>
        </p:txBody>
      </p:sp>
      <p:sp>
        <p:nvSpPr>
          <p:cNvPr id="3" name="object 3"/>
          <p:cNvSpPr/>
          <p:nvPr/>
        </p:nvSpPr>
        <p:spPr>
          <a:xfrm>
            <a:off x="3474738" y="1248736"/>
            <a:ext cx="2034691" cy="813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3474737" y="1248736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3474738" y="2410631"/>
            <a:ext cx="2034691" cy="81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3474737" y="2410631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363644" y="3572536"/>
            <a:ext cx="2034691" cy="81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363643" y="3572535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 txBox="1"/>
          <p:nvPr/>
        </p:nvSpPr>
        <p:spPr>
          <a:xfrm>
            <a:off x="2853463" y="3640947"/>
            <a:ext cx="1062633" cy="646909"/>
          </a:xfrm>
          <a:prstGeom prst="rect">
            <a:avLst/>
          </a:prstGeom>
        </p:spPr>
        <p:txBody>
          <a:bodyPr vert="horz" wrap="square" lIns="0" tIns="446" rIns="0" bIns="0" rtlCol="0">
            <a:spAutoFit/>
          </a:bodyPr>
          <a:lstStyle/>
          <a:p>
            <a:pPr marL="88401" marR="3572" indent="-79917">
              <a:lnSpc>
                <a:spcPct val="102800"/>
              </a:lnSpc>
              <a:spcBef>
                <a:spcPts val="4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1x1</a:t>
            </a:r>
            <a:r>
              <a:rPr sz="2039" b="1" spc="-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Conv  Expand</a:t>
            </a:r>
            <a:endParaRPr sz="2039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85832" y="3572536"/>
            <a:ext cx="2034691" cy="813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4585832" y="3572535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5067097" y="3640947"/>
            <a:ext cx="1062633" cy="646909"/>
          </a:xfrm>
          <a:prstGeom prst="rect">
            <a:avLst/>
          </a:prstGeom>
        </p:spPr>
        <p:txBody>
          <a:bodyPr vert="horz" wrap="square" lIns="0" tIns="446" rIns="0" bIns="0" rtlCol="0">
            <a:spAutoFit/>
          </a:bodyPr>
          <a:lstStyle/>
          <a:p>
            <a:pPr marL="108492" marR="3572" indent="-100009">
              <a:lnSpc>
                <a:spcPct val="102800"/>
              </a:lnSpc>
              <a:spcBef>
                <a:spcPts val="4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3x3</a:t>
            </a:r>
            <a:r>
              <a:rPr sz="2039" b="1" spc="-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Conv  Expand</a:t>
            </a:r>
            <a:endParaRPr sz="2039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74738" y="4729413"/>
            <a:ext cx="2034691" cy="81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3474737" y="4729412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4492088" y="2058668"/>
            <a:ext cx="0" cy="279499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0"/>
                </a:moveTo>
                <a:lnTo>
                  <a:pt x="0" y="397388"/>
                </a:lnTo>
              </a:path>
            </a:pathLst>
          </a:custGeom>
          <a:ln w="283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432259" y="2328104"/>
            <a:ext cx="119658" cy="120104"/>
          </a:xfrm>
          <a:custGeom>
            <a:avLst/>
            <a:gdLst/>
            <a:ahLst/>
            <a:cxnLst/>
            <a:rect l="l" t="t" r="r" b="b"/>
            <a:pathLst>
              <a:path w="170179" h="170814">
                <a:moveTo>
                  <a:pt x="170167" y="0"/>
                </a:moveTo>
                <a:lnTo>
                  <a:pt x="0" y="0"/>
                </a:lnTo>
                <a:lnTo>
                  <a:pt x="85089" y="170332"/>
                </a:lnTo>
                <a:lnTo>
                  <a:pt x="1701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3760651" y="3234074"/>
            <a:ext cx="252710" cy="253157"/>
          </a:xfrm>
          <a:custGeom>
            <a:avLst/>
            <a:gdLst/>
            <a:ahLst/>
            <a:cxnLst/>
            <a:rect l="l" t="t" r="r" b="b"/>
            <a:pathLst>
              <a:path w="359410" h="360045">
                <a:moveTo>
                  <a:pt x="359329" y="0"/>
                </a:moveTo>
                <a:lnTo>
                  <a:pt x="10027" y="349627"/>
                </a:lnTo>
                <a:lnTo>
                  <a:pt x="0" y="359664"/>
                </a:lnTo>
              </a:path>
            </a:pathLst>
          </a:custGeom>
          <a:ln w="28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3683094" y="3437564"/>
            <a:ext cx="127248" cy="127248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60172" y="0"/>
                </a:moveTo>
                <a:lnTo>
                  <a:pt x="0" y="180670"/>
                </a:lnTo>
                <a:lnTo>
                  <a:pt x="180505" y="120446"/>
                </a:lnTo>
                <a:lnTo>
                  <a:pt x="60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4902451" y="3234074"/>
            <a:ext cx="252710" cy="253157"/>
          </a:xfrm>
          <a:custGeom>
            <a:avLst/>
            <a:gdLst/>
            <a:ahLst/>
            <a:cxnLst/>
            <a:rect l="l" t="t" r="r" b="b"/>
            <a:pathLst>
              <a:path w="359409" h="360045">
                <a:moveTo>
                  <a:pt x="0" y="0"/>
                </a:moveTo>
                <a:lnTo>
                  <a:pt x="349302" y="349627"/>
                </a:lnTo>
                <a:lnTo>
                  <a:pt x="359329" y="359664"/>
                </a:lnTo>
              </a:path>
            </a:pathLst>
          </a:custGeom>
          <a:ln w="28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5105755" y="3437564"/>
            <a:ext cx="127248" cy="127248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20319" y="0"/>
                </a:moveTo>
                <a:lnTo>
                  <a:pt x="0" y="120446"/>
                </a:lnTo>
                <a:lnTo>
                  <a:pt x="180492" y="180670"/>
                </a:lnTo>
                <a:lnTo>
                  <a:pt x="1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3690148" y="4371233"/>
            <a:ext cx="252710" cy="253157"/>
          </a:xfrm>
          <a:custGeom>
            <a:avLst/>
            <a:gdLst/>
            <a:ahLst/>
            <a:cxnLst/>
            <a:rect l="l" t="t" r="r" b="b"/>
            <a:pathLst>
              <a:path w="359410" h="360045">
                <a:moveTo>
                  <a:pt x="0" y="0"/>
                </a:moveTo>
                <a:lnTo>
                  <a:pt x="349302" y="349627"/>
                </a:lnTo>
                <a:lnTo>
                  <a:pt x="359329" y="359664"/>
                </a:lnTo>
              </a:path>
            </a:pathLst>
          </a:custGeom>
          <a:ln w="28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3893442" y="4574724"/>
            <a:ext cx="127248" cy="127248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20332" y="0"/>
                </a:moveTo>
                <a:lnTo>
                  <a:pt x="0" y="120446"/>
                </a:lnTo>
                <a:lnTo>
                  <a:pt x="180505" y="180670"/>
                </a:lnTo>
                <a:lnTo>
                  <a:pt x="120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4972963" y="4371233"/>
            <a:ext cx="252710" cy="253157"/>
          </a:xfrm>
          <a:custGeom>
            <a:avLst/>
            <a:gdLst/>
            <a:ahLst/>
            <a:cxnLst/>
            <a:rect l="l" t="t" r="r" b="b"/>
            <a:pathLst>
              <a:path w="359409" h="360045">
                <a:moveTo>
                  <a:pt x="359329" y="0"/>
                </a:moveTo>
                <a:lnTo>
                  <a:pt x="10027" y="349627"/>
                </a:lnTo>
                <a:lnTo>
                  <a:pt x="0" y="359664"/>
                </a:lnTo>
              </a:path>
            </a:pathLst>
          </a:custGeom>
          <a:ln w="28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4895398" y="4574724"/>
            <a:ext cx="127248" cy="127248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60172" y="0"/>
                </a:moveTo>
                <a:lnTo>
                  <a:pt x="0" y="180670"/>
                </a:lnTo>
                <a:lnTo>
                  <a:pt x="180505" y="120446"/>
                </a:lnTo>
                <a:lnTo>
                  <a:pt x="60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 txBox="1"/>
          <p:nvPr/>
        </p:nvSpPr>
        <p:spPr>
          <a:xfrm>
            <a:off x="3970255" y="1485132"/>
            <a:ext cx="1062633" cy="2038485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208054">
              <a:spcBef>
                <a:spcPts val="74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2039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1969">
              <a:latin typeface="Times New Roman"/>
              <a:cs typeface="Times New Roman"/>
            </a:endParaRPr>
          </a:p>
          <a:p>
            <a:pPr marL="646933"/>
            <a:r>
              <a:rPr sz="1863" spc="-28" dirty="0">
                <a:latin typeface="Trebuchet MS"/>
                <a:cs typeface="Trebuchet MS"/>
              </a:rPr>
              <a:t>64</a:t>
            </a:r>
            <a:endParaRPr sz="1863">
              <a:latin typeface="Trebuchet MS"/>
              <a:cs typeface="Trebuchet MS"/>
            </a:endParaRPr>
          </a:p>
          <a:p>
            <a:pPr marL="8483" marR="3572" algn="ctr">
              <a:lnSpc>
                <a:spcPct val="102800"/>
              </a:lnSpc>
              <a:spcBef>
                <a:spcPts val="823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1x1</a:t>
            </a:r>
            <a:r>
              <a:rPr sz="2039" b="1" spc="-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Conv  Squeeze</a:t>
            </a:r>
            <a:endParaRPr sz="2039">
              <a:latin typeface="Times New Roman"/>
              <a:cs typeface="Times New Roman"/>
            </a:endParaRPr>
          </a:p>
          <a:p>
            <a:pPr marR="38396" algn="ctr">
              <a:spcBef>
                <a:spcPts val="714"/>
              </a:spcBef>
            </a:pPr>
            <a:r>
              <a:rPr sz="1863" spc="-28" dirty="0">
                <a:latin typeface="Trebuchet MS"/>
                <a:cs typeface="Trebuchet MS"/>
              </a:rPr>
              <a:t>16</a:t>
            </a:r>
            <a:endParaRPr sz="186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51171" y="4219511"/>
            <a:ext cx="1688604" cy="1629589"/>
          </a:xfrm>
          <a:prstGeom prst="rect">
            <a:avLst/>
          </a:prstGeom>
        </p:spPr>
        <p:txBody>
          <a:bodyPr vert="horz" wrap="square" lIns="0" tIns="151805" rIns="0" bIns="0" rtlCol="0">
            <a:spAutoFit/>
          </a:bodyPr>
          <a:lstStyle/>
          <a:p>
            <a:pPr marL="407626">
              <a:spcBef>
                <a:spcPts val="1195"/>
              </a:spcBef>
              <a:tabLst>
                <a:tab pos="1005894" algn="l"/>
              </a:tabLst>
            </a:pPr>
            <a:r>
              <a:rPr sz="1863" spc="-25" dirty="0">
                <a:latin typeface="Trebuchet MS"/>
                <a:cs typeface="Trebuchet MS"/>
              </a:rPr>
              <a:t>64	</a:t>
            </a:r>
            <a:r>
              <a:rPr sz="1863" spc="-28" dirty="0">
                <a:latin typeface="Trebuchet MS"/>
                <a:cs typeface="Trebuchet MS"/>
              </a:rPr>
              <a:t>64</a:t>
            </a:r>
            <a:endParaRPr sz="1863">
              <a:latin typeface="Trebuchet MS"/>
              <a:cs typeface="Trebuchet MS"/>
            </a:endParaRPr>
          </a:p>
          <a:p>
            <a:pPr marL="8929" marR="3572" indent="418341">
              <a:lnSpc>
                <a:spcPct val="102800"/>
              </a:lnSpc>
              <a:spcBef>
                <a:spcPts val="1136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Output  Con</a:t>
            </a:r>
            <a:r>
              <a:rPr sz="2039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039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039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tw</a:t>
            </a:r>
            <a:r>
              <a:rPr sz="2039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endParaRPr sz="2039">
              <a:latin typeface="Times New Roman"/>
              <a:cs typeface="Times New Roman"/>
            </a:endParaRPr>
          </a:p>
          <a:p>
            <a:pPr marL="946067">
              <a:spcBef>
                <a:spcPts val="872"/>
              </a:spcBef>
            </a:pPr>
            <a:r>
              <a:rPr sz="1863" spc="-28" dirty="0">
                <a:latin typeface="Trebuchet MS"/>
                <a:cs typeface="Trebuchet MS"/>
              </a:rPr>
              <a:t>128</a:t>
            </a:r>
            <a:endParaRPr sz="1863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72139" y="5549747"/>
            <a:ext cx="0" cy="279499"/>
          </a:xfrm>
          <a:custGeom>
            <a:avLst/>
            <a:gdLst/>
            <a:ahLst/>
            <a:cxnLst/>
            <a:rect l="l" t="t" r="r" b="b"/>
            <a:pathLst>
              <a:path h="397509">
                <a:moveTo>
                  <a:pt x="0" y="0"/>
                </a:moveTo>
                <a:lnTo>
                  <a:pt x="0" y="397388"/>
                </a:lnTo>
              </a:path>
            </a:pathLst>
          </a:custGeom>
          <a:ln w="283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4412310" y="5819183"/>
            <a:ext cx="119658" cy="120104"/>
          </a:xfrm>
          <a:custGeom>
            <a:avLst/>
            <a:gdLst/>
            <a:ahLst/>
            <a:cxnLst/>
            <a:rect l="l" t="t" r="r" b="b"/>
            <a:pathLst>
              <a:path w="170179" h="170815">
                <a:moveTo>
                  <a:pt x="170179" y="0"/>
                </a:moveTo>
                <a:lnTo>
                  <a:pt x="0" y="0"/>
                </a:lnTo>
                <a:lnTo>
                  <a:pt x="85089" y="170332"/>
                </a:lnTo>
                <a:lnTo>
                  <a:pt x="170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8018859" y="678656"/>
            <a:ext cx="544711" cy="5384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 txBox="1"/>
          <p:nvPr/>
        </p:nvSpPr>
        <p:spPr>
          <a:xfrm>
            <a:off x="723305" y="6166934"/>
            <a:ext cx="779338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392"/>
              </a:lnSpc>
            </a:pP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Iandola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et al, </a:t>
            </a: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“SqueezeNet: AlexNet-level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accuracy </a:t>
            </a: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with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50x </a:t>
            </a: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fewer parameters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and </a:t>
            </a: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&lt;0.5MB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model size”, arXiv</a:t>
            </a:r>
            <a:r>
              <a:rPr sz="1195" spc="2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2016</a:t>
            </a:r>
            <a:endParaRPr sz="1195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8258" y="6501710"/>
            <a:ext cx="112246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8" dirty="0">
                <a:solidFill>
                  <a:srgbClr val="FFFFFF"/>
                </a:solidFill>
                <a:latin typeface="Trebuchet MS"/>
                <a:cs typeface="Trebuchet MS"/>
              </a:rPr>
              <a:t>Compression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39578" y="6501710"/>
            <a:ext cx="10818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02" dirty="0">
                <a:solidFill>
                  <a:srgbClr val="A6AAA9"/>
                </a:solidFill>
                <a:latin typeface="Trebuchet MS"/>
                <a:cs typeface="Trebuchet MS"/>
              </a:rPr>
              <a:t>Acceleration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9493" y="6501710"/>
            <a:ext cx="1237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8" dirty="0">
                <a:solidFill>
                  <a:srgbClr val="A6AAA9"/>
                </a:solidFill>
                <a:latin typeface="Trebuchet MS"/>
                <a:cs typeface="Trebuchet MS"/>
              </a:rPr>
              <a:t>Regularization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141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37377201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7039" y="-186539"/>
            <a:ext cx="5085457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Compressing</a:t>
            </a:r>
            <a:r>
              <a:rPr spc="-21" dirty="0"/>
              <a:t> </a:t>
            </a:r>
            <a:r>
              <a:rPr spc="-4" dirty="0"/>
              <a:t>SqueezeNet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0" y="1196752"/>
            <a:ext cx="8622722" cy="427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530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797" y="1241227"/>
            <a:ext cx="7840266" cy="1312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7793045" y="1388343"/>
            <a:ext cx="677316" cy="985391"/>
          </a:xfrm>
          <a:custGeom>
            <a:avLst/>
            <a:gdLst/>
            <a:ahLst/>
            <a:cxnLst/>
            <a:rect l="l" t="t" r="r" b="b"/>
            <a:pathLst>
              <a:path w="963295" h="1401445">
                <a:moveTo>
                  <a:pt x="0" y="0"/>
                </a:moveTo>
                <a:lnTo>
                  <a:pt x="963140" y="0"/>
                </a:lnTo>
                <a:lnTo>
                  <a:pt x="963140" y="1401356"/>
                </a:lnTo>
                <a:lnTo>
                  <a:pt x="0" y="140135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7219560" y="2609005"/>
            <a:ext cx="634454" cy="634454"/>
          </a:xfrm>
          <a:custGeom>
            <a:avLst/>
            <a:gdLst/>
            <a:ahLst/>
            <a:cxnLst/>
            <a:rect l="l" t="t" r="r" b="b"/>
            <a:pathLst>
              <a:path w="902334" h="902335">
                <a:moveTo>
                  <a:pt x="902327" y="0"/>
                </a:moveTo>
                <a:lnTo>
                  <a:pt x="8977" y="893349"/>
                </a:lnTo>
                <a:lnTo>
                  <a:pt x="0" y="9023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7165253" y="3206829"/>
            <a:ext cx="91082" cy="9108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43103" y="0"/>
                </a:moveTo>
                <a:lnTo>
                  <a:pt x="0" y="129324"/>
                </a:lnTo>
                <a:lnTo>
                  <a:pt x="129324" y="86207"/>
                </a:lnTo>
                <a:lnTo>
                  <a:pt x="431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6036469" y="3080742"/>
            <a:ext cx="1241227" cy="1241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 txBox="1"/>
          <p:nvPr/>
        </p:nvSpPr>
        <p:spPr>
          <a:xfrm>
            <a:off x="6045398" y="4384477"/>
            <a:ext cx="122693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6" dirty="0">
                <a:latin typeface="Arial"/>
                <a:cs typeface="Arial"/>
              </a:rPr>
              <a:t>A</a:t>
            </a:r>
            <a:r>
              <a:rPr sz="2531" spc="21" dirty="0">
                <a:latin typeface="Arial"/>
                <a:cs typeface="Arial"/>
              </a:rPr>
              <a:t>verage</a:t>
            </a:r>
            <a:endParaRPr sz="2531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67744" y="367459"/>
            <a:ext cx="405045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Results:</a:t>
            </a:r>
            <a:r>
              <a:rPr spc="-39" dirty="0"/>
              <a:t> </a:t>
            </a:r>
            <a:r>
              <a:rPr spc="-4" dirty="0"/>
              <a:t>Speedup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02211" y="5652492"/>
            <a:ext cx="39513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CPU</a:t>
            </a:r>
            <a:endParaRPr sz="140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70164" y="5652492"/>
            <a:ext cx="385763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spc="-4" dirty="0">
                <a:latin typeface="Arial"/>
                <a:cs typeface="Arial"/>
              </a:rPr>
              <a:t>G</a:t>
            </a:r>
            <a:r>
              <a:rPr sz="1336" dirty="0">
                <a:latin typeface="Arial"/>
                <a:cs typeface="Arial"/>
              </a:rPr>
              <a:t>PU</a:t>
            </a:r>
            <a:endParaRPr sz="1336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0258" y="5661422"/>
            <a:ext cx="526852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m</a:t>
            </a:r>
            <a:r>
              <a:rPr sz="1336" spc="-4" dirty="0">
                <a:latin typeface="Arial"/>
                <a:cs typeface="Arial"/>
              </a:rPr>
              <a:t>G</a:t>
            </a:r>
            <a:r>
              <a:rPr sz="1336" dirty="0">
                <a:latin typeface="Arial"/>
                <a:cs typeface="Arial"/>
              </a:rPr>
              <a:t>PU</a:t>
            </a:r>
            <a:endParaRPr sz="1336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6690" y="5651492"/>
            <a:ext cx="722858" cy="0"/>
          </a:xfrm>
          <a:custGeom>
            <a:avLst/>
            <a:gdLst/>
            <a:ahLst/>
            <a:cxnLst/>
            <a:rect l="l" t="t" r="r" b="b"/>
            <a:pathLst>
              <a:path w="1028064">
                <a:moveTo>
                  <a:pt x="0" y="0"/>
                </a:moveTo>
                <a:lnTo>
                  <a:pt x="12699" y="0"/>
                </a:lnTo>
                <a:lnTo>
                  <a:pt x="1014901" y="0"/>
                </a:lnTo>
                <a:lnTo>
                  <a:pt x="10276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3961727" y="560862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1219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3234189" y="560862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4035487" y="5651492"/>
            <a:ext cx="722858" cy="0"/>
          </a:xfrm>
          <a:custGeom>
            <a:avLst/>
            <a:gdLst/>
            <a:ahLst/>
            <a:cxnLst/>
            <a:rect l="l" t="t" r="r" b="b"/>
            <a:pathLst>
              <a:path w="1028065">
                <a:moveTo>
                  <a:pt x="0" y="0"/>
                </a:moveTo>
                <a:lnTo>
                  <a:pt x="12699" y="0"/>
                </a:lnTo>
                <a:lnTo>
                  <a:pt x="1014901" y="0"/>
                </a:lnTo>
                <a:lnTo>
                  <a:pt x="10276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760523" y="560862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1219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4032986" y="560862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4825594" y="5651492"/>
            <a:ext cx="722858" cy="0"/>
          </a:xfrm>
          <a:custGeom>
            <a:avLst/>
            <a:gdLst/>
            <a:ahLst/>
            <a:cxnLst/>
            <a:rect l="l" t="t" r="r" b="b"/>
            <a:pathLst>
              <a:path w="1028065">
                <a:moveTo>
                  <a:pt x="0" y="0"/>
                </a:moveTo>
                <a:lnTo>
                  <a:pt x="12699" y="0"/>
                </a:lnTo>
                <a:lnTo>
                  <a:pt x="1014901" y="0"/>
                </a:lnTo>
                <a:lnTo>
                  <a:pt x="10276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5550631" y="560862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1219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4823102" y="560862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3589734" y="5884664"/>
            <a:ext cx="508992" cy="508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4411266" y="5884664"/>
            <a:ext cx="517922" cy="508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5188148" y="5893594"/>
            <a:ext cx="517922" cy="508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3178969" y="2553891"/>
            <a:ext cx="2571750" cy="30539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 txBox="1"/>
          <p:nvPr/>
        </p:nvSpPr>
        <p:spPr>
          <a:xfrm>
            <a:off x="4848820" y="5286375"/>
            <a:ext cx="338882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0.6x</a:t>
            </a:r>
            <a:endParaRPr sz="1336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03922" y="3661172"/>
            <a:ext cx="1169789" cy="723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4795242" y="3661172"/>
            <a:ext cx="1169789" cy="723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 txBox="1"/>
          <p:nvPr/>
        </p:nvSpPr>
        <p:spPr>
          <a:xfrm>
            <a:off x="348258" y="6501710"/>
            <a:ext cx="112246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8" dirty="0">
                <a:solidFill>
                  <a:srgbClr val="FFFFFF"/>
                </a:solidFill>
                <a:latin typeface="Trebuchet MS"/>
                <a:cs typeface="Trebuchet MS"/>
              </a:rPr>
              <a:t>Compression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39578" y="6501710"/>
            <a:ext cx="10818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02" dirty="0">
                <a:solidFill>
                  <a:srgbClr val="A6AAA9"/>
                </a:solidFill>
                <a:latin typeface="Trebuchet MS"/>
                <a:cs typeface="Trebuchet MS"/>
              </a:rPr>
              <a:t>Acceleration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09493" y="6501710"/>
            <a:ext cx="1237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8" dirty="0">
                <a:solidFill>
                  <a:srgbClr val="A6AAA9"/>
                </a:solidFill>
                <a:latin typeface="Trebuchet MS"/>
                <a:cs typeface="Trebuchet MS"/>
              </a:rPr>
              <a:t>Regularization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143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25524548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1133" y="1268016"/>
            <a:ext cx="7804547" cy="1339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7570821" y="1444216"/>
            <a:ext cx="769293" cy="985391"/>
          </a:xfrm>
          <a:custGeom>
            <a:avLst/>
            <a:gdLst/>
            <a:ahLst/>
            <a:cxnLst/>
            <a:rect l="l" t="t" r="r" b="b"/>
            <a:pathLst>
              <a:path w="1094104" h="1401445">
                <a:moveTo>
                  <a:pt x="0" y="0"/>
                </a:moveTo>
                <a:lnTo>
                  <a:pt x="1093773" y="0"/>
                </a:lnTo>
                <a:lnTo>
                  <a:pt x="1093773" y="1401356"/>
                </a:lnTo>
                <a:lnTo>
                  <a:pt x="0" y="140135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7242265" y="2475675"/>
            <a:ext cx="438894" cy="438894"/>
          </a:xfrm>
          <a:custGeom>
            <a:avLst/>
            <a:gdLst/>
            <a:ahLst/>
            <a:cxnLst/>
            <a:rect l="l" t="t" r="r" b="b"/>
            <a:pathLst>
              <a:path w="624204" h="624204">
                <a:moveTo>
                  <a:pt x="623667" y="0"/>
                </a:moveTo>
                <a:lnTo>
                  <a:pt x="8980" y="614687"/>
                </a:lnTo>
                <a:lnTo>
                  <a:pt x="0" y="62366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7187961" y="2877565"/>
            <a:ext cx="91082" cy="9108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43103" y="0"/>
                </a:moveTo>
                <a:lnTo>
                  <a:pt x="0" y="129311"/>
                </a:lnTo>
                <a:lnTo>
                  <a:pt x="129324" y="86207"/>
                </a:lnTo>
                <a:lnTo>
                  <a:pt x="431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1640" y="367459"/>
            <a:ext cx="584157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3249844" algn="l"/>
              </a:tabLst>
            </a:pPr>
            <a:r>
              <a:rPr spc="-4" dirty="0"/>
              <a:t>Results:</a:t>
            </a:r>
            <a:r>
              <a:rPr spc="11" dirty="0"/>
              <a:t> </a:t>
            </a:r>
            <a:r>
              <a:rPr spc="-4" dirty="0" smtClean="0"/>
              <a:t>Energy</a:t>
            </a:r>
            <a:r>
              <a:rPr lang="de-DE" spc="-4" dirty="0" smtClean="0"/>
              <a:t> </a:t>
            </a:r>
            <a:r>
              <a:rPr spc="-4" dirty="0" smtClean="0"/>
              <a:t>Efficiency</a:t>
            </a:r>
            <a:endParaRPr spc="-4" dirty="0"/>
          </a:p>
        </p:txBody>
      </p:sp>
      <p:sp>
        <p:nvSpPr>
          <p:cNvPr id="7" name="object 7"/>
          <p:cNvSpPr txBox="1"/>
          <p:nvPr/>
        </p:nvSpPr>
        <p:spPr>
          <a:xfrm>
            <a:off x="6045398" y="4384477"/>
            <a:ext cx="122693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6" dirty="0">
                <a:latin typeface="Arial"/>
                <a:cs typeface="Arial"/>
              </a:rPr>
              <a:t>A</a:t>
            </a:r>
            <a:r>
              <a:rPr sz="2531" spc="21" dirty="0">
                <a:latin typeface="Arial"/>
                <a:cs typeface="Arial"/>
              </a:rPr>
              <a:t>verage</a:t>
            </a:r>
            <a:endParaRPr sz="2531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36469" y="3080742"/>
            <a:ext cx="1241227" cy="1241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2937867" y="2366367"/>
            <a:ext cx="2741414" cy="3312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3097736" y="5587082"/>
            <a:ext cx="753219" cy="0"/>
          </a:xfrm>
          <a:custGeom>
            <a:avLst/>
            <a:gdLst/>
            <a:ahLst/>
            <a:cxnLst/>
            <a:rect l="l" t="t" r="r" b="b"/>
            <a:pathLst>
              <a:path w="1071245">
                <a:moveTo>
                  <a:pt x="0" y="0"/>
                </a:moveTo>
                <a:lnTo>
                  <a:pt x="12699" y="0"/>
                </a:lnTo>
                <a:lnTo>
                  <a:pt x="1057931" y="0"/>
                </a:lnTo>
                <a:lnTo>
                  <a:pt x="10706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3853026" y="554421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1219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3095234" y="554421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3928803" y="5587082"/>
            <a:ext cx="753219" cy="0"/>
          </a:xfrm>
          <a:custGeom>
            <a:avLst/>
            <a:gdLst/>
            <a:ahLst/>
            <a:cxnLst/>
            <a:rect l="l" t="t" r="r" b="b"/>
            <a:pathLst>
              <a:path w="1071245">
                <a:moveTo>
                  <a:pt x="0" y="0"/>
                </a:moveTo>
                <a:lnTo>
                  <a:pt x="12699" y="0"/>
                </a:lnTo>
                <a:lnTo>
                  <a:pt x="1057931" y="0"/>
                </a:lnTo>
                <a:lnTo>
                  <a:pt x="10706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4684094" y="554421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1219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3926303" y="554421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750835" y="5587082"/>
            <a:ext cx="753219" cy="0"/>
          </a:xfrm>
          <a:custGeom>
            <a:avLst/>
            <a:gdLst/>
            <a:ahLst/>
            <a:cxnLst/>
            <a:rect l="l" t="t" r="r" b="b"/>
            <a:pathLst>
              <a:path w="1071245">
                <a:moveTo>
                  <a:pt x="0" y="0"/>
                </a:moveTo>
                <a:lnTo>
                  <a:pt x="12699" y="0"/>
                </a:lnTo>
                <a:lnTo>
                  <a:pt x="1057931" y="0"/>
                </a:lnTo>
                <a:lnTo>
                  <a:pt x="107063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5506116" y="554421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1219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4748335" y="5544219"/>
            <a:ext cx="0" cy="85725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2402086" y="3679031"/>
            <a:ext cx="1535906" cy="1518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5518547" y="3714750"/>
            <a:ext cx="946547" cy="98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 txBox="1"/>
          <p:nvPr/>
        </p:nvSpPr>
        <p:spPr>
          <a:xfrm>
            <a:off x="3402211" y="5652492"/>
            <a:ext cx="39513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CPU</a:t>
            </a:r>
            <a:endParaRPr sz="140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70164" y="5652492"/>
            <a:ext cx="385763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spc="-4" dirty="0">
                <a:latin typeface="Arial"/>
                <a:cs typeface="Arial"/>
              </a:rPr>
              <a:t>G</a:t>
            </a:r>
            <a:r>
              <a:rPr sz="1336" dirty="0">
                <a:latin typeface="Arial"/>
                <a:cs typeface="Arial"/>
              </a:rPr>
              <a:t>PU</a:t>
            </a:r>
            <a:endParaRPr sz="133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0258" y="5661422"/>
            <a:ext cx="526852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m</a:t>
            </a:r>
            <a:r>
              <a:rPr sz="1336" spc="-4" dirty="0">
                <a:latin typeface="Arial"/>
                <a:cs typeface="Arial"/>
              </a:rPr>
              <a:t>G</a:t>
            </a:r>
            <a:r>
              <a:rPr sz="1336" dirty="0">
                <a:latin typeface="Arial"/>
                <a:cs typeface="Arial"/>
              </a:rPr>
              <a:t>PU</a:t>
            </a:r>
            <a:endParaRPr sz="1336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89734" y="5884664"/>
            <a:ext cx="508992" cy="50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4411266" y="5884664"/>
            <a:ext cx="517922" cy="50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5188148" y="5893594"/>
            <a:ext cx="517922" cy="50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 txBox="1"/>
          <p:nvPr/>
        </p:nvSpPr>
        <p:spPr>
          <a:xfrm>
            <a:off x="348258" y="6501710"/>
            <a:ext cx="112246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8" dirty="0">
                <a:solidFill>
                  <a:srgbClr val="FFFFFF"/>
                </a:solidFill>
                <a:latin typeface="Trebuchet MS"/>
                <a:cs typeface="Trebuchet MS"/>
              </a:rPr>
              <a:t>Compression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39578" y="6501710"/>
            <a:ext cx="10818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02" dirty="0">
                <a:solidFill>
                  <a:srgbClr val="A6AAA9"/>
                </a:solidFill>
                <a:latin typeface="Trebuchet MS"/>
                <a:cs typeface="Trebuchet MS"/>
              </a:rPr>
              <a:t>Acceleration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09493" y="6501710"/>
            <a:ext cx="1237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8" dirty="0">
                <a:solidFill>
                  <a:srgbClr val="A6AAA9"/>
                </a:solidFill>
                <a:latin typeface="Trebuchet MS"/>
                <a:cs typeface="Trebuchet MS"/>
              </a:rPr>
              <a:t>Regularization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144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2485815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38" y="4339828"/>
            <a:ext cx="2084551" cy="776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953" y="-186539"/>
            <a:ext cx="7602736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Deep </a:t>
            </a:r>
            <a:r>
              <a:rPr spc="-4" dirty="0"/>
              <a:t>Compression Applied </a:t>
            </a:r>
            <a:r>
              <a:rPr dirty="0"/>
              <a:t>to</a:t>
            </a:r>
            <a:r>
              <a:rPr spc="-148" dirty="0"/>
              <a:t> </a:t>
            </a:r>
            <a:r>
              <a:rPr spc="-4" dirty="0"/>
              <a:t>Industry</a:t>
            </a:r>
          </a:p>
        </p:txBody>
      </p:sp>
      <p:sp>
        <p:nvSpPr>
          <p:cNvPr id="4" name="object 4"/>
          <p:cNvSpPr/>
          <p:nvPr/>
        </p:nvSpPr>
        <p:spPr>
          <a:xfrm>
            <a:off x="1151930" y="3268265"/>
            <a:ext cx="1107281" cy="1098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4027289" y="4071938"/>
            <a:ext cx="1312664" cy="1312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4554480" y="3362030"/>
            <a:ext cx="257844" cy="452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611140" y="3073438"/>
            <a:ext cx="557265" cy="312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6245548" y="3074331"/>
            <a:ext cx="559660" cy="3160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3848695" y="1562695"/>
            <a:ext cx="1669852" cy="16787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 txBox="1"/>
          <p:nvPr/>
        </p:nvSpPr>
        <p:spPr>
          <a:xfrm>
            <a:off x="4071938" y="2518172"/>
            <a:ext cx="1216223" cy="461264"/>
          </a:xfrm>
          <a:prstGeom prst="rect">
            <a:avLst/>
          </a:prstGeom>
        </p:spPr>
        <p:txBody>
          <a:bodyPr vert="horz" wrap="square" lIns="0" tIns="25003" rIns="0" bIns="0" rtlCol="0">
            <a:spAutoFit/>
          </a:bodyPr>
          <a:lstStyle/>
          <a:p>
            <a:pPr marL="8929" marR="3572" indent="375034">
              <a:lnSpc>
                <a:spcPts val="1687"/>
              </a:lnSpc>
              <a:spcBef>
                <a:spcPts val="197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Deep  Compression</a:t>
            </a:r>
            <a:endParaRPr sz="1477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99039" y="3259336"/>
            <a:ext cx="1571625" cy="15716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6599039" y="4723805"/>
            <a:ext cx="1839516" cy="7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 txBox="1"/>
          <p:nvPr/>
        </p:nvSpPr>
        <p:spPr>
          <a:xfrm>
            <a:off x="4491633" y="5563195"/>
            <a:ext cx="375493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70" dirty="0">
                <a:latin typeface="Arial"/>
                <a:cs typeface="Arial"/>
              </a:rPr>
              <a:t>F8</a:t>
            </a:r>
            <a:endParaRPr sz="253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258" y="6501710"/>
            <a:ext cx="112246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8" dirty="0">
                <a:solidFill>
                  <a:srgbClr val="FFFFFF"/>
                </a:solidFill>
                <a:latin typeface="Trebuchet MS"/>
                <a:cs typeface="Trebuchet MS"/>
              </a:rPr>
              <a:t>Compression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39578" y="6501710"/>
            <a:ext cx="10818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02" dirty="0">
                <a:solidFill>
                  <a:srgbClr val="A6AAA9"/>
                </a:solidFill>
                <a:latin typeface="Trebuchet MS"/>
                <a:cs typeface="Trebuchet MS"/>
              </a:rPr>
              <a:t>Acceleration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09493" y="6501710"/>
            <a:ext cx="1237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8" dirty="0">
                <a:solidFill>
                  <a:srgbClr val="A6AAA9"/>
                </a:solidFill>
                <a:latin typeface="Trebuchet MS"/>
                <a:cs typeface="Trebuchet MS"/>
              </a:rPr>
              <a:t>Regularization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145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2649292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078" y="-186539"/>
            <a:ext cx="7900095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4329405" algn="l"/>
              </a:tabLst>
            </a:pPr>
            <a:r>
              <a:rPr dirty="0"/>
              <a:t>Part 1:</a:t>
            </a:r>
            <a:r>
              <a:rPr spc="-116" dirty="0"/>
              <a:t> </a:t>
            </a:r>
            <a:r>
              <a:rPr spc="-4" dirty="0"/>
              <a:t>Algorithms</a:t>
            </a:r>
            <a:r>
              <a:rPr spc="7" dirty="0"/>
              <a:t> </a:t>
            </a:r>
            <a:r>
              <a:rPr spc="-4" dirty="0"/>
              <a:t>for	Efficient</a:t>
            </a:r>
            <a:r>
              <a:rPr spc="-32" dirty="0"/>
              <a:t> </a:t>
            </a:r>
            <a:r>
              <a:rPr spc="-4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6485" y="168771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024" y="1643063"/>
            <a:ext cx="148366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1.</a:t>
            </a:r>
            <a:r>
              <a:rPr sz="2531" spc="-7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Pruning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485" y="2446734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024" y="2402086"/>
            <a:ext cx="256773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2. </a:t>
            </a:r>
            <a:r>
              <a:rPr sz="2531" spc="-11" dirty="0">
                <a:solidFill>
                  <a:srgbClr val="A6AAA9"/>
                </a:solidFill>
                <a:latin typeface="Arial"/>
                <a:cs typeface="Arial"/>
              </a:rPr>
              <a:t>Weight</a:t>
            </a:r>
            <a:r>
              <a:rPr sz="2531" spc="-6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Sharing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485" y="320575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023" y="3161109"/>
            <a:ext cx="218063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3.</a:t>
            </a:r>
            <a:r>
              <a:rPr sz="2531" spc="-39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Quantization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485" y="396478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024" y="3920133"/>
            <a:ext cx="393174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4. Low Rank</a:t>
            </a:r>
            <a:r>
              <a:rPr sz="2531" spc="-172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Approximation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485" y="4723805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024" y="4679156"/>
            <a:ext cx="321066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5.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Binary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/ </a:t>
            </a:r>
            <a:r>
              <a:rPr sz="2531" spc="-42" dirty="0">
                <a:solidFill>
                  <a:srgbClr val="A6AAA9"/>
                </a:solidFill>
                <a:latin typeface="Arial"/>
                <a:cs typeface="Arial"/>
              </a:rPr>
              <a:t>Ternary</a:t>
            </a:r>
            <a:r>
              <a:rPr sz="2531" spc="-9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Net</a:t>
            </a:r>
            <a:endParaRPr sz="2531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485" y="548282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023" y="5438180"/>
            <a:ext cx="398532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6.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Winograd</a:t>
            </a:r>
            <a:r>
              <a:rPr sz="2531" spc="-49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11" dirty="0">
                <a:solidFill>
                  <a:srgbClr val="A6AAA9"/>
                </a:solidFill>
                <a:latin typeface="Arial"/>
                <a:cs typeface="Arial"/>
              </a:rPr>
              <a:t>Transformation</a:t>
            </a:r>
            <a:endParaRPr sz="253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31326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54" y="386575"/>
            <a:ext cx="8104684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2974820" algn="l"/>
              </a:tabLst>
            </a:pPr>
            <a:r>
              <a:rPr spc="-4" dirty="0"/>
              <a:t>Quantizing</a:t>
            </a:r>
            <a:r>
              <a:rPr spc="4" dirty="0"/>
              <a:t> </a:t>
            </a:r>
            <a:r>
              <a:rPr spc="-4" dirty="0"/>
              <a:t>the	</a:t>
            </a:r>
            <a:r>
              <a:rPr lang="de-DE" spc="-4" dirty="0" smtClean="0"/>
              <a:t> </a:t>
            </a:r>
            <a:r>
              <a:rPr spc="-14" dirty="0" smtClean="0"/>
              <a:t>Weight </a:t>
            </a:r>
            <a:r>
              <a:rPr spc="-4" dirty="0"/>
              <a:t>and</a:t>
            </a:r>
            <a:r>
              <a:rPr spc="-134" dirty="0"/>
              <a:t> </a:t>
            </a:r>
            <a:r>
              <a:rPr spc="-4" dirty="0"/>
              <a:t>Activation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88831" y="1241227"/>
            <a:ext cx="3850997" cy="4732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4723805" y="2063473"/>
            <a:ext cx="3668762" cy="3271360"/>
          </a:xfrm>
          <a:prstGeom prst="rect">
            <a:avLst/>
          </a:prstGeom>
        </p:spPr>
        <p:txBody>
          <a:bodyPr vert="horz" wrap="square" lIns="0" tIns="75009" rIns="0" bIns="0" rtlCol="0">
            <a:spAutoFit/>
          </a:bodyPr>
          <a:lstStyle/>
          <a:p>
            <a:pPr marL="178587" indent="-169658">
              <a:spcBef>
                <a:spcPts val="591"/>
              </a:spcBef>
              <a:buChar char="•"/>
              <a:tabLst>
                <a:tab pos="178587" algn="l"/>
              </a:tabLst>
            </a:pPr>
            <a:r>
              <a:rPr sz="2144" spc="-21" dirty="0">
                <a:latin typeface="Arial"/>
                <a:cs typeface="Arial"/>
              </a:rPr>
              <a:t>Train </a:t>
            </a:r>
            <a:r>
              <a:rPr sz="2144" spc="-7" dirty="0">
                <a:latin typeface="Arial"/>
                <a:cs typeface="Arial"/>
              </a:rPr>
              <a:t>with</a:t>
            </a:r>
            <a:r>
              <a:rPr sz="2144" spc="7" dirty="0">
                <a:latin typeface="Arial"/>
                <a:cs typeface="Arial"/>
              </a:rPr>
              <a:t> </a:t>
            </a:r>
            <a:r>
              <a:rPr sz="2144" spc="-4" dirty="0">
                <a:latin typeface="Arial"/>
                <a:cs typeface="Arial"/>
              </a:rPr>
              <a:t>float</a:t>
            </a:r>
            <a:endParaRPr sz="2144">
              <a:latin typeface="Arial"/>
              <a:cs typeface="Arial"/>
            </a:endParaRPr>
          </a:p>
          <a:p>
            <a:pPr marL="178587" marR="345120" indent="-169658">
              <a:lnSpc>
                <a:spcPts val="2250"/>
              </a:lnSpc>
              <a:spcBef>
                <a:spcPts val="865"/>
              </a:spcBef>
              <a:buChar char="•"/>
              <a:tabLst>
                <a:tab pos="178587" algn="l"/>
              </a:tabLst>
            </a:pPr>
            <a:r>
              <a:rPr sz="2144" spc="-7" dirty="0">
                <a:latin typeface="Arial"/>
                <a:cs typeface="Arial"/>
              </a:rPr>
              <a:t>Quantizing the </a:t>
            </a:r>
            <a:r>
              <a:rPr sz="2144" spc="-4" dirty="0">
                <a:latin typeface="Arial"/>
                <a:cs typeface="Arial"/>
              </a:rPr>
              <a:t>weight </a:t>
            </a:r>
            <a:r>
              <a:rPr sz="2144" spc="-7" dirty="0">
                <a:latin typeface="Arial"/>
                <a:cs typeface="Arial"/>
              </a:rPr>
              <a:t>and  activation:</a:t>
            </a:r>
            <a:endParaRPr sz="2144">
              <a:latin typeface="Arial"/>
              <a:cs typeface="Arial"/>
            </a:endParaRPr>
          </a:p>
          <a:p>
            <a:pPr marL="535762" marR="336191" lvl="1" indent="-205376">
              <a:lnSpc>
                <a:spcPts val="2250"/>
              </a:lnSpc>
              <a:spcBef>
                <a:spcPts val="844"/>
              </a:spcBef>
              <a:buChar char="•"/>
              <a:tabLst>
                <a:tab pos="535762" algn="l"/>
              </a:tabLst>
            </a:pPr>
            <a:r>
              <a:rPr sz="2144" spc="-7" dirty="0">
                <a:latin typeface="Arial"/>
                <a:cs typeface="Arial"/>
              </a:rPr>
              <a:t>Gather the statistics for  </a:t>
            </a:r>
            <a:r>
              <a:rPr sz="2144" spc="-4" dirty="0">
                <a:latin typeface="Arial"/>
                <a:cs typeface="Arial"/>
              </a:rPr>
              <a:t>weight </a:t>
            </a:r>
            <a:r>
              <a:rPr sz="2144" spc="-7" dirty="0">
                <a:latin typeface="Arial"/>
                <a:cs typeface="Arial"/>
              </a:rPr>
              <a:t>and</a:t>
            </a:r>
            <a:r>
              <a:rPr sz="2144" spc="-14" dirty="0">
                <a:latin typeface="Arial"/>
                <a:cs typeface="Arial"/>
              </a:rPr>
              <a:t> </a:t>
            </a:r>
            <a:r>
              <a:rPr sz="2144" spc="-7" dirty="0">
                <a:latin typeface="Arial"/>
                <a:cs typeface="Arial"/>
              </a:rPr>
              <a:t>activation</a:t>
            </a:r>
            <a:endParaRPr sz="2144">
              <a:latin typeface="Arial"/>
              <a:cs typeface="Arial"/>
            </a:endParaRPr>
          </a:p>
          <a:p>
            <a:pPr marL="535762" marR="3572" lvl="1" indent="-205376">
              <a:lnSpc>
                <a:spcPts val="2320"/>
              </a:lnSpc>
              <a:spcBef>
                <a:spcPts val="787"/>
              </a:spcBef>
              <a:buChar char="•"/>
              <a:tabLst>
                <a:tab pos="535762" algn="l"/>
              </a:tabLst>
            </a:pPr>
            <a:r>
              <a:rPr sz="2144" spc="-7" dirty="0">
                <a:latin typeface="Arial"/>
                <a:cs typeface="Arial"/>
              </a:rPr>
              <a:t>Choose </a:t>
            </a:r>
            <a:r>
              <a:rPr sz="2144" spc="-4" dirty="0">
                <a:latin typeface="Arial"/>
                <a:cs typeface="Arial"/>
              </a:rPr>
              <a:t>proper radix</a:t>
            </a:r>
            <a:r>
              <a:rPr sz="2144" spc="-49" dirty="0">
                <a:latin typeface="Arial"/>
                <a:cs typeface="Arial"/>
              </a:rPr>
              <a:t> </a:t>
            </a:r>
            <a:r>
              <a:rPr sz="2144" spc="-4" dirty="0">
                <a:latin typeface="Arial"/>
                <a:cs typeface="Arial"/>
              </a:rPr>
              <a:t>point  position</a:t>
            </a:r>
            <a:endParaRPr sz="2144">
              <a:latin typeface="Arial"/>
              <a:cs typeface="Arial"/>
            </a:endParaRPr>
          </a:p>
          <a:p>
            <a:pPr marL="178587" indent="-169658">
              <a:spcBef>
                <a:spcPts val="415"/>
              </a:spcBef>
              <a:buChar char="•"/>
              <a:tabLst>
                <a:tab pos="178587" algn="l"/>
              </a:tabLst>
            </a:pPr>
            <a:r>
              <a:rPr sz="2144" spc="-7" dirty="0">
                <a:latin typeface="Arial"/>
                <a:cs typeface="Arial"/>
              </a:rPr>
              <a:t>Fine-tune </a:t>
            </a:r>
            <a:r>
              <a:rPr sz="2144" spc="-4" dirty="0">
                <a:latin typeface="Arial"/>
                <a:cs typeface="Arial"/>
              </a:rPr>
              <a:t>in float</a:t>
            </a:r>
            <a:r>
              <a:rPr sz="2144" spc="-11" dirty="0">
                <a:latin typeface="Arial"/>
                <a:cs typeface="Arial"/>
              </a:rPr>
              <a:t> </a:t>
            </a:r>
            <a:r>
              <a:rPr sz="2144" spc="-7" dirty="0">
                <a:latin typeface="Arial"/>
                <a:cs typeface="Arial"/>
              </a:rPr>
              <a:t>format</a:t>
            </a:r>
            <a:endParaRPr sz="2144">
              <a:latin typeface="Arial"/>
              <a:cs typeface="Arial"/>
            </a:endParaRPr>
          </a:p>
          <a:p>
            <a:pPr marL="178587" indent="-169658">
              <a:spcBef>
                <a:spcPts val="520"/>
              </a:spcBef>
              <a:buChar char="•"/>
              <a:tabLst>
                <a:tab pos="178587" algn="l"/>
              </a:tabLst>
            </a:pPr>
            <a:r>
              <a:rPr sz="2144" spc="-4" dirty="0">
                <a:latin typeface="Arial"/>
                <a:cs typeface="Arial"/>
              </a:rPr>
              <a:t>Convert </a:t>
            </a:r>
            <a:r>
              <a:rPr sz="2144" spc="-7" dirty="0">
                <a:latin typeface="Arial"/>
                <a:cs typeface="Arial"/>
              </a:rPr>
              <a:t>to </a:t>
            </a:r>
            <a:r>
              <a:rPr sz="2144" spc="-4" dirty="0">
                <a:latin typeface="Arial"/>
                <a:cs typeface="Arial"/>
              </a:rPr>
              <a:t>fixed-point</a:t>
            </a:r>
            <a:r>
              <a:rPr sz="2144" spc="-35" dirty="0">
                <a:latin typeface="Arial"/>
                <a:cs typeface="Arial"/>
              </a:rPr>
              <a:t> </a:t>
            </a:r>
            <a:r>
              <a:rPr sz="2144" spc="-7" dirty="0">
                <a:latin typeface="Arial"/>
                <a:cs typeface="Arial"/>
              </a:rPr>
              <a:t>format</a:t>
            </a:r>
            <a:endParaRPr sz="214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7313" y="6167780"/>
            <a:ext cx="715312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69"/>
              </a:lnSpc>
            </a:pPr>
            <a:r>
              <a:rPr sz="1266" spc="-4" dirty="0">
                <a:latin typeface="Arial"/>
                <a:cs typeface="Arial"/>
              </a:rPr>
              <a:t>Qiu </a:t>
            </a:r>
            <a:r>
              <a:rPr sz="1266" dirty="0">
                <a:latin typeface="Arial"/>
                <a:cs typeface="Arial"/>
              </a:rPr>
              <a:t>et al. </a:t>
            </a:r>
            <a:r>
              <a:rPr sz="1266" spc="-4" dirty="0">
                <a:latin typeface="Arial"/>
                <a:cs typeface="Arial"/>
              </a:rPr>
              <a:t>Going </a:t>
            </a:r>
            <a:r>
              <a:rPr sz="1266" dirty="0">
                <a:latin typeface="Arial"/>
                <a:cs typeface="Arial"/>
              </a:rPr>
              <a:t>Deeper </a:t>
            </a:r>
            <a:r>
              <a:rPr sz="1266" spc="-4" dirty="0">
                <a:latin typeface="Arial"/>
                <a:cs typeface="Arial"/>
              </a:rPr>
              <a:t>with </a:t>
            </a:r>
            <a:r>
              <a:rPr sz="1266" dirty="0">
                <a:latin typeface="Arial"/>
                <a:cs typeface="Arial"/>
              </a:rPr>
              <a:t>Embedded </a:t>
            </a:r>
            <a:r>
              <a:rPr sz="1266" spc="-4" dirty="0">
                <a:latin typeface="Arial"/>
                <a:cs typeface="Arial"/>
              </a:rPr>
              <a:t>FPGA Platform for Convolutional </a:t>
            </a:r>
            <a:r>
              <a:rPr sz="1266" dirty="0">
                <a:latin typeface="Arial"/>
                <a:cs typeface="Arial"/>
              </a:rPr>
              <a:t>Neural </a:t>
            </a:r>
            <a:r>
              <a:rPr sz="1266" spc="-4" dirty="0">
                <a:latin typeface="Arial"/>
                <a:cs typeface="Arial"/>
              </a:rPr>
              <a:t>Network,</a:t>
            </a:r>
            <a:r>
              <a:rPr sz="1266" spc="11" dirty="0">
                <a:latin typeface="Arial"/>
                <a:cs typeface="Arial"/>
              </a:rPr>
              <a:t> </a:t>
            </a:r>
            <a:r>
              <a:rPr sz="1266" spc="-18" dirty="0">
                <a:latin typeface="Arial"/>
                <a:cs typeface="Arial"/>
              </a:rPr>
              <a:t>FPGA’16</a:t>
            </a:r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18983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1357314" y="367459"/>
            <a:ext cx="515153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Quantization</a:t>
            </a:r>
            <a:r>
              <a:rPr spc="-35" dirty="0"/>
              <a:t> </a:t>
            </a:r>
            <a:r>
              <a:rPr spc="-4" dirty="0"/>
              <a:t>Result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0474"/>
            <a:ext cx="7696622" cy="54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05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078" y="-186539"/>
            <a:ext cx="7900095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4329405" algn="l"/>
              </a:tabLst>
            </a:pPr>
            <a:r>
              <a:rPr dirty="0"/>
              <a:t>Part 1:</a:t>
            </a:r>
            <a:r>
              <a:rPr spc="-116" dirty="0"/>
              <a:t> </a:t>
            </a:r>
            <a:r>
              <a:rPr spc="-4" dirty="0"/>
              <a:t>Algorithms</a:t>
            </a:r>
            <a:r>
              <a:rPr spc="7" dirty="0"/>
              <a:t> </a:t>
            </a:r>
            <a:r>
              <a:rPr spc="-4" dirty="0"/>
              <a:t>for	Efficient</a:t>
            </a:r>
            <a:r>
              <a:rPr spc="-32" dirty="0"/>
              <a:t> </a:t>
            </a:r>
            <a:r>
              <a:rPr spc="-4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6485" y="168771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024" y="1643063"/>
            <a:ext cx="148366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1.</a:t>
            </a:r>
            <a:r>
              <a:rPr sz="2531" spc="-7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Pruning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485" y="2446734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024" y="2402086"/>
            <a:ext cx="256773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2. </a:t>
            </a:r>
            <a:r>
              <a:rPr sz="2531" spc="-11" dirty="0">
                <a:solidFill>
                  <a:srgbClr val="A6AAA9"/>
                </a:solidFill>
                <a:latin typeface="Arial"/>
                <a:cs typeface="Arial"/>
              </a:rPr>
              <a:t>Weight</a:t>
            </a:r>
            <a:r>
              <a:rPr sz="2531" spc="-6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Sharing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485" y="320575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023" y="3161109"/>
            <a:ext cx="218063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3.</a:t>
            </a:r>
            <a:r>
              <a:rPr sz="2531" spc="-39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Quantization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485" y="396478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024" y="3920133"/>
            <a:ext cx="393174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4. Low Rank</a:t>
            </a:r>
            <a:r>
              <a:rPr sz="2531" spc="-172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Approximation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485" y="4723805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024" y="4679156"/>
            <a:ext cx="321066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5.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Binary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/ </a:t>
            </a:r>
            <a:r>
              <a:rPr sz="2531" spc="-42" dirty="0">
                <a:solidFill>
                  <a:srgbClr val="A6AAA9"/>
                </a:solidFill>
                <a:latin typeface="Arial"/>
                <a:cs typeface="Arial"/>
              </a:rPr>
              <a:t>Ternary</a:t>
            </a:r>
            <a:r>
              <a:rPr sz="2531" spc="-9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Net</a:t>
            </a:r>
            <a:endParaRPr sz="2531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485" y="548282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023" y="5438180"/>
            <a:ext cx="398532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6.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Winograd</a:t>
            </a:r>
            <a:r>
              <a:rPr sz="2531" spc="-49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11" dirty="0">
                <a:solidFill>
                  <a:srgbClr val="A6AAA9"/>
                </a:solidFill>
                <a:latin typeface="Arial"/>
                <a:cs typeface="Arial"/>
              </a:rPr>
              <a:t>Transformation</a:t>
            </a:r>
            <a:endParaRPr sz="253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507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/>
          <p:nvPr/>
        </p:nvSpPr>
        <p:spPr>
          <a:xfrm>
            <a:off x="473080" y="1878870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150" y="174907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15</a:t>
            </a:fld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72704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512" y="367459"/>
            <a:ext cx="777460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5721047" algn="l"/>
              </a:tabLst>
            </a:pPr>
            <a:r>
              <a:rPr spc="-4" dirty="0"/>
              <a:t>Lo</a:t>
            </a:r>
            <a:r>
              <a:rPr dirty="0"/>
              <a:t>w</a:t>
            </a:r>
            <a:r>
              <a:rPr spc="-4" dirty="0"/>
              <a:t> </a:t>
            </a:r>
            <a:r>
              <a:rPr dirty="0"/>
              <a:t>Ra</a:t>
            </a:r>
            <a:r>
              <a:rPr spc="-4" dirty="0"/>
              <a:t>n</a:t>
            </a:r>
            <a:r>
              <a:rPr dirty="0"/>
              <a:t>k</a:t>
            </a:r>
            <a:r>
              <a:rPr spc="-123" dirty="0"/>
              <a:t> </a:t>
            </a:r>
            <a:r>
              <a:rPr dirty="0"/>
              <a:t>A</a:t>
            </a:r>
            <a:r>
              <a:rPr spc="-4" dirty="0"/>
              <a:t>pp</a:t>
            </a:r>
            <a:r>
              <a:rPr dirty="0"/>
              <a:t>r</a:t>
            </a:r>
            <a:r>
              <a:rPr spc="-4" dirty="0"/>
              <a:t>o</a:t>
            </a:r>
            <a:r>
              <a:rPr dirty="0"/>
              <a:t>x</a:t>
            </a:r>
            <a:r>
              <a:rPr spc="-4" dirty="0"/>
              <a:t>i</a:t>
            </a:r>
            <a:r>
              <a:rPr dirty="0"/>
              <a:t>mat</a:t>
            </a:r>
            <a:r>
              <a:rPr spc="-4" dirty="0"/>
              <a:t>io</a:t>
            </a:r>
            <a:r>
              <a:rPr dirty="0"/>
              <a:t>n</a:t>
            </a:r>
            <a:r>
              <a:rPr spc="-4" dirty="0"/>
              <a:t> </a:t>
            </a:r>
            <a:r>
              <a:rPr dirty="0" smtClean="0"/>
              <a:t>f</a:t>
            </a:r>
            <a:r>
              <a:rPr spc="-4" dirty="0" smtClean="0"/>
              <a:t>o</a:t>
            </a:r>
            <a:r>
              <a:rPr dirty="0" smtClean="0"/>
              <a:t>r</a:t>
            </a:r>
            <a:r>
              <a:rPr lang="de-DE" dirty="0" smtClean="0"/>
              <a:t> </a:t>
            </a:r>
            <a:r>
              <a:rPr dirty="0" err="1" smtClean="0"/>
              <a:t>C</a:t>
            </a:r>
            <a:r>
              <a:rPr spc="-4" dirty="0" err="1" smtClean="0"/>
              <a:t>on</a:t>
            </a:r>
            <a:r>
              <a:rPr dirty="0" err="1" smtClean="0"/>
              <a:t>v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137226" y="2385293"/>
            <a:ext cx="4031201" cy="2902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508992" y="2312789"/>
            <a:ext cx="3509367" cy="3053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732235" y="6151613"/>
            <a:ext cx="767863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4" dirty="0">
                <a:latin typeface="Arial"/>
                <a:cs typeface="Arial"/>
              </a:rPr>
              <a:t>Zhang </a:t>
            </a:r>
            <a:r>
              <a:rPr sz="1406" dirty="0">
                <a:latin typeface="Arial"/>
                <a:cs typeface="Arial"/>
              </a:rPr>
              <a:t>et al </a:t>
            </a:r>
            <a:r>
              <a:rPr sz="1406" spc="-4" dirty="0">
                <a:latin typeface="Arial"/>
                <a:cs typeface="Arial"/>
              </a:rPr>
              <a:t>Efficient </a:t>
            </a:r>
            <a:r>
              <a:rPr sz="1406" dirty="0">
                <a:latin typeface="Arial"/>
                <a:cs typeface="Arial"/>
              </a:rPr>
              <a:t>and </a:t>
            </a:r>
            <a:r>
              <a:rPr sz="1406" spc="-4" dirty="0">
                <a:latin typeface="Arial"/>
                <a:cs typeface="Arial"/>
              </a:rPr>
              <a:t>Accurate Approximations </a:t>
            </a:r>
            <a:r>
              <a:rPr sz="1406" dirty="0">
                <a:latin typeface="Arial"/>
                <a:cs typeface="Arial"/>
              </a:rPr>
              <a:t>of Nonlinear </a:t>
            </a:r>
            <a:r>
              <a:rPr sz="1406" spc="-4" dirty="0">
                <a:latin typeface="Arial"/>
                <a:cs typeface="Arial"/>
              </a:rPr>
              <a:t>Convolutional Networks</a:t>
            </a:r>
            <a:r>
              <a:rPr sz="1406" spc="-91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CVPR’15</a:t>
            </a:r>
          </a:p>
        </p:txBody>
      </p:sp>
    </p:spTree>
    <p:extLst>
      <p:ext uri="{BB962C8B-B14F-4D97-AF65-F5344CB8AC3E}">
        <p14:creationId xmlns:p14="http://schemas.microsoft.com/office/powerpoint/2010/main" val="8943320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286" y="1975993"/>
            <a:ext cx="8837154" cy="2997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512" y="367459"/>
            <a:ext cx="777460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5721047" algn="l"/>
              </a:tabLst>
            </a:pPr>
            <a:r>
              <a:rPr spc="-4" dirty="0"/>
              <a:t>Lo</a:t>
            </a:r>
            <a:r>
              <a:rPr dirty="0"/>
              <a:t>w</a:t>
            </a:r>
            <a:r>
              <a:rPr spc="-4" dirty="0"/>
              <a:t> </a:t>
            </a:r>
            <a:r>
              <a:rPr dirty="0"/>
              <a:t>Ra</a:t>
            </a:r>
            <a:r>
              <a:rPr spc="-4" dirty="0"/>
              <a:t>n</a:t>
            </a:r>
            <a:r>
              <a:rPr dirty="0"/>
              <a:t>k</a:t>
            </a:r>
            <a:r>
              <a:rPr spc="-123" dirty="0"/>
              <a:t> </a:t>
            </a:r>
            <a:r>
              <a:rPr dirty="0"/>
              <a:t>A</a:t>
            </a:r>
            <a:r>
              <a:rPr spc="-4" dirty="0"/>
              <a:t>pp</a:t>
            </a:r>
            <a:r>
              <a:rPr dirty="0"/>
              <a:t>r</a:t>
            </a:r>
            <a:r>
              <a:rPr spc="-4" dirty="0"/>
              <a:t>o</a:t>
            </a:r>
            <a:r>
              <a:rPr dirty="0"/>
              <a:t>x</a:t>
            </a:r>
            <a:r>
              <a:rPr spc="-4" dirty="0"/>
              <a:t>i</a:t>
            </a:r>
            <a:r>
              <a:rPr dirty="0"/>
              <a:t>mat</a:t>
            </a:r>
            <a:r>
              <a:rPr spc="-4" dirty="0"/>
              <a:t>io</a:t>
            </a:r>
            <a:r>
              <a:rPr dirty="0"/>
              <a:t>n</a:t>
            </a:r>
            <a:r>
              <a:rPr spc="-4" dirty="0"/>
              <a:t> </a:t>
            </a:r>
            <a:r>
              <a:rPr dirty="0" smtClean="0"/>
              <a:t>f</a:t>
            </a:r>
            <a:r>
              <a:rPr spc="-4" dirty="0" smtClean="0"/>
              <a:t>o</a:t>
            </a:r>
            <a:r>
              <a:rPr dirty="0" smtClean="0"/>
              <a:t>r</a:t>
            </a:r>
            <a:r>
              <a:rPr lang="de-DE" dirty="0" smtClean="0"/>
              <a:t> </a:t>
            </a:r>
            <a:r>
              <a:rPr dirty="0" err="1" smtClean="0"/>
              <a:t>C</a:t>
            </a:r>
            <a:r>
              <a:rPr spc="-4" dirty="0" err="1" smtClean="0"/>
              <a:t>on</a:t>
            </a:r>
            <a:r>
              <a:rPr dirty="0" err="1" smtClean="0"/>
              <a:t>v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32235" y="6151613"/>
            <a:ext cx="767863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4" dirty="0">
                <a:latin typeface="Arial"/>
                <a:cs typeface="Arial"/>
              </a:rPr>
              <a:t>Zhang </a:t>
            </a:r>
            <a:r>
              <a:rPr sz="1406" dirty="0">
                <a:latin typeface="Arial"/>
                <a:cs typeface="Arial"/>
              </a:rPr>
              <a:t>et al </a:t>
            </a:r>
            <a:r>
              <a:rPr sz="1406" spc="-4" dirty="0">
                <a:latin typeface="Arial"/>
                <a:cs typeface="Arial"/>
              </a:rPr>
              <a:t>Efficient </a:t>
            </a:r>
            <a:r>
              <a:rPr sz="1406" dirty="0">
                <a:latin typeface="Arial"/>
                <a:cs typeface="Arial"/>
              </a:rPr>
              <a:t>and </a:t>
            </a:r>
            <a:r>
              <a:rPr sz="1406" spc="-4" dirty="0">
                <a:latin typeface="Arial"/>
                <a:cs typeface="Arial"/>
              </a:rPr>
              <a:t>Accurate Approximations </a:t>
            </a:r>
            <a:r>
              <a:rPr sz="1406" dirty="0">
                <a:latin typeface="Arial"/>
                <a:cs typeface="Arial"/>
              </a:rPr>
              <a:t>of Nonlinear </a:t>
            </a:r>
            <a:r>
              <a:rPr sz="1406" spc="-4" dirty="0">
                <a:latin typeface="Arial"/>
                <a:cs typeface="Arial"/>
              </a:rPr>
              <a:t>Convolutional Networks</a:t>
            </a:r>
            <a:r>
              <a:rPr sz="1406" spc="-91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CVPR’15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1467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68203" y="6045399"/>
            <a:ext cx="411435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/>
                <a:cs typeface="Arial"/>
              </a:rPr>
              <a:t>Novikov et al </a:t>
            </a:r>
            <a:r>
              <a:rPr sz="1406" spc="-18" dirty="0">
                <a:latin typeface="Arial"/>
                <a:cs typeface="Arial"/>
              </a:rPr>
              <a:t>Tensorizing </a:t>
            </a:r>
            <a:r>
              <a:rPr sz="1406" dirty="0">
                <a:latin typeface="Arial"/>
                <a:cs typeface="Arial"/>
              </a:rPr>
              <a:t>Neural </a:t>
            </a:r>
            <a:r>
              <a:rPr sz="1406" spc="-4" dirty="0">
                <a:latin typeface="Arial"/>
                <a:cs typeface="Arial"/>
              </a:rPr>
              <a:t>Networks,</a:t>
            </a:r>
            <a:r>
              <a:rPr sz="1406" spc="-14" dirty="0">
                <a:latin typeface="Arial"/>
                <a:cs typeface="Arial"/>
              </a:rPr>
              <a:t> </a:t>
            </a:r>
            <a:r>
              <a:rPr sz="1406" spc="-4" dirty="0">
                <a:latin typeface="Arial"/>
                <a:cs typeface="Arial"/>
              </a:rPr>
              <a:t>NIPS’15</a:t>
            </a:r>
            <a:endParaRPr sz="1406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4375" y="1823153"/>
            <a:ext cx="7938492" cy="1811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9552" y="367459"/>
            <a:ext cx="7167215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5721047" algn="l"/>
              </a:tabLst>
            </a:pPr>
            <a:r>
              <a:rPr spc="-4" dirty="0"/>
              <a:t>Lo</a:t>
            </a:r>
            <a:r>
              <a:rPr dirty="0"/>
              <a:t>w</a:t>
            </a:r>
            <a:r>
              <a:rPr spc="-4" dirty="0"/>
              <a:t> </a:t>
            </a:r>
            <a:r>
              <a:rPr dirty="0"/>
              <a:t>Ra</a:t>
            </a:r>
            <a:r>
              <a:rPr spc="-4" dirty="0"/>
              <a:t>n</a:t>
            </a:r>
            <a:r>
              <a:rPr dirty="0"/>
              <a:t>k</a:t>
            </a:r>
            <a:r>
              <a:rPr spc="-123" dirty="0"/>
              <a:t> </a:t>
            </a:r>
            <a:r>
              <a:rPr dirty="0"/>
              <a:t>A</a:t>
            </a:r>
            <a:r>
              <a:rPr spc="-4" dirty="0"/>
              <a:t>pp</a:t>
            </a:r>
            <a:r>
              <a:rPr dirty="0"/>
              <a:t>r</a:t>
            </a:r>
            <a:r>
              <a:rPr spc="-4" dirty="0"/>
              <a:t>o</a:t>
            </a:r>
            <a:r>
              <a:rPr dirty="0"/>
              <a:t>x</a:t>
            </a:r>
            <a:r>
              <a:rPr spc="-4" dirty="0"/>
              <a:t>i</a:t>
            </a:r>
            <a:r>
              <a:rPr dirty="0"/>
              <a:t>mat</a:t>
            </a:r>
            <a:r>
              <a:rPr spc="-4" dirty="0"/>
              <a:t>io</a:t>
            </a:r>
            <a:r>
              <a:rPr dirty="0"/>
              <a:t>n</a:t>
            </a:r>
            <a:r>
              <a:rPr spc="-4" dirty="0"/>
              <a:t> </a:t>
            </a:r>
            <a:r>
              <a:rPr dirty="0" smtClean="0"/>
              <a:t>f</a:t>
            </a:r>
            <a:r>
              <a:rPr spc="-4" dirty="0" smtClean="0"/>
              <a:t>o</a:t>
            </a:r>
            <a:r>
              <a:rPr dirty="0" smtClean="0"/>
              <a:t>r</a:t>
            </a:r>
            <a:r>
              <a:rPr lang="de-DE" dirty="0" smtClean="0"/>
              <a:t> </a:t>
            </a:r>
            <a:r>
              <a:rPr spc="-4" dirty="0" smtClean="0"/>
              <a:t>F</a:t>
            </a:r>
            <a:r>
              <a:rPr dirty="0" smtClean="0"/>
              <a:t>C</a:t>
            </a:r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07836" y="4191500"/>
            <a:ext cx="5997351" cy="1334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892041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05" y="895726"/>
            <a:ext cx="8064896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4329405" algn="l"/>
              </a:tabLst>
            </a:pPr>
            <a:r>
              <a:rPr dirty="0"/>
              <a:t>Part 1:</a:t>
            </a:r>
            <a:r>
              <a:rPr spc="-116" dirty="0"/>
              <a:t> </a:t>
            </a:r>
            <a:r>
              <a:rPr spc="-4" dirty="0"/>
              <a:t>Algorithms</a:t>
            </a:r>
            <a:r>
              <a:rPr spc="7" dirty="0"/>
              <a:t> </a:t>
            </a:r>
            <a:r>
              <a:rPr spc="-4" dirty="0" smtClean="0"/>
              <a:t>for</a:t>
            </a:r>
            <a:r>
              <a:rPr spc="-4" dirty="0"/>
              <a:t>	Efficient</a:t>
            </a:r>
            <a:r>
              <a:rPr spc="-32" dirty="0"/>
              <a:t> </a:t>
            </a:r>
            <a:r>
              <a:rPr spc="-4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6485" y="168771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024" y="1643063"/>
            <a:ext cx="148366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1.</a:t>
            </a:r>
            <a:r>
              <a:rPr sz="2531" spc="-7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Pruning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485" y="2446734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024" y="2402086"/>
            <a:ext cx="256773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2. </a:t>
            </a:r>
            <a:r>
              <a:rPr sz="2531" spc="-11" dirty="0">
                <a:solidFill>
                  <a:srgbClr val="A6AAA9"/>
                </a:solidFill>
                <a:latin typeface="Arial"/>
                <a:cs typeface="Arial"/>
              </a:rPr>
              <a:t>Weight</a:t>
            </a:r>
            <a:r>
              <a:rPr sz="2531" spc="-6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Sharing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485" y="320575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023" y="3161109"/>
            <a:ext cx="218063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3.</a:t>
            </a:r>
            <a:r>
              <a:rPr sz="2531" spc="-39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Quantization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485" y="396478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024" y="3920133"/>
            <a:ext cx="393174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4. Low Rank</a:t>
            </a:r>
            <a:r>
              <a:rPr sz="2531" spc="-172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Approximation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485" y="4723805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024" y="4679156"/>
            <a:ext cx="321066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5. </a:t>
            </a:r>
            <a:r>
              <a:rPr sz="2531" spc="-4" dirty="0">
                <a:latin typeface="Arial"/>
                <a:cs typeface="Arial"/>
              </a:rPr>
              <a:t>Binary </a:t>
            </a:r>
            <a:r>
              <a:rPr sz="2531" dirty="0">
                <a:latin typeface="Arial"/>
                <a:cs typeface="Arial"/>
              </a:rPr>
              <a:t>/ </a:t>
            </a:r>
            <a:r>
              <a:rPr sz="2531" spc="-42" dirty="0">
                <a:latin typeface="Arial"/>
                <a:cs typeface="Arial"/>
              </a:rPr>
              <a:t>Ternary</a:t>
            </a:r>
            <a:r>
              <a:rPr sz="2531" spc="-95" dirty="0">
                <a:latin typeface="Arial"/>
                <a:cs typeface="Arial"/>
              </a:rPr>
              <a:t> </a:t>
            </a:r>
            <a:r>
              <a:rPr sz="2531" dirty="0">
                <a:latin typeface="Arial"/>
                <a:cs typeface="Arial"/>
              </a:rPr>
              <a:t>Net</a:t>
            </a:r>
            <a:endParaRPr sz="2531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485" y="548282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023" y="5438180"/>
            <a:ext cx="398532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6.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Winograd</a:t>
            </a:r>
            <a:r>
              <a:rPr sz="2531" spc="-49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11" dirty="0">
                <a:solidFill>
                  <a:srgbClr val="A6AAA9"/>
                </a:solidFill>
                <a:latin typeface="Arial"/>
                <a:cs typeface="Arial"/>
              </a:rPr>
              <a:t>Transformation</a:t>
            </a:r>
            <a:endParaRPr sz="253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48595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399" y="-186539"/>
            <a:ext cx="6195417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401018" algn="l"/>
                <a:tab pos="3219931" algn="l"/>
              </a:tabLst>
            </a:pPr>
            <a:r>
              <a:rPr spc="-4" dirty="0"/>
              <a:t>Binary	</a:t>
            </a:r>
            <a:r>
              <a:rPr dirty="0"/>
              <a:t>/</a:t>
            </a:r>
            <a:r>
              <a:rPr spc="-4" dirty="0"/>
              <a:t> </a:t>
            </a:r>
            <a:r>
              <a:rPr spc="-35" dirty="0"/>
              <a:t>Ternary	</a:t>
            </a:r>
            <a:r>
              <a:rPr spc="-4" dirty="0"/>
              <a:t>Net:</a:t>
            </a:r>
            <a:r>
              <a:rPr spc="-39" dirty="0"/>
              <a:t> </a:t>
            </a:r>
            <a:r>
              <a:rPr spc="-4" dirty="0"/>
              <a:t>Motivation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289870" y="4333945"/>
            <a:ext cx="1474291" cy="0"/>
          </a:xfrm>
          <a:custGeom>
            <a:avLst/>
            <a:gdLst/>
            <a:ahLst/>
            <a:cxnLst/>
            <a:rect l="l" t="t" r="r" b="b"/>
            <a:pathLst>
              <a:path w="2096770">
                <a:moveTo>
                  <a:pt x="0" y="0"/>
                </a:moveTo>
                <a:lnTo>
                  <a:pt x="2096276" y="0"/>
                </a:lnTo>
              </a:path>
            </a:pathLst>
          </a:custGeom>
          <a:ln w="5718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5721083" y="4333945"/>
            <a:ext cx="1490365" cy="0"/>
          </a:xfrm>
          <a:custGeom>
            <a:avLst/>
            <a:gdLst/>
            <a:ahLst/>
            <a:cxnLst/>
            <a:rect l="l" t="t" r="r" b="b"/>
            <a:pathLst>
              <a:path w="2119629">
                <a:moveTo>
                  <a:pt x="0" y="0"/>
                </a:moveTo>
                <a:lnTo>
                  <a:pt x="2119563" y="0"/>
                </a:lnTo>
              </a:path>
            </a:pathLst>
          </a:custGeom>
          <a:ln w="5718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7289870" y="3996212"/>
            <a:ext cx="1474291" cy="0"/>
          </a:xfrm>
          <a:custGeom>
            <a:avLst/>
            <a:gdLst/>
            <a:ahLst/>
            <a:cxnLst/>
            <a:rect l="l" t="t" r="r" b="b"/>
            <a:pathLst>
              <a:path w="2096770">
                <a:moveTo>
                  <a:pt x="0" y="0"/>
                </a:moveTo>
                <a:lnTo>
                  <a:pt x="2096276" y="0"/>
                </a:lnTo>
              </a:path>
            </a:pathLst>
          </a:custGeom>
          <a:ln w="5718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5721083" y="3996212"/>
            <a:ext cx="1490365" cy="0"/>
          </a:xfrm>
          <a:custGeom>
            <a:avLst/>
            <a:gdLst/>
            <a:ahLst/>
            <a:cxnLst/>
            <a:rect l="l" t="t" r="r" b="b"/>
            <a:pathLst>
              <a:path w="2119629">
                <a:moveTo>
                  <a:pt x="0" y="0"/>
                </a:moveTo>
                <a:lnTo>
                  <a:pt x="2119563" y="0"/>
                </a:lnTo>
              </a:path>
            </a:pathLst>
          </a:custGeom>
          <a:ln w="5718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7289870" y="3642396"/>
            <a:ext cx="1474291" cy="0"/>
          </a:xfrm>
          <a:custGeom>
            <a:avLst/>
            <a:gdLst/>
            <a:ahLst/>
            <a:cxnLst/>
            <a:rect l="l" t="t" r="r" b="b"/>
            <a:pathLst>
              <a:path w="2096770">
                <a:moveTo>
                  <a:pt x="0" y="0"/>
                </a:moveTo>
                <a:lnTo>
                  <a:pt x="2096276" y="0"/>
                </a:lnTo>
              </a:path>
            </a:pathLst>
          </a:custGeom>
          <a:ln w="5718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5721083" y="3642396"/>
            <a:ext cx="1490365" cy="0"/>
          </a:xfrm>
          <a:custGeom>
            <a:avLst/>
            <a:gdLst/>
            <a:ahLst/>
            <a:cxnLst/>
            <a:rect l="l" t="t" r="r" b="b"/>
            <a:pathLst>
              <a:path w="2119629">
                <a:moveTo>
                  <a:pt x="0" y="0"/>
                </a:moveTo>
                <a:lnTo>
                  <a:pt x="2119563" y="0"/>
                </a:lnTo>
              </a:path>
            </a:pathLst>
          </a:custGeom>
          <a:ln w="5718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7289870" y="3304662"/>
            <a:ext cx="1474291" cy="0"/>
          </a:xfrm>
          <a:custGeom>
            <a:avLst/>
            <a:gdLst/>
            <a:ahLst/>
            <a:cxnLst/>
            <a:rect l="l" t="t" r="r" b="b"/>
            <a:pathLst>
              <a:path w="2096770">
                <a:moveTo>
                  <a:pt x="0" y="0"/>
                </a:moveTo>
                <a:lnTo>
                  <a:pt x="2096276" y="0"/>
                </a:lnTo>
              </a:path>
            </a:pathLst>
          </a:custGeom>
          <a:ln w="5718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5721083" y="3304662"/>
            <a:ext cx="1490365" cy="0"/>
          </a:xfrm>
          <a:custGeom>
            <a:avLst/>
            <a:gdLst/>
            <a:ahLst/>
            <a:cxnLst/>
            <a:rect l="l" t="t" r="r" b="b"/>
            <a:pathLst>
              <a:path w="2119629">
                <a:moveTo>
                  <a:pt x="0" y="0"/>
                </a:moveTo>
                <a:lnTo>
                  <a:pt x="2119563" y="0"/>
                </a:lnTo>
              </a:path>
            </a:pathLst>
          </a:custGeom>
          <a:ln w="5718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7289870" y="4687755"/>
            <a:ext cx="1482328" cy="0"/>
          </a:xfrm>
          <a:custGeom>
            <a:avLst/>
            <a:gdLst/>
            <a:ahLst/>
            <a:cxnLst/>
            <a:rect l="l" t="t" r="r" b="b"/>
            <a:pathLst>
              <a:path w="2108200">
                <a:moveTo>
                  <a:pt x="0" y="0"/>
                </a:moveTo>
                <a:lnTo>
                  <a:pt x="2107909" y="0"/>
                </a:lnTo>
              </a:path>
            </a:pathLst>
          </a:custGeom>
          <a:ln w="22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5729263" y="4687755"/>
            <a:ext cx="1482328" cy="0"/>
          </a:xfrm>
          <a:custGeom>
            <a:avLst/>
            <a:gdLst/>
            <a:ahLst/>
            <a:cxnLst/>
            <a:rect l="l" t="t" r="r" b="b"/>
            <a:pathLst>
              <a:path w="2108200">
                <a:moveTo>
                  <a:pt x="0" y="0"/>
                </a:moveTo>
                <a:lnTo>
                  <a:pt x="2107931" y="0"/>
                </a:lnTo>
              </a:path>
            </a:pathLst>
          </a:custGeom>
          <a:ln w="22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 txBox="1"/>
          <p:nvPr/>
        </p:nvSpPr>
        <p:spPr>
          <a:xfrm>
            <a:off x="5564936" y="4799453"/>
            <a:ext cx="308967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18" dirty="0">
                <a:latin typeface="Arial"/>
                <a:cs typeface="Arial"/>
              </a:rPr>
              <a:t>-1</a:t>
            </a:r>
            <a:endParaRPr sz="253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5365" y="4799453"/>
            <a:ext cx="200025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25" dirty="0">
                <a:latin typeface="Arial"/>
                <a:cs typeface="Arial"/>
              </a:rPr>
              <a:t>0</a:t>
            </a:r>
            <a:endParaRPr sz="2531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56725" y="4799453"/>
            <a:ext cx="200025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25" dirty="0">
                <a:latin typeface="Arial"/>
                <a:cs typeface="Arial"/>
              </a:rPr>
              <a:t>1</a:t>
            </a:r>
            <a:endParaRPr sz="2531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753142" y="3577268"/>
            <a:ext cx="12948" cy="1149697"/>
          </a:xfrm>
          <a:custGeom>
            <a:avLst/>
            <a:gdLst/>
            <a:ahLst/>
            <a:cxnLst/>
            <a:rect l="l" t="t" r="r" b="b"/>
            <a:pathLst>
              <a:path w="18415" h="1635125">
                <a:moveTo>
                  <a:pt x="0" y="1634845"/>
                </a:moveTo>
                <a:lnTo>
                  <a:pt x="17914" y="0"/>
                </a:lnTo>
              </a:path>
            </a:pathLst>
          </a:custGeom>
          <a:ln w="93062">
            <a:solidFill>
              <a:srgbClr val="4F8F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7244119" y="3299546"/>
            <a:ext cx="13395" cy="1427411"/>
          </a:xfrm>
          <a:custGeom>
            <a:avLst/>
            <a:gdLst/>
            <a:ahLst/>
            <a:cxnLst/>
            <a:rect l="l" t="t" r="r" b="b"/>
            <a:pathLst>
              <a:path w="19050" h="2030095">
                <a:moveTo>
                  <a:pt x="0" y="0"/>
                </a:moveTo>
                <a:lnTo>
                  <a:pt x="18535" y="2029828"/>
                </a:lnTo>
              </a:path>
            </a:pathLst>
          </a:custGeom>
          <a:ln w="93062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5722501" y="3855000"/>
            <a:ext cx="12055" cy="871984"/>
          </a:xfrm>
          <a:custGeom>
            <a:avLst/>
            <a:gdLst/>
            <a:ahLst/>
            <a:cxnLst/>
            <a:rect l="l" t="t" r="r" b="b"/>
            <a:pathLst>
              <a:path w="17145" h="1240154">
                <a:moveTo>
                  <a:pt x="0" y="0"/>
                </a:moveTo>
                <a:lnTo>
                  <a:pt x="16982" y="1239850"/>
                </a:lnTo>
              </a:path>
            </a:pathLst>
          </a:custGeom>
          <a:ln w="93062">
            <a:solidFill>
              <a:srgbClr val="51A7F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1298234" y="4853599"/>
            <a:ext cx="2407890" cy="0"/>
          </a:xfrm>
          <a:custGeom>
            <a:avLst/>
            <a:gdLst/>
            <a:ahLst/>
            <a:cxnLst/>
            <a:rect l="l" t="t" r="r" b="b"/>
            <a:pathLst>
              <a:path w="3424554">
                <a:moveTo>
                  <a:pt x="0" y="0"/>
                </a:moveTo>
                <a:lnTo>
                  <a:pt x="342430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1298234" y="2218983"/>
            <a:ext cx="2407890" cy="0"/>
          </a:xfrm>
          <a:custGeom>
            <a:avLst/>
            <a:gdLst/>
            <a:ahLst/>
            <a:cxnLst/>
            <a:rect l="l" t="t" r="r" b="b"/>
            <a:pathLst>
              <a:path w="3424554">
                <a:moveTo>
                  <a:pt x="0" y="0"/>
                </a:moveTo>
                <a:lnTo>
                  <a:pt x="342430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298234" y="2218984"/>
            <a:ext cx="0" cy="2634704"/>
          </a:xfrm>
          <a:custGeom>
            <a:avLst/>
            <a:gdLst/>
            <a:ahLst/>
            <a:cxnLst/>
            <a:rect l="l" t="t" r="r" b="b"/>
            <a:pathLst>
              <a:path h="3747134">
                <a:moveTo>
                  <a:pt x="0" y="374700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3705945" y="2218984"/>
            <a:ext cx="0" cy="2634704"/>
          </a:xfrm>
          <a:custGeom>
            <a:avLst/>
            <a:gdLst/>
            <a:ahLst/>
            <a:cxnLst/>
            <a:rect l="l" t="t" r="r" b="b"/>
            <a:pathLst>
              <a:path h="3747134">
                <a:moveTo>
                  <a:pt x="0" y="374700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1298234" y="4853599"/>
            <a:ext cx="2407890" cy="0"/>
          </a:xfrm>
          <a:custGeom>
            <a:avLst/>
            <a:gdLst/>
            <a:ahLst/>
            <a:cxnLst/>
            <a:rect l="l" t="t" r="r" b="b"/>
            <a:pathLst>
              <a:path w="3424554">
                <a:moveTo>
                  <a:pt x="0" y="0"/>
                </a:moveTo>
                <a:lnTo>
                  <a:pt x="342430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1298234" y="2218984"/>
            <a:ext cx="0" cy="2634704"/>
          </a:xfrm>
          <a:custGeom>
            <a:avLst/>
            <a:gdLst/>
            <a:ahLst/>
            <a:cxnLst/>
            <a:rect l="l" t="t" r="r" b="b"/>
            <a:pathLst>
              <a:path h="3747134">
                <a:moveTo>
                  <a:pt x="0" y="374700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1642193" y="4827201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4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1642193" y="2218983"/>
            <a:ext cx="0" cy="25896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26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 txBox="1"/>
          <p:nvPr/>
        </p:nvSpPr>
        <p:spPr>
          <a:xfrm>
            <a:off x="1367090" y="4861791"/>
            <a:ext cx="451396" cy="215937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336" b="1" spc="7" dirty="0">
                <a:latin typeface="Arial"/>
                <a:cs typeface="Arial"/>
              </a:rPr>
              <a:t>−</a:t>
            </a:r>
            <a:r>
              <a:rPr sz="1336" b="1" spc="4" dirty="0">
                <a:latin typeface="Arial"/>
                <a:cs typeface="Arial"/>
              </a:rPr>
              <a:t>0.05</a:t>
            </a:r>
            <a:endParaRPr sz="1336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02093" y="4827201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4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2502093" y="2218983"/>
            <a:ext cx="0" cy="25896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26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3361983" y="4827201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4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3361983" y="2218983"/>
            <a:ext cx="0" cy="25896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26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 txBox="1"/>
          <p:nvPr/>
        </p:nvSpPr>
        <p:spPr>
          <a:xfrm>
            <a:off x="3186789" y="4861791"/>
            <a:ext cx="351383" cy="215937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336" b="1" spc="4" dirty="0">
                <a:latin typeface="Arial"/>
                <a:cs typeface="Arial"/>
              </a:rPr>
              <a:t>0.05</a:t>
            </a:r>
            <a:endParaRPr sz="1336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98234" y="4853599"/>
            <a:ext cx="25896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36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3679545" y="4853599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7547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 txBox="1"/>
          <p:nvPr/>
        </p:nvSpPr>
        <p:spPr>
          <a:xfrm>
            <a:off x="1169418" y="4739082"/>
            <a:ext cx="113407" cy="215937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336" b="1" spc="4" dirty="0">
                <a:latin typeface="Arial"/>
                <a:cs typeface="Arial"/>
              </a:rPr>
              <a:t>0</a:t>
            </a:r>
            <a:endParaRPr sz="1336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98234" y="4194411"/>
            <a:ext cx="25896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36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3679545" y="4194411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7547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 txBox="1"/>
          <p:nvPr/>
        </p:nvSpPr>
        <p:spPr>
          <a:xfrm>
            <a:off x="883977" y="4079891"/>
            <a:ext cx="399157" cy="215937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336" b="1" spc="4" dirty="0">
                <a:latin typeface="Arial"/>
                <a:cs typeface="Arial"/>
              </a:rPr>
              <a:t>1600</a:t>
            </a:r>
            <a:endParaRPr sz="1336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98234" y="3535933"/>
            <a:ext cx="25896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36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3679545" y="3535933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7547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 txBox="1"/>
          <p:nvPr/>
        </p:nvSpPr>
        <p:spPr>
          <a:xfrm>
            <a:off x="883977" y="3421421"/>
            <a:ext cx="399157" cy="215937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336" b="1" spc="4" dirty="0">
                <a:latin typeface="Arial"/>
                <a:cs typeface="Arial"/>
              </a:rPr>
              <a:t>3200</a:t>
            </a:r>
            <a:endParaRPr sz="1336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98234" y="2877453"/>
            <a:ext cx="25896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36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3679545" y="2877453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7547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1298234" y="2218983"/>
            <a:ext cx="25896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36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3679545" y="2218983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7547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 txBox="1"/>
          <p:nvPr/>
        </p:nvSpPr>
        <p:spPr>
          <a:xfrm>
            <a:off x="883977" y="2104464"/>
            <a:ext cx="399157" cy="897599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336" b="1" spc="4" dirty="0">
                <a:latin typeface="Arial"/>
                <a:cs typeface="Arial"/>
              </a:rPr>
              <a:t>6400</a:t>
            </a:r>
            <a:endParaRPr sz="133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6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1758">
              <a:latin typeface="Times New Roman"/>
              <a:cs typeface="Times New Roman"/>
            </a:endParaRPr>
          </a:p>
          <a:p>
            <a:pPr marL="8929"/>
            <a:r>
              <a:rPr sz="1336" b="1" spc="4" dirty="0">
                <a:latin typeface="Arial"/>
                <a:cs typeface="Arial"/>
              </a:rPr>
              <a:t>4800</a:t>
            </a:r>
            <a:endParaRPr sz="1336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98234" y="4853599"/>
            <a:ext cx="2407890" cy="0"/>
          </a:xfrm>
          <a:custGeom>
            <a:avLst/>
            <a:gdLst/>
            <a:ahLst/>
            <a:cxnLst/>
            <a:rect l="l" t="t" r="r" b="b"/>
            <a:pathLst>
              <a:path w="3424554">
                <a:moveTo>
                  <a:pt x="0" y="0"/>
                </a:moveTo>
                <a:lnTo>
                  <a:pt x="342430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1298234" y="2218983"/>
            <a:ext cx="2407890" cy="0"/>
          </a:xfrm>
          <a:custGeom>
            <a:avLst/>
            <a:gdLst/>
            <a:ahLst/>
            <a:cxnLst/>
            <a:rect l="l" t="t" r="r" b="b"/>
            <a:pathLst>
              <a:path w="3424554">
                <a:moveTo>
                  <a:pt x="0" y="0"/>
                </a:moveTo>
                <a:lnTo>
                  <a:pt x="3424300" y="0"/>
                </a:lnTo>
              </a:path>
            </a:pathLst>
          </a:custGeom>
          <a:ln w="6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/>
          <p:nvPr/>
        </p:nvSpPr>
        <p:spPr>
          <a:xfrm>
            <a:off x="1298234" y="2218984"/>
            <a:ext cx="0" cy="2634704"/>
          </a:xfrm>
          <a:custGeom>
            <a:avLst/>
            <a:gdLst/>
            <a:ahLst/>
            <a:cxnLst/>
            <a:rect l="l" t="t" r="r" b="b"/>
            <a:pathLst>
              <a:path h="3747134">
                <a:moveTo>
                  <a:pt x="0" y="374700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3705945" y="2218984"/>
            <a:ext cx="0" cy="2634704"/>
          </a:xfrm>
          <a:custGeom>
            <a:avLst/>
            <a:gdLst/>
            <a:ahLst/>
            <a:cxnLst/>
            <a:rect l="l" t="t" r="r" b="b"/>
            <a:pathLst>
              <a:path h="3747134">
                <a:moveTo>
                  <a:pt x="0" y="374700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1478059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19" h="1270">
                <a:moveTo>
                  <a:pt x="0" y="1017"/>
                </a:moveTo>
                <a:lnTo>
                  <a:pt x="7107" y="1017"/>
                </a:lnTo>
                <a:lnTo>
                  <a:pt x="7107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/>
          <p:nvPr/>
        </p:nvSpPr>
        <p:spPr>
          <a:xfrm>
            <a:off x="1478061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" name="object 53"/>
          <p:cNvSpPr/>
          <p:nvPr/>
        </p:nvSpPr>
        <p:spPr>
          <a:xfrm>
            <a:off x="1478061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/>
          <p:nvPr/>
        </p:nvSpPr>
        <p:spPr>
          <a:xfrm>
            <a:off x="1483061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/>
          <p:nvPr/>
        </p:nvSpPr>
        <p:spPr>
          <a:xfrm>
            <a:off x="147806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" name="object 56"/>
          <p:cNvSpPr/>
          <p:nvPr/>
        </p:nvSpPr>
        <p:spPr>
          <a:xfrm>
            <a:off x="1483060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" name="object 57"/>
          <p:cNvSpPr/>
          <p:nvPr/>
        </p:nvSpPr>
        <p:spPr>
          <a:xfrm>
            <a:off x="1483061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" name="object 58"/>
          <p:cNvSpPr/>
          <p:nvPr/>
        </p:nvSpPr>
        <p:spPr>
          <a:xfrm>
            <a:off x="148306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" name="object 59"/>
          <p:cNvSpPr/>
          <p:nvPr/>
        </p:nvSpPr>
        <p:spPr>
          <a:xfrm>
            <a:off x="1488054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" name="object 60"/>
          <p:cNvSpPr/>
          <p:nvPr/>
        </p:nvSpPr>
        <p:spPr>
          <a:xfrm>
            <a:off x="148306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" name="object 61"/>
          <p:cNvSpPr/>
          <p:nvPr/>
        </p:nvSpPr>
        <p:spPr>
          <a:xfrm>
            <a:off x="1488051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" name="object 62"/>
          <p:cNvSpPr/>
          <p:nvPr/>
        </p:nvSpPr>
        <p:spPr>
          <a:xfrm>
            <a:off x="1488054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" name="object 63"/>
          <p:cNvSpPr/>
          <p:nvPr/>
        </p:nvSpPr>
        <p:spPr>
          <a:xfrm>
            <a:off x="148805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" name="object 64"/>
          <p:cNvSpPr/>
          <p:nvPr/>
        </p:nvSpPr>
        <p:spPr>
          <a:xfrm>
            <a:off x="1493047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" name="object 65"/>
          <p:cNvSpPr/>
          <p:nvPr/>
        </p:nvSpPr>
        <p:spPr>
          <a:xfrm>
            <a:off x="148805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" name="object 66"/>
          <p:cNvSpPr/>
          <p:nvPr/>
        </p:nvSpPr>
        <p:spPr>
          <a:xfrm>
            <a:off x="1493043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" name="object 67"/>
          <p:cNvSpPr/>
          <p:nvPr/>
        </p:nvSpPr>
        <p:spPr>
          <a:xfrm>
            <a:off x="1493047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" name="object 68"/>
          <p:cNvSpPr/>
          <p:nvPr/>
        </p:nvSpPr>
        <p:spPr>
          <a:xfrm>
            <a:off x="149304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" name="object 69"/>
          <p:cNvSpPr/>
          <p:nvPr/>
        </p:nvSpPr>
        <p:spPr>
          <a:xfrm>
            <a:off x="1498047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" name="object 70"/>
          <p:cNvSpPr/>
          <p:nvPr/>
        </p:nvSpPr>
        <p:spPr>
          <a:xfrm>
            <a:off x="149304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" name="object 71"/>
          <p:cNvSpPr/>
          <p:nvPr/>
        </p:nvSpPr>
        <p:spPr>
          <a:xfrm>
            <a:off x="1498044" y="4853597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" name="object 72"/>
          <p:cNvSpPr/>
          <p:nvPr/>
        </p:nvSpPr>
        <p:spPr>
          <a:xfrm>
            <a:off x="1498047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" name="object 73"/>
          <p:cNvSpPr/>
          <p:nvPr/>
        </p:nvSpPr>
        <p:spPr>
          <a:xfrm>
            <a:off x="149804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" name="object 74"/>
          <p:cNvSpPr/>
          <p:nvPr/>
        </p:nvSpPr>
        <p:spPr>
          <a:xfrm>
            <a:off x="1503751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" name="object 75"/>
          <p:cNvSpPr/>
          <p:nvPr/>
        </p:nvSpPr>
        <p:spPr>
          <a:xfrm>
            <a:off x="149804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" name="object 76"/>
          <p:cNvSpPr/>
          <p:nvPr/>
        </p:nvSpPr>
        <p:spPr>
          <a:xfrm>
            <a:off x="1503750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" name="object 77"/>
          <p:cNvSpPr/>
          <p:nvPr/>
        </p:nvSpPr>
        <p:spPr>
          <a:xfrm>
            <a:off x="1503751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" name="object 78"/>
          <p:cNvSpPr/>
          <p:nvPr/>
        </p:nvSpPr>
        <p:spPr>
          <a:xfrm>
            <a:off x="150375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" name="object 79"/>
          <p:cNvSpPr/>
          <p:nvPr/>
        </p:nvSpPr>
        <p:spPr>
          <a:xfrm>
            <a:off x="1508752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" name="object 80"/>
          <p:cNvSpPr/>
          <p:nvPr/>
        </p:nvSpPr>
        <p:spPr>
          <a:xfrm>
            <a:off x="150375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" name="object 81"/>
          <p:cNvSpPr/>
          <p:nvPr/>
        </p:nvSpPr>
        <p:spPr>
          <a:xfrm>
            <a:off x="1508751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" name="object 82"/>
          <p:cNvSpPr/>
          <p:nvPr/>
        </p:nvSpPr>
        <p:spPr>
          <a:xfrm>
            <a:off x="1508752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" name="object 83"/>
          <p:cNvSpPr/>
          <p:nvPr/>
        </p:nvSpPr>
        <p:spPr>
          <a:xfrm>
            <a:off x="150875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" name="object 84"/>
          <p:cNvSpPr/>
          <p:nvPr/>
        </p:nvSpPr>
        <p:spPr>
          <a:xfrm>
            <a:off x="1513744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" name="object 85"/>
          <p:cNvSpPr/>
          <p:nvPr/>
        </p:nvSpPr>
        <p:spPr>
          <a:xfrm>
            <a:off x="150875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" name="object 86"/>
          <p:cNvSpPr/>
          <p:nvPr/>
        </p:nvSpPr>
        <p:spPr>
          <a:xfrm>
            <a:off x="1513742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" name="object 87"/>
          <p:cNvSpPr/>
          <p:nvPr/>
        </p:nvSpPr>
        <p:spPr>
          <a:xfrm>
            <a:off x="1513744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" name="object 88"/>
          <p:cNvSpPr/>
          <p:nvPr/>
        </p:nvSpPr>
        <p:spPr>
          <a:xfrm>
            <a:off x="151374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" name="object 89"/>
          <p:cNvSpPr/>
          <p:nvPr/>
        </p:nvSpPr>
        <p:spPr>
          <a:xfrm>
            <a:off x="1518737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" name="object 90"/>
          <p:cNvSpPr/>
          <p:nvPr/>
        </p:nvSpPr>
        <p:spPr>
          <a:xfrm>
            <a:off x="151374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" name="object 91"/>
          <p:cNvSpPr/>
          <p:nvPr/>
        </p:nvSpPr>
        <p:spPr>
          <a:xfrm>
            <a:off x="1518734" y="4853597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" name="object 92"/>
          <p:cNvSpPr/>
          <p:nvPr/>
        </p:nvSpPr>
        <p:spPr>
          <a:xfrm>
            <a:off x="1518737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" name="object 93"/>
          <p:cNvSpPr/>
          <p:nvPr/>
        </p:nvSpPr>
        <p:spPr>
          <a:xfrm>
            <a:off x="151873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" name="object 94"/>
          <p:cNvSpPr/>
          <p:nvPr/>
        </p:nvSpPr>
        <p:spPr>
          <a:xfrm>
            <a:off x="1524448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" name="object 95"/>
          <p:cNvSpPr/>
          <p:nvPr/>
        </p:nvSpPr>
        <p:spPr>
          <a:xfrm>
            <a:off x="151873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" name="object 96"/>
          <p:cNvSpPr/>
          <p:nvPr/>
        </p:nvSpPr>
        <p:spPr>
          <a:xfrm>
            <a:off x="1524449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19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" name="object 97"/>
          <p:cNvSpPr/>
          <p:nvPr/>
        </p:nvSpPr>
        <p:spPr>
          <a:xfrm>
            <a:off x="1524448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" name="object 98"/>
          <p:cNvSpPr/>
          <p:nvPr/>
        </p:nvSpPr>
        <p:spPr>
          <a:xfrm>
            <a:off x="1524448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" name="object 99"/>
          <p:cNvSpPr/>
          <p:nvPr/>
        </p:nvSpPr>
        <p:spPr>
          <a:xfrm>
            <a:off x="1529440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" name="object 100"/>
          <p:cNvSpPr/>
          <p:nvPr/>
        </p:nvSpPr>
        <p:spPr>
          <a:xfrm>
            <a:off x="152444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" name="object 101"/>
          <p:cNvSpPr/>
          <p:nvPr/>
        </p:nvSpPr>
        <p:spPr>
          <a:xfrm>
            <a:off x="1529441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" name="object 102"/>
          <p:cNvSpPr/>
          <p:nvPr/>
        </p:nvSpPr>
        <p:spPr>
          <a:xfrm>
            <a:off x="1529440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" name="object 103"/>
          <p:cNvSpPr/>
          <p:nvPr/>
        </p:nvSpPr>
        <p:spPr>
          <a:xfrm>
            <a:off x="152944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" name="object 104"/>
          <p:cNvSpPr/>
          <p:nvPr/>
        </p:nvSpPr>
        <p:spPr>
          <a:xfrm>
            <a:off x="1534442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" name="object 105"/>
          <p:cNvSpPr/>
          <p:nvPr/>
        </p:nvSpPr>
        <p:spPr>
          <a:xfrm>
            <a:off x="152944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" name="object 106"/>
          <p:cNvSpPr/>
          <p:nvPr/>
        </p:nvSpPr>
        <p:spPr>
          <a:xfrm>
            <a:off x="1534442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19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" name="object 107"/>
          <p:cNvSpPr/>
          <p:nvPr/>
        </p:nvSpPr>
        <p:spPr>
          <a:xfrm>
            <a:off x="1534442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" name="object 108"/>
          <p:cNvSpPr/>
          <p:nvPr/>
        </p:nvSpPr>
        <p:spPr>
          <a:xfrm>
            <a:off x="1534442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" name="object 109"/>
          <p:cNvSpPr/>
          <p:nvPr/>
        </p:nvSpPr>
        <p:spPr>
          <a:xfrm>
            <a:off x="1539434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" name="object 110"/>
          <p:cNvSpPr/>
          <p:nvPr/>
        </p:nvSpPr>
        <p:spPr>
          <a:xfrm>
            <a:off x="153444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" name="object 111"/>
          <p:cNvSpPr/>
          <p:nvPr/>
        </p:nvSpPr>
        <p:spPr>
          <a:xfrm>
            <a:off x="1539433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" name="object 112"/>
          <p:cNvSpPr/>
          <p:nvPr/>
        </p:nvSpPr>
        <p:spPr>
          <a:xfrm>
            <a:off x="1539434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" name="object 113"/>
          <p:cNvSpPr/>
          <p:nvPr/>
        </p:nvSpPr>
        <p:spPr>
          <a:xfrm>
            <a:off x="153943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" name="object 114"/>
          <p:cNvSpPr/>
          <p:nvPr/>
        </p:nvSpPr>
        <p:spPr>
          <a:xfrm>
            <a:off x="154442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" name="object 115"/>
          <p:cNvSpPr/>
          <p:nvPr/>
        </p:nvSpPr>
        <p:spPr>
          <a:xfrm>
            <a:off x="153943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" name="object 116"/>
          <p:cNvSpPr/>
          <p:nvPr/>
        </p:nvSpPr>
        <p:spPr>
          <a:xfrm>
            <a:off x="1544425" y="4853597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" name="object 117"/>
          <p:cNvSpPr/>
          <p:nvPr/>
        </p:nvSpPr>
        <p:spPr>
          <a:xfrm>
            <a:off x="154442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" name="object 118"/>
          <p:cNvSpPr/>
          <p:nvPr/>
        </p:nvSpPr>
        <p:spPr>
          <a:xfrm>
            <a:off x="154442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" name="object 119"/>
          <p:cNvSpPr/>
          <p:nvPr/>
        </p:nvSpPr>
        <p:spPr>
          <a:xfrm>
            <a:off x="1550138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" name="object 120"/>
          <p:cNvSpPr/>
          <p:nvPr/>
        </p:nvSpPr>
        <p:spPr>
          <a:xfrm>
            <a:off x="154442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" name="object 121"/>
          <p:cNvSpPr/>
          <p:nvPr/>
        </p:nvSpPr>
        <p:spPr>
          <a:xfrm>
            <a:off x="1550140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" name="object 122"/>
          <p:cNvSpPr/>
          <p:nvPr/>
        </p:nvSpPr>
        <p:spPr>
          <a:xfrm>
            <a:off x="1550138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" name="object 123"/>
          <p:cNvSpPr/>
          <p:nvPr/>
        </p:nvSpPr>
        <p:spPr>
          <a:xfrm>
            <a:off x="155013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" name="object 124"/>
          <p:cNvSpPr/>
          <p:nvPr/>
        </p:nvSpPr>
        <p:spPr>
          <a:xfrm>
            <a:off x="1555130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" name="object 125"/>
          <p:cNvSpPr/>
          <p:nvPr/>
        </p:nvSpPr>
        <p:spPr>
          <a:xfrm>
            <a:off x="155013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" name="object 126"/>
          <p:cNvSpPr/>
          <p:nvPr/>
        </p:nvSpPr>
        <p:spPr>
          <a:xfrm>
            <a:off x="1555132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" name="object 127"/>
          <p:cNvSpPr/>
          <p:nvPr/>
        </p:nvSpPr>
        <p:spPr>
          <a:xfrm>
            <a:off x="1555130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" name="object 128"/>
          <p:cNvSpPr/>
          <p:nvPr/>
        </p:nvSpPr>
        <p:spPr>
          <a:xfrm>
            <a:off x="155513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" name="object 129"/>
          <p:cNvSpPr/>
          <p:nvPr/>
        </p:nvSpPr>
        <p:spPr>
          <a:xfrm>
            <a:off x="1560131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" name="object 130"/>
          <p:cNvSpPr/>
          <p:nvPr/>
        </p:nvSpPr>
        <p:spPr>
          <a:xfrm>
            <a:off x="155513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" name="object 131"/>
          <p:cNvSpPr/>
          <p:nvPr/>
        </p:nvSpPr>
        <p:spPr>
          <a:xfrm>
            <a:off x="1560132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" name="object 132"/>
          <p:cNvSpPr/>
          <p:nvPr/>
        </p:nvSpPr>
        <p:spPr>
          <a:xfrm>
            <a:off x="1560131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" name="object 133"/>
          <p:cNvSpPr/>
          <p:nvPr/>
        </p:nvSpPr>
        <p:spPr>
          <a:xfrm>
            <a:off x="156013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" name="object 134"/>
          <p:cNvSpPr/>
          <p:nvPr/>
        </p:nvSpPr>
        <p:spPr>
          <a:xfrm>
            <a:off x="1565124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" name="object 135"/>
          <p:cNvSpPr/>
          <p:nvPr/>
        </p:nvSpPr>
        <p:spPr>
          <a:xfrm>
            <a:off x="156013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" name="object 136"/>
          <p:cNvSpPr/>
          <p:nvPr/>
        </p:nvSpPr>
        <p:spPr>
          <a:xfrm>
            <a:off x="1565124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" name="object 137"/>
          <p:cNvSpPr/>
          <p:nvPr/>
        </p:nvSpPr>
        <p:spPr>
          <a:xfrm>
            <a:off x="1565124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" name="object 138"/>
          <p:cNvSpPr/>
          <p:nvPr/>
        </p:nvSpPr>
        <p:spPr>
          <a:xfrm>
            <a:off x="156512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" name="object 139"/>
          <p:cNvSpPr/>
          <p:nvPr/>
        </p:nvSpPr>
        <p:spPr>
          <a:xfrm>
            <a:off x="157011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" name="object 140"/>
          <p:cNvSpPr/>
          <p:nvPr/>
        </p:nvSpPr>
        <p:spPr>
          <a:xfrm>
            <a:off x="156512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" name="object 141"/>
          <p:cNvSpPr/>
          <p:nvPr/>
        </p:nvSpPr>
        <p:spPr>
          <a:xfrm>
            <a:off x="1570116" y="4852882"/>
            <a:ext cx="5804" cy="893"/>
          </a:xfrm>
          <a:custGeom>
            <a:avLst/>
            <a:gdLst/>
            <a:ahLst/>
            <a:cxnLst/>
            <a:rect l="l" t="t" r="r" b="b"/>
            <a:pathLst>
              <a:path w="8255" h="1270">
                <a:moveTo>
                  <a:pt x="0" y="1017"/>
                </a:moveTo>
                <a:lnTo>
                  <a:pt x="8120" y="1017"/>
                </a:lnTo>
                <a:lnTo>
                  <a:pt x="8120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" name="object 142"/>
          <p:cNvSpPr/>
          <p:nvPr/>
        </p:nvSpPr>
        <p:spPr>
          <a:xfrm>
            <a:off x="1570116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" name="object 143"/>
          <p:cNvSpPr/>
          <p:nvPr/>
        </p:nvSpPr>
        <p:spPr>
          <a:xfrm>
            <a:off x="1570117" y="4852883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" name="object 144"/>
          <p:cNvSpPr/>
          <p:nvPr/>
        </p:nvSpPr>
        <p:spPr>
          <a:xfrm>
            <a:off x="1575828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" name="object 145"/>
          <p:cNvSpPr/>
          <p:nvPr/>
        </p:nvSpPr>
        <p:spPr>
          <a:xfrm>
            <a:off x="157011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" name="object 146"/>
          <p:cNvSpPr/>
          <p:nvPr/>
        </p:nvSpPr>
        <p:spPr>
          <a:xfrm>
            <a:off x="1575830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19" h="1270">
                <a:moveTo>
                  <a:pt x="0" y="1017"/>
                </a:moveTo>
                <a:lnTo>
                  <a:pt x="7102" y="1017"/>
                </a:lnTo>
                <a:lnTo>
                  <a:pt x="7102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" name="object 147"/>
          <p:cNvSpPr/>
          <p:nvPr/>
        </p:nvSpPr>
        <p:spPr>
          <a:xfrm>
            <a:off x="1575828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" name="object 148"/>
          <p:cNvSpPr/>
          <p:nvPr/>
        </p:nvSpPr>
        <p:spPr>
          <a:xfrm>
            <a:off x="1575827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" name="object 149"/>
          <p:cNvSpPr/>
          <p:nvPr/>
        </p:nvSpPr>
        <p:spPr>
          <a:xfrm>
            <a:off x="1580820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" name="object 150"/>
          <p:cNvSpPr/>
          <p:nvPr/>
        </p:nvSpPr>
        <p:spPr>
          <a:xfrm>
            <a:off x="157582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" name="object 151"/>
          <p:cNvSpPr/>
          <p:nvPr/>
        </p:nvSpPr>
        <p:spPr>
          <a:xfrm>
            <a:off x="1580822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" name="object 152"/>
          <p:cNvSpPr/>
          <p:nvPr/>
        </p:nvSpPr>
        <p:spPr>
          <a:xfrm>
            <a:off x="1580820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" name="object 153"/>
          <p:cNvSpPr/>
          <p:nvPr/>
        </p:nvSpPr>
        <p:spPr>
          <a:xfrm>
            <a:off x="158082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" name="object 154"/>
          <p:cNvSpPr/>
          <p:nvPr/>
        </p:nvSpPr>
        <p:spPr>
          <a:xfrm>
            <a:off x="1585821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" name="object 155"/>
          <p:cNvSpPr/>
          <p:nvPr/>
        </p:nvSpPr>
        <p:spPr>
          <a:xfrm>
            <a:off x="158082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" name="object 156"/>
          <p:cNvSpPr/>
          <p:nvPr/>
        </p:nvSpPr>
        <p:spPr>
          <a:xfrm>
            <a:off x="1585822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" name="object 157"/>
          <p:cNvSpPr/>
          <p:nvPr/>
        </p:nvSpPr>
        <p:spPr>
          <a:xfrm>
            <a:off x="1585821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" name="object 158"/>
          <p:cNvSpPr/>
          <p:nvPr/>
        </p:nvSpPr>
        <p:spPr>
          <a:xfrm>
            <a:off x="158582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" name="object 159"/>
          <p:cNvSpPr/>
          <p:nvPr/>
        </p:nvSpPr>
        <p:spPr>
          <a:xfrm>
            <a:off x="1590813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" name="object 160"/>
          <p:cNvSpPr/>
          <p:nvPr/>
        </p:nvSpPr>
        <p:spPr>
          <a:xfrm>
            <a:off x="158582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" name="object 161"/>
          <p:cNvSpPr/>
          <p:nvPr/>
        </p:nvSpPr>
        <p:spPr>
          <a:xfrm>
            <a:off x="1590815" y="4852882"/>
            <a:ext cx="5804" cy="893"/>
          </a:xfrm>
          <a:custGeom>
            <a:avLst/>
            <a:gdLst/>
            <a:ahLst/>
            <a:cxnLst/>
            <a:rect l="l" t="t" r="r" b="b"/>
            <a:pathLst>
              <a:path w="8255" h="1270">
                <a:moveTo>
                  <a:pt x="0" y="1017"/>
                </a:moveTo>
                <a:lnTo>
                  <a:pt x="8120" y="1017"/>
                </a:lnTo>
                <a:lnTo>
                  <a:pt x="8120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" name="object 162"/>
          <p:cNvSpPr/>
          <p:nvPr/>
        </p:nvSpPr>
        <p:spPr>
          <a:xfrm>
            <a:off x="1590813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" name="object 163"/>
          <p:cNvSpPr/>
          <p:nvPr/>
        </p:nvSpPr>
        <p:spPr>
          <a:xfrm>
            <a:off x="1590814" y="4852883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" name="object 164"/>
          <p:cNvSpPr/>
          <p:nvPr/>
        </p:nvSpPr>
        <p:spPr>
          <a:xfrm>
            <a:off x="1596525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" name="object 165"/>
          <p:cNvSpPr/>
          <p:nvPr/>
        </p:nvSpPr>
        <p:spPr>
          <a:xfrm>
            <a:off x="159081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" name="object 166"/>
          <p:cNvSpPr/>
          <p:nvPr/>
        </p:nvSpPr>
        <p:spPr>
          <a:xfrm>
            <a:off x="1596520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19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" name="object 167"/>
          <p:cNvSpPr/>
          <p:nvPr/>
        </p:nvSpPr>
        <p:spPr>
          <a:xfrm>
            <a:off x="1596525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" name="object 168"/>
          <p:cNvSpPr/>
          <p:nvPr/>
        </p:nvSpPr>
        <p:spPr>
          <a:xfrm>
            <a:off x="1596525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" name="object 169"/>
          <p:cNvSpPr/>
          <p:nvPr/>
        </p:nvSpPr>
        <p:spPr>
          <a:xfrm>
            <a:off x="1601518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" name="object 170"/>
          <p:cNvSpPr/>
          <p:nvPr/>
        </p:nvSpPr>
        <p:spPr>
          <a:xfrm>
            <a:off x="159652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" name="object 171"/>
          <p:cNvSpPr/>
          <p:nvPr/>
        </p:nvSpPr>
        <p:spPr>
          <a:xfrm>
            <a:off x="1601521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19" h="1270">
                <a:moveTo>
                  <a:pt x="0" y="1017"/>
                </a:moveTo>
                <a:lnTo>
                  <a:pt x="7102" y="1017"/>
                </a:lnTo>
                <a:lnTo>
                  <a:pt x="7102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" name="object 172"/>
          <p:cNvSpPr/>
          <p:nvPr/>
        </p:nvSpPr>
        <p:spPr>
          <a:xfrm>
            <a:off x="1601518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" name="object 173"/>
          <p:cNvSpPr/>
          <p:nvPr/>
        </p:nvSpPr>
        <p:spPr>
          <a:xfrm>
            <a:off x="1601518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" name="object 174"/>
          <p:cNvSpPr/>
          <p:nvPr/>
        </p:nvSpPr>
        <p:spPr>
          <a:xfrm>
            <a:off x="1606510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" name="object 175"/>
          <p:cNvSpPr/>
          <p:nvPr/>
        </p:nvSpPr>
        <p:spPr>
          <a:xfrm>
            <a:off x="160151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" name="object 176"/>
          <p:cNvSpPr/>
          <p:nvPr/>
        </p:nvSpPr>
        <p:spPr>
          <a:xfrm>
            <a:off x="1606513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19" h="2540">
                <a:moveTo>
                  <a:pt x="0" y="2030"/>
                </a:moveTo>
                <a:lnTo>
                  <a:pt x="7107" y="2030"/>
                </a:lnTo>
                <a:lnTo>
                  <a:pt x="7107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" name="object 177"/>
          <p:cNvSpPr/>
          <p:nvPr/>
        </p:nvSpPr>
        <p:spPr>
          <a:xfrm>
            <a:off x="1606510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" name="object 178"/>
          <p:cNvSpPr/>
          <p:nvPr/>
        </p:nvSpPr>
        <p:spPr>
          <a:xfrm>
            <a:off x="1606510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" name="object 179"/>
          <p:cNvSpPr/>
          <p:nvPr/>
        </p:nvSpPr>
        <p:spPr>
          <a:xfrm>
            <a:off x="1611511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" name="object 180"/>
          <p:cNvSpPr/>
          <p:nvPr/>
        </p:nvSpPr>
        <p:spPr>
          <a:xfrm>
            <a:off x="160651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" name="object 181"/>
          <p:cNvSpPr/>
          <p:nvPr/>
        </p:nvSpPr>
        <p:spPr>
          <a:xfrm>
            <a:off x="1611513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19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" name="object 182"/>
          <p:cNvSpPr/>
          <p:nvPr/>
        </p:nvSpPr>
        <p:spPr>
          <a:xfrm>
            <a:off x="1611511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" name="object 183"/>
          <p:cNvSpPr/>
          <p:nvPr/>
        </p:nvSpPr>
        <p:spPr>
          <a:xfrm>
            <a:off x="1611511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" name="object 184"/>
          <p:cNvSpPr/>
          <p:nvPr/>
        </p:nvSpPr>
        <p:spPr>
          <a:xfrm>
            <a:off x="1616503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" name="object 185"/>
          <p:cNvSpPr/>
          <p:nvPr/>
        </p:nvSpPr>
        <p:spPr>
          <a:xfrm>
            <a:off x="161151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" name="object 186"/>
          <p:cNvSpPr/>
          <p:nvPr/>
        </p:nvSpPr>
        <p:spPr>
          <a:xfrm>
            <a:off x="1616506" y="4851458"/>
            <a:ext cx="5804" cy="2232"/>
          </a:xfrm>
          <a:custGeom>
            <a:avLst/>
            <a:gdLst/>
            <a:ahLst/>
            <a:cxnLst/>
            <a:rect l="l" t="t" r="r" b="b"/>
            <a:pathLst>
              <a:path w="8255" h="3175">
                <a:moveTo>
                  <a:pt x="0" y="3043"/>
                </a:moveTo>
                <a:lnTo>
                  <a:pt x="8120" y="3043"/>
                </a:lnTo>
                <a:lnTo>
                  <a:pt x="8120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" name="object 187"/>
          <p:cNvSpPr/>
          <p:nvPr/>
        </p:nvSpPr>
        <p:spPr>
          <a:xfrm>
            <a:off x="1616503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" name="object 188"/>
          <p:cNvSpPr/>
          <p:nvPr/>
        </p:nvSpPr>
        <p:spPr>
          <a:xfrm>
            <a:off x="1616504" y="4851458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" name="object 189"/>
          <p:cNvSpPr/>
          <p:nvPr/>
        </p:nvSpPr>
        <p:spPr>
          <a:xfrm>
            <a:off x="1622215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" name="object 190"/>
          <p:cNvSpPr/>
          <p:nvPr/>
        </p:nvSpPr>
        <p:spPr>
          <a:xfrm>
            <a:off x="161650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" name="object 191"/>
          <p:cNvSpPr/>
          <p:nvPr/>
        </p:nvSpPr>
        <p:spPr>
          <a:xfrm>
            <a:off x="1622220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19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" name="object 192"/>
          <p:cNvSpPr/>
          <p:nvPr/>
        </p:nvSpPr>
        <p:spPr>
          <a:xfrm>
            <a:off x="1622215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" name="object 193"/>
          <p:cNvSpPr/>
          <p:nvPr/>
        </p:nvSpPr>
        <p:spPr>
          <a:xfrm>
            <a:off x="1622215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" name="object 194"/>
          <p:cNvSpPr/>
          <p:nvPr/>
        </p:nvSpPr>
        <p:spPr>
          <a:xfrm>
            <a:off x="1627208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" name="object 195"/>
          <p:cNvSpPr/>
          <p:nvPr/>
        </p:nvSpPr>
        <p:spPr>
          <a:xfrm>
            <a:off x="162221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" name="object 196"/>
          <p:cNvSpPr/>
          <p:nvPr/>
        </p:nvSpPr>
        <p:spPr>
          <a:xfrm>
            <a:off x="1627203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19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" name="object 197"/>
          <p:cNvSpPr/>
          <p:nvPr/>
        </p:nvSpPr>
        <p:spPr>
          <a:xfrm>
            <a:off x="1627208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8" name="object 198"/>
          <p:cNvSpPr/>
          <p:nvPr/>
        </p:nvSpPr>
        <p:spPr>
          <a:xfrm>
            <a:off x="1627208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9" name="object 199"/>
          <p:cNvSpPr/>
          <p:nvPr/>
        </p:nvSpPr>
        <p:spPr>
          <a:xfrm>
            <a:off x="1632200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0" name="object 200"/>
          <p:cNvSpPr/>
          <p:nvPr/>
        </p:nvSpPr>
        <p:spPr>
          <a:xfrm>
            <a:off x="162720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1" name="object 201"/>
          <p:cNvSpPr/>
          <p:nvPr/>
        </p:nvSpPr>
        <p:spPr>
          <a:xfrm>
            <a:off x="1632203" y="4851458"/>
            <a:ext cx="5358" cy="2232"/>
          </a:xfrm>
          <a:custGeom>
            <a:avLst/>
            <a:gdLst/>
            <a:ahLst/>
            <a:cxnLst/>
            <a:rect l="l" t="t" r="r" b="b"/>
            <a:pathLst>
              <a:path w="7619" h="3175">
                <a:moveTo>
                  <a:pt x="0" y="3043"/>
                </a:moveTo>
                <a:lnTo>
                  <a:pt x="7107" y="3043"/>
                </a:lnTo>
                <a:lnTo>
                  <a:pt x="7107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2" name="object 202"/>
          <p:cNvSpPr/>
          <p:nvPr/>
        </p:nvSpPr>
        <p:spPr>
          <a:xfrm>
            <a:off x="1632200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3" name="object 203"/>
          <p:cNvSpPr/>
          <p:nvPr/>
        </p:nvSpPr>
        <p:spPr>
          <a:xfrm>
            <a:off x="1632200" y="4851458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4" name="object 204"/>
          <p:cNvSpPr/>
          <p:nvPr/>
        </p:nvSpPr>
        <p:spPr>
          <a:xfrm>
            <a:off x="1637201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5" name="object 205"/>
          <p:cNvSpPr/>
          <p:nvPr/>
        </p:nvSpPr>
        <p:spPr>
          <a:xfrm>
            <a:off x="163220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6" name="object 206"/>
          <p:cNvSpPr/>
          <p:nvPr/>
        </p:nvSpPr>
        <p:spPr>
          <a:xfrm>
            <a:off x="1637196" y="4852169"/>
            <a:ext cx="5804" cy="1786"/>
          </a:xfrm>
          <a:custGeom>
            <a:avLst/>
            <a:gdLst/>
            <a:ahLst/>
            <a:cxnLst/>
            <a:rect l="l" t="t" r="r" b="b"/>
            <a:pathLst>
              <a:path w="8255" h="2540">
                <a:moveTo>
                  <a:pt x="0" y="2030"/>
                </a:moveTo>
                <a:lnTo>
                  <a:pt x="8116" y="2030"/>
                </a:lnTo>
                <a:lnTo>
                  <a:pt x="8116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7" name="object 207"/>
          <p:cNvSpPr/>
          <p:nvPr/>
        </p:nvSpPr>
        <p:spPr>
          <a:xfrm>
            <a:off x="1637201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8" name="object 208"/>
          <p:cNvSpPr/>
          <p:nvPr/>
        </p:nvSpPr>
        <p:spPr>
          <a:xfrm>
            <a:off x="1637202" y="4852171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9" name="object 209"/>
          <p:cNvSpPr/>
          <p:nvPr/>
        </p:nvSpPr>
        <p:spPr>
          <a:xfrm>
            <a:off x="1642904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0" name="object 210"/>
          <p:cNvSpPr/>
          <p:nvPr/>
        </p:nvSpPr>
        <p:spPr>
          <a:xfrm>
            <a:off x="1637202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1" name="object 211"/>
          <p:cNvSpPr/>
          <p:nvPr/>
        </p:nvSpPr>
        <p:spPr>
          <a:xfrm>
            <a:off x="1642901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19" h="1270">
                <a:moveTo>
                  <a:pt x="0" y="1017"/>
                </a:moveTo>
                <a:lnTo>
                  <a:pt x="7107" y="1017"/>
                </a:lnTo>
                <a:lnTo>
                  <a:pt x="7107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2" name="object 212"/>
          <p:cNvSpPr/>
          <p:nvPr/>
        </p:nvSpPr>
        <p:spPr>
          <a:xfrm>
            <a:off x="1642904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3" name="object 213"/>
          <p:cNvSpPr/>
          <p:nvPr/>
        </p:nvSpPr>
        <p:spPr>
          <a:xfrm>
            <a:off x="1642904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4" name="object 214"/>
          <p:cNvSpPr/>
          <p:nvPr/>
        </p:nvSpPr>
        <p:spPr>
          <a:xfrm>
            <a:off x="1647905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5" name="object 215"/>
          <p:cNvSpPr/>
          <p:nvPr/>
        </p:nvSpPr>
        <p:spPr>
          <a:xfrm>
            <a:off x="164290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6" name="object 216"/>
          <p:cNvSpPr/>
          <p:nvPr/>
        </p:nvSpPr>
        <p:spPr>
          <a:xfrm>
            <a:off x="1647902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19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7" name="object 217"/>
          <p:cNvSpPr/>
          <p:nvPr/>
        </p:nvSpPr>
        <p:spPr>
          <a:xfrm>
            <a:off x="1647905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8" name="object 218"/>
          <p:cNvSpPr/>
          <p:nvPr/>
        </p:nvSpPr>
        <p:spPr>
          <a:xfrm>
            <a:off x="1647905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9" name="object 219"/>
          <p:cNvSpPr/>
          <p:nvPr/>
        </p:nvSpPr>
        <p:spPr>
          <a:xfrm>
            <a:off x="1652897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0" name="object 220"/>
          <p:cNvSpPr/>
          <p:nvPr/>
        </p:nvSpPr>
        <p:spPr>
          <a:xfrm>
            <a:off x="164790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1" name="object 221"/>
          <p:cNvSpPr/>
          <p:nvPr/>
        </p:nvSpPr>
        <p:spPr>
          <a:xfrm>
            <a:off x="1652903" y="4851458"/>
            <a:ext cx="5358" cy="2232"/>
          </a:xfrm>
          <a:custGeom>
            <a:avLst/>
            <a:gdLst/>
            <a:ahLst/>
            <a:cxnLst/>
            <a:rect l="l" t="t" r="r" b="b"/>
            <a:pathLst>
              <a:path w="7619" h="3175">
                <a:moveTo>
                  <a:pt x="0" y="3043"/>
                </a:moveTo>
                <a:lnTo>
                  <a:pt x="7102" y="3043"/>
                </a:lnTo>
                <a:lnTo>
                  <a:pt x="7102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2" name="object 222"/>
          <p:cNvSpPr/>
          <p:nvPr/>
        </p:nvSpPr>
        <p:spPr>
          <a:xfrm>
            <a:off x="1652897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3" name="object 223"/>
          <p:cNvSpPr/>
          <p:nvPr/>
        </p:nvSpPr>
        <p:spPr>
          <a:xfrm>
            <a:off x="1652897" y="4851458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4" name="object 224"/>
          <p:cNvSpPr/>
          <p:nvPr/>
        </p:nvSpPr>
        <p:spPr>
          <a:xfrm>
            <a:off x="1657890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5" name="object 225"/>
          <p:cNvSpPr/>
          <p:nvPr/>
        </p:nvSpPr>
        <p:spPr>
          <a:xfrm>
            <a:off x="165289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6" name="object 226"/>
          <p:cNvSpPr/>
          <p:nvPr/>
        </p:nvSpPr>
        <p:spPr>
          <a:xfrm>
            <a:off x="1657886" y="4850743"/>
            <a:ext cx="5358" cy="3125"/>
          </a:xfrm>
          <a:custGeom>
            <a:avLst/>
            <a:gdLst/>
            <a:ahLst/>
            <a:cxnLst/>
            <a:rect l="l" t="t" r="r" b="b"/>
            <a:pathLst>
              <a:path w="7619" h="4445">
                <a:moveTo>
                  <a:pt x="0" y="4061"/>
                </a:moveTo>
                <a:lnTo>
                  <a:pt x="7107" y="4061"/>
                </a:lnTo>
                <a:lnTo>
                  <a:pt x="7107" y="0"/>
                </a:lnTo>
                <a:lnTo>
                  <a:pt x="0" y="0"/>
                </a:lnTo>
                <a:lnTo>
                  <a:pt x="0" y="406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7" name="object 227"/>
          <p:cNvSpPr/>
          <p:nvPr/>
        </p:nvSpPr>
        <p:spPr>
          <a:xfrm>
            <a:off x="1657890" y="4850743"/>
            <a:ext cx="0" cy="3125"/>
          </a:xfrm>
          <a:custGeom>
            <a:avLst/>
            <a:gdLst/>
            <a:ahLst/>
            <a:cxnLst/>
            <a:rect l="l" t="t" r="r" b="b"/>
            <a:pathLst>
              <a:path h="4445">
                <a:moveTo>
                  <a:pt x="-3044" y="2030"/>
                </a:moveTo>
                <a:lnTo>
                  <a:pt x="3044" y="2030"/>
                </a:lnTo>
              </a:path>
            </a:pathLst>
          </a:custGeom>
          <a:ln w="406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8" name="object 228"/>
          <p:cNvSpPr/>
          <p:nvPr/>
        </p:nvSpPr>
        <p:spPr>
          <a:xfrm>
            <a:off x="1657890" y="4850743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9" name="object 229"/>
          <p:cNvSpPr/>
          <p:nvPr/>
        </p:nvSpPr>
        <p:spPr>
          <a:xfrm>
            <a:off x="1662891" y="4850743"/>
            <a:ext cx="0" cy="3125"/>
          </a:xfrm>
          <a:custGeom>
            <a:avLst/>
            <a:gdLst/>
            <a:ahLst/>
            <a:cxnLst/>
            <a:rect l="l" t="t" r="r" b="b"/>
            <a:pathLst>
              <a:path h="4445">
                <a:moveTo>
                  <a:pt x="-3044" y="2030"/>
                </a:moveTo>
                <a:lnTo>
                  <a:pt x="3044" y="2030"/>
                </a:lnTo>
              </a:path>
            </a:pathLst>
          </a:custGeom>
          <a:ln w="406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0" name="object 230"/>
          <p:cNvSpPr/>
          <p:nvPr/>
        </p:nvSpPr>
        <p:spPr>
          <a:xfrm>
            <a:off x="165789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1" name="object 231"/>
          <p:cNvSpPr/>
          <p:nvPr/>
        </p:nvSpPr>
        <p:spPr>
          <a:xfrm>
            <a:off x="1662887" y="4851458"/>
            <a:ext cx="5804" cy="2232"/>
          </a:xfrm>
          <a:custGeom>
            <a:avLst/>
            <a:gdLst/>
            <a:ahLst/>
            <a:cxnLst/>
            <a:rect l="l" t="t" r="r" b="b"/>
            <a:pathLst>
              <a:path w="8255" h="3175">
                <a:moveTo>
                  <a:pt x="0" y="3043"/>
                </a:moveTo>
                <a:lnTo>
                  <a:pt x="8116" y="3043"/>
                </a:lnTo>
                <a:lnTo>
                  <a:pt x="8116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2" name="object 232"/>
          <p:cNvSpPr/>
          <p:nvPr/>
        </p:nvSpPr>
        <p:spPr>
          <a:xfrm>
            <a:off x="1662891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3" name="object 233"/>
          <p:cNvSpPr/>
          <p:nvPr/>
        </p:nvSpPr>
        <p:spPr>
          <a:xfrm>
            <a:off x="1662891" y="4851458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4" name="object 234"/>
          <p:cNvSpPr/>
          <p:nvPr/>
        </p:nvSpPr>
        <p:spPr>
          <a:xfrm>
            <a:off x="1668594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5" name="object 235"/>
          <p:cNvSpPr/>
          <p:nvPr/>
        </p:nvSpPr>
        <p:spPr>
          <a:xfrm>
            <a:off x="1662891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6" name="object 236"/>
          <p:cNvSpPr/>
          <p:nvPr/>
        </p:nvSpPr>
        <p:spPr>
          <a:xfrm>
            <a:off x="1668592" y="4851458"/>
            <a:ext cx="5358" cy="2232"/>
          </a:xfrm>
          <a:custGeom>
            <a:avLst/>
            <a:gdLst/>
            <a:ahLst/>
            <a:cxnLst/>
            <a:rect l="l" t="t" r="r" b="b"/>
            <a:pathLst>
              <a:path w="7619" h="3175">
                <a:moveTo>
                  <a:pt x="0" y="3043"/>
                </a:moveTo>
                <a:lnTo>
                  <a:pt x="7107" y="3043"/>
                </a:lnTo>
                <a:lnTo>
                  <a:pt x="7107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7" name="object 237"/>
          <p:cNvSpPr/>
          <p:nvPr/>
        </p:nvSpPr>
        <p:spPr>
          <a:xfrm>
            <a:off x="1668594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8" name="object 238"/>
          <p:cNvSpPr/>
          <p:nvPr/>
        </p:nvSpPr>
        <p:spPr>
          <a:xfrm>
            <a:off x="1668594" y="4851458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9" name="object 239"/>
          <p:cNvSpPr/>
          <p:nvPr/>
        </p:nvSpPr>
        <p:spPr>
          <a:xfrm>
            <a:off x="1673595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0" name="object 240"/>
          <p:cNvSpPr/>
          <p:nvPr/>
        </p:nvSpPr>
        <p:spPr>
          <a:xfrm>
            <a:off x="166859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1" name="object 241"/>
          <p:cNvSpPr/>
          <p:nvPr/>
        </p:nvSpPr>
        <p:spPr>
          <a:xfrm>
            <a:off x="1673593" y="4849317"/>
            <a:ext cx="5358" cy="4465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0" y="6087"/>
                </a:moveTo>
                <a:lnTo>
                  <a:pt x="7102" y="6087"/>
                </a:lnTo>
                <a:lnTo>
                  <a:pt x="7102" y="0"/>
                </a:lnTo>
                <a:lnTo>
                  <a:pt x="0" y="0"/>
                </a:lnTo>
                <a:lnTo>
                  <a:pt x="0" y="608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2" name="object 242"/>
          <p:cNvSpPr/>
          <p:nvPr/>
        </p:nvSpPr>
        <p:spPr>
          <a:xfrm>
            <a:off x="1673595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3" name="object 243"/>
          <p:cNvSpPr/>
          <p:nvPr/>
        </p:nvSpPr>
        <p:spPr>
          <a:xfrm>
            <a:off x="1673595" y="4849318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4" name="object 244"/>
          <p:cNvSpPr/>
          <p:nvPr/>
        </p:nvSpPr>
        <p:spPr>
          <a:xfrm>
            <a:off x="1678587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5" name="object 245"/>
          <p:cNvSpPr/>
          <p:nvPr/>
        </p:nvSpPr>
        <p:spPr>
          <a:xfrm>
            <a:off x="167359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6" name="object 246"/>
          <p:cNvSpPr/>
          <p:nvPr/>
        </p:nvSpPr>
        <p:spPr>
          <a:xfrm>
            <a:off x="1678584" y="4850030"/>
            <a:ext cx="5358" cy="3572"/>
          </a:xfrm>
          <a:custGeom>
            <a:avLst/>
            <a:gdLst/>
            <a:ahLst/>
            <a:cxnLst/>
            <a:rect l="l" t="t" r="r" b="b"/>
            <a:pathLst>
              <a:path w="7619" h="5079">
                <a:moveTo>
                  <a:pt x="0" y="5074"/>
                </a:moveTo>
                <a:lnTo>
                  <a:pt x="7102" y="5074"/>
                </a:lnTo>
                <a:lnTo>
                  <a:pt x="7102" y="0"/>
                </a:lnTo>
                <a:lnTo>
                  <a:pt x="0" y="0"/>
                </a:lnTo>
                <a:lnTo>
                  <a:pt x="0" y="507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7" name="object 247"/>
          <p:cNvSpPr/>
          <p:nvPr/>
        </p:nvSpPr>
        <p:spPr>
          <a:xfrm>
            <a:off x="1678587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8" name="object 248"/>
          <p:cNvSpPr/>
          <p:nvPr/>
        </p:nvSpPr>
        <p:spPr>
          <a:xfrm>
            <a:off x="1678587" y="4850030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9" name="object 249"/>
          <p:cNvSpPr/>
          <p:nvPr/>
        </p:nvSpPr>
        <p:spPr>
          <a:xfrm>
            <a:off x="1683579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0" name="object 250"/>
          <p:cNvSpPr/>
          <p:nvPr/>
        </p:nvSpPr>
        <p:spPr>
          <a:xfrm>
            <a:off x="167858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1" name="object 251"/>
          <p:cNvSpPr/>
          <p:nvPr/>
        </p:nvSpPr>
        <p:spPr>
          <a:xfrm>
            <a:off x="1683576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19" h="2540">
                <a:moveTo>
                  <a:pt x="0" y="2030"/>
                </a:moveTo>
                <a:lnTo>
                  <a:pt x="7107" y="2030"/>
                </a:lnTo>
                <a:lnTo>
                  <a:pt x="7107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2" name="object 252"/>
          <p:cNvSpPr/>
          <p:nvPr/>
        </p:nvSpPr>
        <p:spPr>
          <a:xfrm>
            <a:off x="1683579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3" name="object 253"/>
          <p:cNvSpPr/>
          <p:nvPr/>
        </p:nvSpPr>
        <p:spPr>
          <a:xfrm>
            <a:off x="1683579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4" name="object 254"/>
          <p:cNvSpPr/>
          <p:nvPr/>
        </p:nvSpPr>
        <p:spPr>
          <a:xfrm>
            <a:off x="1688581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5" name="object 255"/>
          <p:cNvSpPr/>
          <p:nvPr/>
        </p:nvSpPr>
        <p:spPr>
          <a:xfrm>
            <a:off x="168357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6" name="object 256"/>
          <p:cNvSpPr/>
          <p:nvPr/>
        </p:nvSpPr>
        <p:spPr>
          <a:xfrm>
            <a:off x="1688577" y="4849317"/>
            <a:ext cx="5804" cy="4465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0" y="6087"/>
                </a:moveTo>
                <a:lnTo>
                  <a:pt x="8116" y="6087"/>
                </a:lnTo>
                <a:lnTo>
                  <a:pt x="8116" y="0"/>
                </a:lnTo>
                <a:lnTo>
                  <a:pt x="0" y="0"/>
                </a:lnTo>
                <a:lnTo>
                  <a:pt x="0" y="608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7" name="object 257"/>
          <p:cNvSpPr/>
          <p:nvPr/>
        </p:nvSpPr>
        <p:spPr>
          <a:xfrm>
            <a:off x="1688581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8" name="object 258"/>
          <p:cNvSpPr/>
          <p:nvPr/>
        </p:nvSpPr>
        <p:spPr>
          <a:xfrm>
            <a:off x="1688581" y="4849318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9" name="object 259"/>
          <p:cNvSpPr/>
          <p:nvPr/>
        </p:nvSpPr>
        <p:spPr>
          <a:xfrm>
            <a:off x="1694284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0" name="object 260"/>
          <p:cNvSpPr/>
          <p:nvPr/>
        </p:nvSpPr>
        <p:spPr>
          <a:xfrm>
            <a:off x="1688581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1" name="object 261"/>
          <p:cNvSpPr/>
          <p:nvPr/>
        </p:nvSpPr>
        <p:spPr>
          <a:xfrm>
            <a:off x="1694283" y="4849317"/>
            <a:ext cx="5358" cy="4465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0" y="6087"/>
                </a:moveTo>
                <a:lnTo>
                  <a:pt x="7107" y="6087"/>
                </a:lnTo>
                <a:lnTo>
                  <a:pt x="7107" y="0"/>
                </a:lnTo>
                <a:lnTo>
                  <a:pt x="0" y="0"/>
                </a:lnTo>
                <a:lnTo>
                  <a:pt x="0" y="608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2" name="object 262"/>
          <p:cNvSpPr/>
          <p:nvPr/>
        </p:nvSpPr>
        <p:spPr>
          <a:xfrm>
            <a:off x="1694284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3" name="object 263"/>
          <p:cNvSpPr/>
          <p:nvPr/>
        </p:nvSpPr>
        <p:spPr>
          <a:xfrm>
            <a:off x="1694284" y="4849318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4" name="object 264"/>
          <p:cNvSpPr/>
          <p:nvPr/>
        </p:nvSpPr>
        <p:spPr>
          <a:xfrm>
            <a:off x="1699285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5" name="object 265"/>
          <p:cNvSpPr/>
          <p:nvPr/>
        </p:nvSpPr>
        <p:spPr>
          <a:xfrm>
            <a:off x="169428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6" name="object 266"/>
          <p:cNvSpPr/>
          <p:nvPr/>
        </p:nvSpPr>
        <p:spPr>
          <a:xfrm>
            <a:off x="1699284" y="4851458"/>
            <a:ext cx="5358" cy="2232"/>
          </a:xfrm>
          <a:custGeom>
            <a:avLst/>
            <a:gdLst/>
            <a:ahLst/>
            <a:cxnLst/>
            <a:rect l="l" t="t" r="r" b="b"/>
            <a:pathLst>
              <a:path w="7619" h="3175">
                <a:moveTo>
                  <a:pt x="0" y="3043"/>
                </a:moveTo>
                <a:lnTo>
                  <a:pt x="7102" y="3043"/>
                </a:lnTo>
                <a:lnTo>
                  <a:pt x="7102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7" name="object 267"/>
          <p:cNvSpPr/>
          <p:nvPr/>
        </p:nvSpPr>
        <p:spPr>
          <a:xfrm>
            <a:off x="1699285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8" name="object 268"/>
          <p:cNvSpPr/>
          <p:nvPr/>
        </p:nvSpPr>
        <p:spPr>
          <a:xfrm>
            <a:off x="1699285" y="4851458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9" name="object 269"/>
          <p:cNvSpPr/>
          <p:nvPr/>
        </p:nvSpPr>
        <p:spPr>
          <a:xfrm>
            <a:off x="1704277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0" name="object 270"/>
          <p:cNvSpPr/>
          <p:nvPr/>
        </p:nvSpPr>
        <p:spPr>
          <a:xfrm>
            <a:off x="169928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1" name="object 271"/>
          <p:cNvSpPr/>
          <p:nvPr/>
        </p:nvSpPr>
        <p:spPr>
          <a:xfrm>
            <a:off x="1704275" y="4848602"/>
            <a:ext cx="5358" cy="5358"/>
          </a:xfrm>
          <a:custGeom>
            <a:avLst/>
            <a:gdLst/>
            <a:ahLst/>
            <a:cxnLst/>
            <a:rect l="l" t="t" r="r" b="b"/>
            <a:pathLst>
              <a:path w="7619" h="7620">
                <a:moveTo>
                  <a:pt x="0" y="7105"/>
                </a:moveTo>
                <a:lnTo>
                  <a:pt x="7102" y="7105"/>
                </a:lnTo>
                <a:lnTo>
                  <a:pt x="7102" y="0"/>
                </a:lnTo>
                <a:lnTo>
                  <a:pt x="0" y="0"/>
                </a:lnTo>
                <a:lnTo>
                  <a:pt x="0" y="710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2" name="object 272"/>
          <p:cNvSpPr/>
          <p:nvPr/>
        </p:nvSpPr>
        <p:spPr>
          <a:xfrm>
            <a:off x="1704277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3" name="object 273"/>
          <p:cNvSpPr/>
          <p:nvPr/>
        </p:nvSpPr>
        <p:spPr>
          <a:xfrm>
            <a:off x="1704277" y="4848602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4" name="object 274"/>
          <p:cNvSpPr/>
          <p:nvPr/>
        </p:nvSpPr>
        <p:spPr>
          <a:xfrm>
            <a:off x="1709269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5" name="object 275"/>
          <p:cNvSpPr/>
          <p:nvPr/>
        </p:nvSpPr>
        <p:spPr>
          <a:xfrm>
            <a:off x="170427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6" name="object 276"/>
          <p:cNvSpPr/>
          <p:nvPr/>
        </p:nvSpPr>
        <p:spPr>
          <a:xfrm>
            <a:off x="1709267" y="4845749"/>
            <a:ext cx="5804" cy="8037"/>
          </a:xfrm>
          <a:custGeom>
            <a:avLst/>
            <a:gdLst/>
            <a:ahLst/>
            <a:cxnLst/>
            <a:rect l="l" t="t" r="r" b="b"/>
            <a:pathLst>
              <a:path w="8255" h="11429">
                <a:moveTo>
                  <a:pt x="0" y="11162"/>
                </a:moveTo>
                <a:lnTo>
                  <a:pt x="8120" y="11162"/>
                </a:lnTo>
                <a:lnTo>
                  <a:pt x="8120" y="0"/>
                </a:lnTo>
                <a:lnTo>
                  <a:pt x="0" y="0"/>
                </a:lnTo>
                <a:lnTo>
                  <a:pt x="0" y="1116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7" name="object 277"/>
          <p:cNvSpPr/>
          <p:nvPr/>
        </p:nvSpPr>
        <p:spPr>
          <a:xfrm>
            <a:off x="1709269" y="4845750"/>
            <a:ext cx="0" cy="8037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3044" y="5581"/>
                </a:moveTo>
                <a:lnTo>
                  <a:pt x="3044" y="5581"/>
                </a:lnTo>
              </a:path>
            </a:pathLst>
          </a:custGeom>
          <a:ln w="1116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8" name="object 278"/>
          <p:cNvSpPr/>
          <p:nvPr/>
        </p:nvSpPr>
        <p:spPr>
          <a:xfrm>
            <a:off x="1709270" y="4845750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9" name="object 279"/>
          <p:cNvSpPr/>
          <p:nvPr/>
        </p:nvSpPr>
        <p:spPr>
          <a:xfrm>
            <a:off x="1714981" y="4845750"/>
            <a:ext cx="0" cy="8037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3044" y="5581"/>
                </a:moveTo>
                <a:lnTo>
                  <a:pt x="3044" y="5581"/>
                </a:lnTo>
              </a:path>
            </a:pathLst>
          </a:custGeom>
          <a:ln w="1116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0" name="object 280"/>
          <p:cNvSpPr/>
          <p:nvPr/>
        </p:nvSpPr>
        <p:spPr>
          <a:xfrm>
            <a:off x="1709270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1" name="object 281"/>
          <p:cNvSpPr/>
          <p:nvPr/>
        </p:nvSpPr>
        <p:spPr>
          <a:xfrm>
            <a:off x="1714982" y="4846461"/>
            <a:ext cx="5358" cy="7144"/>
          </a:xfrm>
          <a:custGeom>
            <a:avLst/>
            <a:gdLst/>
            <a:ahLst/>
            <a:cxnLst/>
            <a:rect l="l" t="t" r="r" b="b"/>
            <a:pathLst>
              <a:path w="7619" h="10159">
                <a:moveTo>
                  <a:pt x="0" y="10149"/>
                </a:moveTo>
                <a:lnTo>
                  <a:pt x="7102" y="10149"/>
                </a:lnTo>
                <a:lnTo>
                  <a:pt x="7102" y="0"/>
                </a:lnTo>
                <a:lnTo>
                  <a:pt x="0" y="0"/>
                </a:lnTo>
                <a:lnTo>
                  <a:pt x="0" y="1014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2" name="object 282"/>
          <p:cNvSpPr/>
          <p:nvPr/>
        </p:nvSpPr>
        <p:spPr>
          <a:xfrm>
            <a:off x="1714981" y="4846462"/>
            <a:ext cx="0" cy="7144"/>
          </a:xfrm>
          <a:custGeom>
            <a:avLst/>
            <a:gdLst/>
            <a:ahLst/>
            <a:cxnLst/>
            <a:rect l="l" t="t" r="r" b="b"/>
            <a:pathLst>
              <a:path h="10159">
                <a:moveTo>
                  <a:pt x="-3044" y="5074"/>
                </a:moveTo>
                <a:lnTo>
                  <a:pt x="3044" y="5074"/>
                </a:lnTo>
              </a:path>
            </a:pathLst>
          </a:custGeom>
          <a:ln w="1014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3" name="object 283"/>
          <p:cNvSpPr/>
          <p:nvPr/>
        </p:nvSpPr>
        <p:spPr>
          <a:xfrm>
            <a:off x="1714981" y="4846462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4" name="object 284"/>
          <p:cNvSpPr/>
          <p:nvPr/>
        </p:nvSpPr>
        <p:spPr>
          <a:xfrm>
            <a:off x="1719974" y="4846462"/>
            <a:ext cx="0" cy="7144"/>
          </a:xfrm>
          <a:custGeom>
            <a:avLst/>
            <a:gdLst/>
            <a:ahLst/>
            <a:cxnLst/>
            <a:rect l="l" t="t" r="r" b="b"/>
            <a:pathLst>
              <a:path h="10159">
                <a:moveTo>
                  <a:pt x="-3044" y="5074"/>
                </a:moveTo>
                <a:lnTo>
                  <a:pt x="3044" y="5074"/>
                </a:lnTo>
              </a:path>
            </a:pathLst>
          </a:custGeom>
          <a:ln w="1014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5" name="object 285"/>
          <p:cNvSpPr/>
          <p:nvPr/>
        </p:nvSpPr>
        <p:spPr>
          <a:xfrm>
            <a:off x="171498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6" name="object 286"/>
          <p:cNvSpPr/>
          <p:nvPr/>
        </p:nvSpPr>
        <p:spPr>
          <a:xfrm>
            <a:off x="1719974" y="4849317"/>
            <a:ext cx="5358" cy="4465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0" y="6087"/>
                </a:moveTo>
                <a:lnTo>
                  <a:pt x="7107" y="6087"/>
                </a:lnTo>
                <a:lnTo>
                  <a:pt x="7107" y="0"/>
                </a:lnTo>
                <a:lnTo>
                  <a:pt x="0" y="0"/>
                </a:lnTo>
                <a:lnTo>
                  <a:pt x="0" y="608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7" name="object 287"/>
          <p:cNvSpPr/>
          <p:nvPr/>
        </p:nvSpPr>
        <p:spPr>
          <a:xfrm>
            <a:off x="1719974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8" name="object 288"/>
          <p:cNvSpPr/>
          <p:nvPr/>
        </p:nvSpPr>
        <p:spPr>
          <a:xfrm>
            <a:off x="1719974" y="4849318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9" name="object 289"/>
          <p:cNvSpPr/>
          <p:nvPr/>
        </p:nvSpPr>
        <p:spPr>
          <a:xfrm>
            <a:off x="171997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0" name="object 290"/>
          <p:cNvSpPr/>
          <p:nvPr/>
        </p:nvSpPr>
        <p:spPr>
          <a:xfrm>
            <a:off x="1724974" y="4841468"/>
            <a:ext cx="5358" cy="12502"/>
          </a:xfrm>
          <a:custGeom>
            <a:avLst/>
            <a:gdLst/>
            <a:ahLst/>
            <a:cxnLst/>
            <a:rect l="l" t="t" r="r" b="b"/>
            <a:pathLst>
              <a:path w="7619" h="17779">
                <a:moveTo>
                  <a:pt x="0" y="17250"/>
                </a:moveTo>
                <a:lnTo>
                  <a:pt x="7102" y="17250"/>
                </a:lnTo>
                <a:lnTo>
                  <a:pt x="7102" y="0"/>
                </a:lnTo>
                <a:lnTo>
                  <a:pt x="0" y="0"/>
                </a:lnTo>
                <a:lnTo>
                  <a:pt x="0" y="1725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1" name="object 291"/>
          <p:cNvSpPr/>
          <p:nvPr/>
        </p:nvSpPr>
        <p:spPr>
          <a:xfrm>
            <a:off x="1724974" y="4841470"/>
            <a:ext cx="0" cy="12502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0"/>
                </a:moveTo>
                <a:lnTo>
                  <a:pt x="0" y="1725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2" name="object 292"/>
          <p:cNvSpPr/>
          <p:nvPr/>
        </p:nvSpPr>
        <p:spPr>
          <a:xfrm>
            <a:off x="1724974" y="4841470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3" name="object 293"/>
          <p:cNvSpPr/>
          <p:nvPr/>
        </p:nvSpPr>
        <p:spPr>
          <a:xfrm>
            <a:off x="1729967" y="4841470"/>
            <a:ext cx="0" cy="12502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0"/>
                </a:moveTo>
                <a:lnTo>
                  <a:pt x="0" y="1725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4" name="object 294"/>
          <p:cNvSpPr/>
          <p:nvPr/>
        </p:nvSpPr>
        <p:spPr>
          <a:xfrm>
            <a:off x="172497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5" name="object 295"/>
          <p:cNvSpPr/>
          <p:nvPr/>
        </p:nvSpPr>
        <p:spPr>
          <a:xfrm>
            <a:off x="1729966" y="4844321"/>
            <a:ext cx="5358" cy="9376"/>
          </a:xfrm>
          <a:custGeom>
            <a:avLst/>
            <a:gdLst/>
            <a:ahLst/>
            <a:cxnLst/>
            <a:rect l="l" t="t" r="r" b="b"/>
            <a:pathLst>
              <a:path w="7619" h="13334">
                <a:moveTo>
                  <a:pt x="0" y="13193"/>
                </a:moveTo>
                <a:lnTo>
                  <a:pt x="7102" y="13193"/>
                </a:lnTo>
                <a:lnTo>
                  <a:pt x="7102" y="0"/>
                </a:lnTo>
                <a:lnTo>
                  <a:pt x="0" y="0"/>
                </a:lnTo>
                <a:lnTo>
                  <a:pt x="0" y="1319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6" name="object 296"/>
          <p:cNvSpPr/>
          <p:nvPr/>
        </p:nvSpPr>
        <p:spPr>
          <a:xfrm>
            <a:off x="1729967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131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7" name="object 297"/>
          <p:cNvSpPr/>
          <p:nvPr/>
        </p:nvSpPr>
        <p:spPr>
          <a:xfrm>
            <a:off x="1729967" y="4844322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8" name="object 298"/>
          <p:cNvSpPr/>
          <p:nvPr/>
        </p:nvSpPr>
        <p:spPr>
          <a:xfrm>
            <a:off x="1734960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3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9" name="object 299"/>
          <p:cNvSpPr/>
          <p:nvPr/>
        </p:nvSpPr>
        <p:spPr>
          <a:xfrm>
            <a:off x="172996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0" name="object 300"/>
          <p:cNvSpPr/>
          <p:nvPr/>
        </p:nvSpPr>
        <p:spPr>
          <a:xfrm>
            <a:off x="1734958" y="4844321"/>
            <a:ext cx="5804" cy="9376"/>
          </a:xfrm>
          <a:custGeom>
            <a:avLst/>
            <a:gdLst/>
            <a:ahLst/>
            <a:cxnLst/>
            <a:rect l="l" t="t" r="r" b="b"/>
            <a:pathLst>
              <a:path w="8255" h="13334">
                <a:moveTo>
                  <a:pt x="0" y="13193"/>
                </a:moveTo>
                <a:lnTo>
                  <a:pt x="8120" y="13193"/>
                </a:lnTo>
                <a:lnTo>
                  <a:pt x="8120" y="0"/>
                </a:lnTo>
                <a:lnTo>
                  <a:pt x="0" y="0"/>
                </a:lnTo>
                <a:lnTo>
                  <a:pt x="0" y="1319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1" name="object 301"/>
          <p:cNvSpPr/>
          <p:nvPr/>
        </p:nvSpPr>
        <p:spPr>
          <a:xfrm>
            <a:off x="1734960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131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2" name="object 302"/>
          <p:cNvSpPr/>
          <p:nvPr/>
        </p:nvSpPr>
        <p:spPr>
          <a:xfrm>
            <a:off x="1734960" y="4844322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3" name="object 303"/>
          <p:cNvSpPr/>
          <p:nvPr/>
        </p:nvSpPr>
        <p:spPr>
          <a:xfrm>
            <a:off x="1740671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3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4" name="object 304"/>
          <p:cNvSpPr/>
          <p:nvPr/>
        </p:nvSpPr>
        <p:spPr>
          <a:xfrm>
            <a:off x="1734960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5" name="object 305"/>
          <p:cNvSpPr/>
          <p:nvPr/>
        </p:nvSpPr>
        <p:spPr>
          <a:xfrm>
            <a:off x="1740672" y="4844321"/>
            <a:ext cx="5358" cy="9376"/>
          </a:xfrm>
          <a:custGeom>
            <a:avLst/>
            <a:gdLst/>
            <a:ahLst/>
            <a:cxnLst/>
            <a:rect l="l" t="t" r="r" b="b"/>
            <a:pathLst>
              <a:path w="7619" h="13334">
                <a:moveTo>
                  <a:pt x="0" y="13193"/>
                </a:moveTo>
                <a:lnTo>
                  <a:pt x="7102" y="13193"/>
                </a:lnTo>
                <a:lnTo>
                  <a:pt x="7102" y="0"/>
                </a:lnTo>
                <a:lnTo>
                  <a:pt x="0" y="0"/>
                </a:lnTo>
                <a:lnTo>
                  <a:pt x="0" y="1319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6" name="object 306"/>
          <p:cNvSpPr/>
          <p:nvPr/>
        </p:nvSpPr>
        <p:spPr>
          <a:xfrm>
            <a:off x="1740671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131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7" name="object 307"/>
          <p:cNvSpPr/>
          <p:nvPr/>
        </p:nvSpPr>
        <p:spPr>
          <a:xfrm>
            <a:off x="1740671" y="4844322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8" name="object 308"/>
          <p:cNvSpPr/>
          <p:nvPr/>
        </p:nvSpPr>
        <p:spPr>
          <a:xfrm>
            <a:off x="1745663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3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9" name="object 309"/>
          <p:cNvSpPr/>
          <p:nvPr/>
        </p:nvSpPr>
        <p:spPr>
          <a:xfrm>
            <a:off x="174067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0" name="object 310"/>
          <p:cNvSpPr/>
          <p:nvPr/>
        </p:nvSpPr>
        <p:spPr>
          <a:xfrm>
            <a:off x="1745665" y="4844321"/>
            <a:ext cx="5358" cy="9376"/>
          </a:xfrm>
          <a:custGeom>
            <a:avLst/>
            <a:gdLst/>
            <a:ahLst/>
            <a:cxnLst/>
            <a:rect l="l" t="t" r="r" b="b"/>
            <a:pathLst>
              <a:path w="7619" h="13334">
                <a:moveTo>
                  <a:pt x="0" y="13193"/>
                </a:moveTo>
                <a:lnTo>
                  <a:pt x="7107" y="13193"/>
                </a:lnTo>
                <a:lnTo>
                  <a:pt x="7107" y="0"/>
                </a:lnTo>
                <a:lnTo>
                  <a:pt x="0" y="0"/>
                </a:lnTo>
                <a:lnTo>
                  <a:pt x="0" y="1319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1" name="object 311"/>
          <p:cNvSpPr/>
          <p:nvPr/>
        </p:nvSpPr>
        <p:spPr>
          <a:xfrm>
            <a:off x="1745663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131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2" name="object 312"/>
          <p:cNvSpPr/>
          <p:nvPr/>
        </p:nvSpPr>
        <p:spPr>
          <a:xfrm>
            <a:off x="1745663" y="4844322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3" name="object 313"/>
          <p:cNvSpPr/>
          <p:nvPr/>
        </p:nvSpPr>
        <p:spPr>
          <a:xfrm>
            <a:off x="1750665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3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4" name="object 314"/>
          <p:cNvSpPr/>
          <p:nvPr/>
        </p:nvSpPr>
        <p:spPr>
          <a:xfrm>
            <a:off x="174566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5" name="object 315"/>
          <p:cNvSpPr/>
          <p:nvPr/>
        </p:nvSpPr>
        <p:spPr>
          <a:xfrm>
            <a:off x="1750665" y="4840041"/>
            <a:ext cx="5358" cy="13841"/>
          </a:xfrm>
          <a:custGeom>
            <a:avLst/>
            <a:gdLst/>
            <a:ahLst/>
            <a:cxnLst/>
            <a:rect l="l" t="t" r="r" b="b"/>
            <a:pathLst>
              <a:path w="7619" h="19684">
                <a:moveTo>
                  <a:pt x="0" y="19281"/>
                </a:moveTo>
                <a:lnTo>
                  <a:pt x="7102" y="19281"/>
                </a:lnTo>
                <a:lnTo>
                  <a:pt x="7102" y="0"/>
                </a:lnTo>
                <a:lnTo>
                  <a:pt x="0" y="0"/>
                </a:lnTo>
                <a:lnTo>
                  <a:pt x="0" y="1928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6" name="object 316"/>
          <p:cNvSpPr/>
          <p:nvPr/>
        </p:nvSpPr>
        <p:spPr>
          <a:xfrm>
            <a:off x="1750665" y="4840042"/>
            <a:ext cx="0" cy="13841"/>
          </a:xfrm>
          <a:custGeom>
            <a:avLst/>
            <a:gdLst/>
            <a:ahLst/>
            <a:cxnLst/>
            <a:rect l="l" t="t" r="r" b="b"/>
            <a:pathLst>
              <a:path h="19684">
                <a:moveTo>
                  <a:pt x="0" y="1928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7" name="object 317"/>
          <p:cNvSpPr/>
          <p:nvPr/>
        </p:nvSpPr>
        <p:spPr>
          <a:xfrm>
            <a:off x="1750664" y="4840042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8" name="object 318"/>
          <p:cNvSpPr/>
          <p:nvPr/>
        </p:nvSpPr>
        <p:spPr>
          <a:xfrm>
            <a:off x="1755657" y="4840042"/>
            <a:ext cx="0" cy="13841"/>
          </a:xfrm>
          <a:custGeom>
            <a:avLst/>
            <a:gdLst/>
            <a:ahLst/>
            <a:cxnLst/>
            <a:rect l="l" t="t" r="r" b="b"/>
            <a:pathLst>
              <a:path h="19684">
                <a:moveTo>
                  <a:pt x="0" y="0"/>
                </a:moveTo>
                <a:lnTo>
                  <a:pt x="0" y="1928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9" name="object 319"/>
          <p:cNvSpPr/>
          <p:nvPr/>
        </p:nvSpPr>
        <p:spPr>
          <a:xfrm>
            <a:off x="175066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0" name="object 320"/>
          <p:cNvSpPr/>
          <p:nvPr/>
        </p:nvSpPr>
        <p:spPr>
          <a:xfrm>
            <a:off x="1755657" y="4841468"/>
            <a:ext cx="5358" cy="12502"/>
          </a:xfrm>
          <a:custGeom>
            <a:avLst/>
            <a:gdLst/>
            <a:ahLst/>
            <a:cxnLst/>
            <a:rect l="l" t="t" r="r" b="b"/>
            <a:pathLst>
              <a:path w="7619" h="17779">
                <a:moveTo>
                  <a:pt x="0" y="17250"/>
                </a:moveTo>
                <a:lnTo>
                  <a:pt x="7102" y="17250"/>
                </a:lnTo>
                <a:lnTo>
                  <a:pt x="7102" y="0"/>
                </a:lnTo>
                <a:lnTo>
                  <a:pt x="0" y="0"/>
                </a:lnTo>
                <a:lnTo>
                  <a:pt x="0" y="1725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1" name="object 321"/>
          <p:cNvSpPr/>
          <p:nvPr/>
        </p:nvSpPr>
        <p:spPr>
          <a:xfrm>
            <a:off x="1755657" y="4841470"/>
            <a:ext cx="0" cy="12502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25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2" name="object 322"/>
          <p:cNvSpPr/>
          <p:nvPr/>
        </p:nvSpPr>
        <p:spPr>
          <a:xfrm>
            <a:off x="1755657" y="4841470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3" name="object 323"/>
          <p:cNvSpPr/>
          <p:nvPr/>
        </p:nvSpPr>
        <p:spPr>
          <a:xfrm>
            <a:off x="1760649" y="4841470"/>
            <a:ext cx="0" cy="12502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0"/>
                </a:moveTo>
                <a:lnTo>
                  <a:pt x="0" y="1725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4" name="object 324"/>
          <p:cNvSpPr/>
          <p:nvPr/>
        </p:nvSpPr>
        <p:spPr>
          <a:xfrm>
            <a:off x="175565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5" name="object 325"/>
          <p:cNvSpPr/>
          <p:nvPr/>
        </p:nvSpPr>
        <p:spPr>
          <a:xfrm>
            <a:off x="1760649" y="4835760"/>
            <a:ext cx="5804" cy="17859"/>
          </a:xfrm>
          <a:custGeom>
            <a:avLst/>
            <a:gdLst/>
            <a:ahLst/>
            <a:cxnLst/>
            <a:rect l="l" t="t" r="r" b="b"/>
            <a:pathLst>
              <a:path w="8255" h="25400">
                <a:moveTo>
                  <a:pt x="0" y="25368"/>
                </a:moveTo>
                <a:lnTo>
                  <a:pt x="8120" y="25368"/>
                </a:lnTo>
                <a:lnTo>
                  <a:pt x="8120" y="0"/>
                </a:lnTo>
                <a:lnTo>
                  <a:pt x="0" y="0"/>
                </a:lnTo>
                <a:lnTo>
                  <a:pt x="0" y="2536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6" name="object 326"/>
          <p:cNvSpPr/>
          <p:nvPr/>
        </p:nvSpPr>
        <p:spPr>
          <a:xfrm>
            <a:off x="1760649" y="4835761"/>
            <a:ext cx="0" cy="17859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36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7" name="object 327"/>
          <p:cNvSpPr/>
          <p:nvPr/>
        </p:nvSpPr>
        <p:spPr>
          <a:xfrm>
            <a:off x="1760649" y="4835761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8" name="object 328"/>
          <p:cNvSpPr/>
          <p:nvPr/>
        </p:nvSpPr>
        <p:spPr>
          <a:xfrm>
            <a:off x="1766361" y="4835761"/>
            <a:ext cx="0" cy="17859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6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9" name="object 329"/>
          <p:cNvSpPr/>
          <p:nvPr/>
        </p:nvSpPr>
        <p:spPr>
          <a:xfrm>
            <a:off x="176064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0" name="object 330"/>
          <p:cNvSpPr/>
          <p:nvPr/>
        </p:nvSpPr>
        <p:spPr>
          <a:xfrm>
            <a:off x="1766363" y="4840756"/>
            <a:ext cx="5358" cy="12948"/>
          </a:xfrm>
          <a:custGeom>
            <a:avLst/>
            <a:gdLst/>
            <a:ahLst/>
            <a:cxnLst/>
            <a:rect l="l" t="t" r="r" b="b"/>
            <a:pathLst>
              <a:path w="7619" h="18415">
                <a:moveTo>
                  <a:pt x="0" y="18263"/>
                </a:moveTo>
                <a:lnTo>
                  <a:pt x="7102" y="18263"/>
                </a:lnTo>
                <a:lnTo>
                  <a:pt x="7102" y="0"/>
                </a:lnTo>
                <a:lnTo>
                  <a:pt x="0" y="0"/>
                </a:lnTo>
                <a:lnTo>
                  <a:pt x="0" y="1826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1" name="object 331"/>
          <p:cNvSpPr/>
          <p:nvPr/>
        </p:nvSpPr>
        <p:spPr>
          <a:xfrm>
            <a:off x="1766361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26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2" name="object 332"/>
          <p:cNvSpPr/>
          <p:nvPr/>
        </p:nvSpPr>
        <p:spPr>
          <a:xfrm>
            <a:off x="1766361" y="4840758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3" name="object 333"/>
          <p:cNvSpPr/>
          <p:nvPr/>
        </p:nvSpPr>
        <p:spPr>
          <a:xfrm>
            <a:off x="1771353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0"/>
                </a:moveTo>
                <a:lnTo>
                  <a:pt x="0" y="182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4" name="object 334"/>
          <p:cNvSpPr/>
          <p:nvPr/>
        </p:nvSpPr>
        <p:spPr>
          <a:xfrm>
            <a:off x="176636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5" name="object 335"/>
          <p:cNvSpPr/>
          <p:nvPr/>
        </p:nvSpPr>
        <p:spPr>
          <a:xfrm>
            <a:off x="1771355" y="4834335"/>
            <a:ext cx="5358" cy="19645"/>
          </a:xfrm>
          <a:custGeom>
            <a:avLst/>
            <a:gdLst/>
            <a:ahLst/>
            <a:cxnLst/>
            <a:rect l="l" t="t" r="r" b="b"/>
            <a:pathLst>
              <a:path w="7619" h="27940">
                <a:moveTo>
                  <a:pt x="0" y="27394"/>
                </a:moveTo>
                <a:lnTo>
                  <a:pt x="7107" y="27394"/>
                </a:lnTo>
                <a:lnTo>
                  <a:pt x="7107" y="0"/>
                </a:lnTo>
                <a:lnTo>
                  <a:pt x="0" y="0"/>
                </a:lnTo>
                <a:lnTo>
                  <a:pt x="0" y="2739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6" name="object 336"/>
          <p:cNvSpPr/>
          <p:nvPr/>
        </p:nvSpPr>
        <p:spPr>
          <a:xfrm>
            <a:off x="1771353" y="4834338"/>
            <a:ext cx="0" cy="19645"/>
          </a:xfrm>
          <a:custGeom>
            <a:avLst/>
            <a:gdLst/>
            <a:ahLst/>
            <a:cxnLst/>
            <a:rect l="l" t="t" r="r" b="b"/>
            <a:pathLst>
              <a:path h="27940">
                <a:moveTo>
                  <a:pt x="0" y="2739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7" name="object 337"/>
          <p:cNvSpPr/>
          <p:nvPr/>
        </p:nvSpPr>
        <p:spPr>
          <a:xfrm>
            <a:off x="1771353" y="483433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8" name="object 338"/>
          <p:cNvSpPr/>
          <p:nvPr/>
        </p:nvSpPr>
        <p:spPr>
          <a:xfrm>
            <a:off x="1776354" y="4834338"/>
            <a:ext cx="0" cy="19645"/>
          </a:xfrm>
          <a:custGeom>
            <a:avLst/>
            <a:gdLst/>
            <a:ahLst/>
            <a:cxnLst/>
            <a:rect l="l" t="t" r="r" b="b"/>
            <a:pathLst>
              <a:path h="27940">
                <a:moveTo>
                  <a:pt x="0" y="0"/>
                </a:moveTo>
                <a:lnTo>
                  <a:pt x="0" y="2739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9" name="object 339"/>
          <p:cNvSpPr/>
          <p:nvPr/>
        </p:nvSpPr>
        <p:spPr>
          <a:xfrm>
            <a:off x="177135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0" name="object 340"/>
          <p:cNvSpPr/>
          <p:nvPr/>
        </p:nvSpPr>
        <p:spPr>
          <a:xfrm>
            <a:off x="1776355" y="4831479"/>
            <a:ext cx="5358" cy="22324"/>
          </a:xfrm>
          <a:custGeom>
            <a:avLst/>
            <a:gdLst/>
            <a:ahLst/>
            <a:cxnLst/>
            <a:rect l="l" t="t" r="r" b="b"/>
            <a:pathLst>
              <a:path w="7619" h="31750">
                <a:moveTo>
                  <a:pt x="0" y="31456"/>
                </a:moveTo>
                <a:lnTo>
                  <a:pt x="7102" y="31456"/>
                </a:lnTo>
                <a:lnTo>
                  <a:pt x="7102" y="0"/>
                </a:lnTo>
                <a:lnTo>
                  <a:pt x="0" y="0"/>
                </a:lnTo>
                <a:lnTo>
                  <a:pt x="0" y="31456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1" name="object 341"/>
          <p:cNvSpPr/>
          <p:nvPr/>
        </p:nvSpPr>
        <p:spPr>
          <a:xfrm>
            <a:off x="1776354" y="4831481"/>
            <a:ext cx="0" cy="22324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3145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2" name="object 342"/>
          <p:cNvSpPr/>
          <p:nvPr/>
        </p:nvSpPr>
        <p:spPr>
          <a:xfrm>
            <a:off x="1776354" y="4831481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3" name="object 343"/>
          <p:cNvSpPr/>
          <p:nvPr/>
        </p:nvSpPr>
        <p:spPr>
          <a:xfrm>
            <a:off x="1781347" y="4831481"/>
            <a:ext cx="0" cy="22324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5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4" name="object 344"/>
          <p:cNvSpPr/>
          <p:nvPr/>
        </p:nvSpPr>
        <p:spPr>
          <a:xfrm>
            <a:off x="177635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5" name="object 345"/>
          <p:cNvSpPr/>
          <p:nvPr/>
        </p:nvSpPr>
        <p:spPr>
          <a:xfrm>
            <a:off x="1781348" y="4832907"/>
            <a:ext cx="5804" cy="20985"/>
          </a:xfrm>
          <a:custGeom>
            <a:avLst/>
            <a:gdLst/>
            <a:ahLst/>
            <a:cxnLst/>
            <a:rect l="l" t="t" r="r" b="b"/>
            <a:pathLst>
              <a:path w="8255" h="29845">
                <a:moveTo>
                  <a:pt x="0" y="29425"/>
                </a:moveTo>
                <a:lnTo>
                  <a:pt x="8120" y="29425"/>
                </a:lnTo>
                <a:lnTo>
                  <a:pt x="8120" y="0"/>
                </a:lnTo>
                <a:lnTo>
                  <a:pt x="0" y="0"/>
                </a:lnTo>
                <a:lnTo>
                  <a:pt x="0" y="2942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6" name="object 346"/>
          <p:cNvSpPr/>
          <p:nvPr/>
        </p:nvSpPr>
        <p:spPr>
          <a:xfrm>
            <a:off x="1781347" y="4832910"/>
            <a:ext cx="0" cy="2098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2942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7" name="object 347"/>
          <p:cNvSpPr/>
          <p:nvPr/>
        </p:nvSpPr>
        <p:spPr>
          <a:xfrm>
            <a:off x="1781347" y="483290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8" name="object 348"/>
          <p:cNvSpPr/>
          <p:nvPr/>
        </p:nvSpPr>
        <p:spPr>
          <a:xfrm>
            <a:off x="1787058" y="4832910"/>
            <a:ext cx="0" cy="2098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2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9" name="object 349"/>
          <p:cNvSpPr/>
          <p:nvPr/>
        </p:nvSpPr>
        <p:spPr>
          <a:xfrm>
            <a:off x="178134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0" name="object 350"/>
          <p:cNvSpPr/>
          <p:nvPr/>
        </p:nvSpPr>
        <p:spPr>
          <a:xfrm>
            <a:off x="1787053" y="4832195"/>
            <a:ext cx="5358" cy="21431"/>
          </a:xfrm>
          <a:custGeom>
            <a:avLst/>
            <a:gdLst/>
            <a:ahLst/>
            <a:cxnLst/>
            <a:rect l="l" t="t" r="r" b="b"/>
            <a:pathLst>
              <a:path w="7619" h="30479">
                <a:moveTo>
                  <a:pt x="0" y="30438"/>
                </a:moveTo>
                <a:lnTo>
                  <a:pt x="7102" y="30438"/>
                </a:lnTo>
                <a:lnTo>
                  <a:pt x="7102" y="0"/>
                </a:lnTo>
                <a:lnTo>
                  <a:pt x="0" y="0"/>
                </a:lnTo>
                <a:lnTo>
                  <a:pt x="0" y="3043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1" name="object 351"/>
          <p:cNvSpPr/>
          <p:nvPr/>
        </p:nvSpPr>
        <p:spPr>
          <a:xfrm>
            <a:off x="1787058" y="48321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43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2" name="object 352"/>
          <p:cNvSpPr/>
          <p:nvPr/>
        </p:nvSpPr>
        <p:spPr>
          <a:xfrm>
            <a:off x="1787058" y="48321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3" name="object 353"/>
          <p:cNvSpPr/>
          <p:nvPr/>
        </p:nvSpPr>
        <p:spPr>
          <a:xfrm>
            <a:off x="1792051" y="48321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43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4" name="object 354"/>
          <p:cNvSpPr/>
          <p:nvPr/>
        </p:nvSpPr>
        <p:spPr>
          <a:xfrm>
            <a:off x="178705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5" name="object 355"/>
          <p:cNvSpPr/>
          <p:nvPr/>
        </p:nvSpPr>
        <p:spPr>
          <a:xfrm>
            <a:off x="1792054" y="4828627"/>
            <a:ext cx="5358" cy="25003"/>
          </a:xfrm>
          <a:custGeom>
            <a:avLst/>
            <a:gdLst/>
            <a:ahLst/>
            <a:cxnLst/>
            <a:rect l="l" t="t" r="r" b="b"/>
            <a:pathLst>
              <a:path w="7619" h="35559">
                <a:moveTo>
                  <a:pt x="0" y="35513"/>
                </a:moveTo>
                <a:lnTo>
                  <a:pt x="7102" y="35513"/>
                </a:lnTo>
                <a:lnTo>
                  <a:pt x="7102" y="0"/>
                </a:lnTo>
                <a:lnTo>
                  <a:pt x="0" y="0"/>
                </a:lnTo>
                <a:lnTo>
                  <a:pt x="0" y="3551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6" name="object 356"/>
          <p:cNvSpPr/>
          <p:nvPr/>
        </p:nvSpPr>
        <p:spPr>
          <a:xfrm>
            <a:off x="1792051" y="4828629"/>
            <a:ext cx="0" cy="25003"/>
          </a:xfrm>
          <a:custGeom>
            <a:avLst/>
            <a:gdLst/>
            <a:ahLst/>
            <a:cxnLst/>
            <a:rect l="l" t="t" r="r" b="b"/>
            <a:pathLst>
              <a:path h="35559">
                <a:moveTo>
                  <a:pt x="0" y="3551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7" name="object 357"/>
          <p:cNvSpPr/>
          <p:nvPr/>
        </p:nvSpPr>
        <p:spPr>
          <a:xfrm>
            <a:off x="1792051" y="482862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8" name="object 358"/>
          <p:cNvSpPr/>
          <p:nvPr/>
        </p:nvSpPr>
        <p:spPr>
          <a:xfrm>
            <a:off x="1797043" y="4828629"/>
            <a:ext cx="0" cy="25003"/>
          </a:xfrm>
          <a:custGeom>
            <a:avLst/>
            <a:gdLst/>
            <a:ahLst/>
            <a:cxnLst/>
            <a:rect l="l" t="t" r="r" b="b"/>
            <a:pathLst>
              <a:path h="35559">
                <a:moveTo>
                  <a:pt x="0" y="0"/>
                </a:moveTo>
                <a:lnTo>
                  <a:pt x="0" y="3551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9" name="object 359"/>
          <p:cNvSpPr/>
          <p:nvPr/>
        </p:nvSpPr>
        <p:spPr>
          <a:xfrm>
            <a:off x="179205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0" name="object 360"/>
          <p:cNvSpPr/>
          <p:nvPr/>
        </p:nvSpPr>
        <p:spPr>
          <a:xfrm>
            <a:off x="1797045" y="4830767"/>
            <a:ext cx="5358" cy="23217"/>
          </a:xfrm>
          <a:custGeom>
            <a:avLst/>
            <a:gdLst/>
            <a:ahLst/>
            <a:cxnLst/>
            <a:rect l="l" t="t" r="r" b="b"/>
            <a:pathLst>
              <a:path w="7619" h="33020">
                <a:moveTo>
                  <a:pt x="0" y="32469"/>
                </a:moveTo>
                <a:lnTo>
                  <a:pt x="7107" y="32469"/>
                </a:lnTo>
                <a:lnTo>
                  <a:pt x="7107" y="0"/>
                </a:lnTo>
                <a:lnTo>
                  <a:pt x="0" y="0"/>
                </a:lnTo>
                <a:lnTo>
                  <a:pt x="0" y="3246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1" name="object 361"/>
          <p:cNvSpPr/>
          <p:nvPr/>
        </p:nvSpPr>
        <p:spPr>
          <a:xfrm>
            <a:off x="1797043" y="4830769"/>
            <a:ext cx="0" cy="23217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46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2" name="object 362"/>
          <p:cNvSpPr/>
          <p:nvPr/>
        </p:nvSpPr>
        <p:spPr>
          <a:xfrm>
            <a:off x="1797043" y="483076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3" name="object 363"/>
          <p:cNvSpPr/>
          <p:nvPr/>
        </p:nvSpPr>
        <p:spPr>
          <a:xfrm>
            <a:off x="1802044" y="4830769"/>
            <a:ext cx="0" cy="23217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46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4" name="object 364"/>
          <p:cNvSpPr/>
          <p:nvPr/>
        </p:nvSpPr>
        <p:spPr>
          <a:xfrm>
            <a:off x="179704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5" name="object 365"/>
          <p:cNvSpPr/>
          <p:nvPr/>
        </p:nvSpPr>
        <p:spPr>
          <a:xfrm>
            <a:off x="1802046" y="4828627"/>
            <a:ext cx="5358" cy="25003"/>
          </a:xfrm>
          <a:custGeom>
            <a:avLst/>
            <a:gdLst/>
            <a:ahLst/>
            <a:cxnLst/>
            <a:rect l="l" t="t" r="r" b="b"/>
            <a:pathLst>
              <a:path w="7619" h="35559">
                <a:moveTo>
                  <a:pt x="0" y="35513"/>
                </a:moveTo>
                <a:lnTo>
                  <a:pt x="7102" y="35513"/>
                </a:lnTo>
                <a:lnTo>
                  <a:pt x="7102" y="0"/>
                </a:lnTo>
                <a:lnTo>
                  <a:pt x="0" y="0"/>
                </a:lnTo>
                <a:lnTo>
                  <a:pt x="0" y="3551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6" name="object 366"/>
          <p:cNvSpPr/>
          <p:nvPr/>
        </p:nvSpPr>
        <p:spPr>
          <a:xfrm>
            <a:off x="1802044" y="4828629"/>
            <a:ext cx="0" cy="25003"/>
          </a:xfrm>
          <a:custGeom>
            <a:avLst/>
            <a:gdLst/>
            <a:ahLst/>
            <a:cxnLst/>
            <a:rect l="l" t="t" r="r" b="b"/>
            <a:pathLst>
              <a:path h="35559">
                <a:moveTo>
                  <a:pt x="0" y="3551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7" name="object 367"/>
          <p:cNvSpPr/>
          <p:nvPr/>
        </p:nvSpPr>
        <p:spPr>
          <a:xfrm>
            <a:off x="1802044" y="482862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8" name="object 368"/>
          <p:cNvSpPr/>
          <p:nvPr/>
        </p:nvSpPr>
        <p:spPr>
          <a:xfrm>
            <a:off x="1807037" y="4828629"/>
            <a:ext cx="0" cy="25003"/>
          </a:xfrm>
          <a:custGeom>
            <a:avLst/>
            <a:gdLst/>
            <a:ahLst/>
            <a:cxnLst/>
            <a:rect l="l" t="t" r="r" b="b"/>
            <a:pathLst>
              <a:path h="35559">
                <a:moveTo>
                  <a:pt x="0" y="0"/>
                </a:moveTo>
                <a:lnTo>
                  <a:pt x="0" y="3551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9" name="object 369"/>
          <p:cNvSpPr/>
          <p:nvPr/>
        </p:nvSpPr>
        <p:spPr>
          <a:xfrm>
            <a:off x="180204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0" name="object 370"/>
          <p:cNvSpPr/>
          <p:nvPr/>
        </p:nvSpPr>
        <p:spPr>
          <a:xfrm>
            <a:off x="1807039" y="4820778"/>
            <a:ext cx="5804" cy="33040"/>
          </a:xfrm>
          <a:custGeom>
            <a:avLst/>
            <a:gdLst/>
            <a:ahLst/>
            <a:cxnLst/>
            <a:rect l="l" t="t" r="r" b="b"/>
            <a:pathLst>
              <a:path w="8255" h="46990">
                <a:moveTo>
                  <a:pt x="0" y="46675"/>
                </a:moveTo>
                <a:lnTo>
                  <a:pt x="8120" y="46675"/>
                </a:lnTo>
                <a:lnTo>
                  <a:pt x="8120" y="0"/>
                </a:lnTo>
                <a:lnTo>
                  <a:pt x="0" y="0"/>
                </a:lnTo>
                <a:lnTo>
                  <a:pt x="0" y="4667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1" name="object 371"/>
          <p:cNvSpPr/>
          <p:nvPr/>
        </p:nvSpPr>
        <p:spPr>
          <a:xfrm>
            <a:off x="1807037" y="4820780"/>
            <a:ext cx="0" cy="33040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4667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2" name="object 372"/>
          <p:cNvSpPr/>
          <p:nvPr/>
        </p:nvSpPr>
        <p:spPr>
          <a:xfrm>
            <a:off x="1807037" y="4820780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3" name="object 373"/>
          <p:cNvSpPr/>
          <p:nvPr/>
        </p:nvSpPr>
        <p:spPr>
          <a:xfrm>
            <a:off x="1812748" y="4820780"/>
            <a:ext cx="0" cy="33040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0"/>
                </a:moveTo>
                <a:lnTo>
                  <a:pt x="0" y="4667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4" name="object 374"/>
          <p:cNvSpPr/>
          <p:nvPr/>
        </p:nvSpPr>
        <p:spPr>
          <a:xfrm>
            <a:off x="180703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5" name="object 375"/>
          <p:cNvSpPr/>
          <p:nvPr/>
        </p:nvSpPr>
        <p:spPr>
          <a:xfrm>
            <a:off x="1812753" y="4815073"/>
            <a:ext cx="5358" cy="38843"/>
          </a:xfrm>
          <a:custGeom>
            <a:avLst/>
            <a:gdLst/>
            <a:ahLst/>
            <a:cxnLst/>
            <a:rect l="l" t="t" r="r" b="b"/>
            <a:pathLst>
              <a:path w="7619" h="55245">
                <a:moveTo>
                  <a:pt x="0" y="54789"/>
                </a:moveTo>
                <a:lnTo>
                  <a:pt x="7102" y="54789"/>
                </a:lnTo>
                <a:lnTo>
                  <a:pt x="7102" y="0"/>
                </a:lnTo>
                <a:lnTo>
                  <a:pt x="0" y="0"/>
                </a:lnTo>
                <a:lnTo>
                  <a:pt x="0" y="5478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6" name="object 376"/>
          <p:cNvSpPr/>
          <p:nvPr/>
        </p:nvSpPr>
        <p:spPr>
          <a:xfrm>
            <a:off x="1812748" y="4815075"/>
            <a:ext cx="0" cy="38843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78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7" name="object 377"/>
          <p:cNvSpPr/>
          <p:nvPr/>
        </p:nvSpPr>
        <p:spPr>
          <a:xfrm>
            <a:off x="1812748" y="4815075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8" name="object 378"/>
          <p:cNvSpPr/>
          <p:nvPr/>
        </p:nvSpPr>
        <p:spPr>
          <a:xfrm>
            <a:off x="1817741" y="4815075"/>
            <a:ext cx="0" cy="38843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0"/>
                </a:moveTo>
                <a:lnTo>
                  <a:pt x="0" y="5478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9" name="object 379"/>
          <p:cNvSpPr/>
          <p:nvPr/>
        </p:nvSpPr>
        <p:spPr>
          <a:xfrm>
            <a:off x="181274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0" name="object 380"/>
          <p:cNvSpPr/>
          <p:nvPr/>
        </p:nvSpPr>
        <p:spPr>
          <a:xfrm>
            <a:off x="1817736" y="4819354"/>
            <a:ext cx="5358" cy="34379"/>
          </a:xfrm>
          <a:custGeom>
            <a:avLst/>
            <a:gdLst/>
            <a:ahLst/>
            <a:cxnLst/>
            <a:rect l="l" t="t" r="r" b="b"/>
            <a:pathLst>
              <a:path w="7619" h="48895">
                <a:moveTo>
                  <a:pt x="0" y="48701"/>
                </a:moveTo>
                <a:lnTo>
                  <a:pt x="7102" y="48701"/>
                </a:lnTo>
                <a:lnTo>
                  <a:pt x="7102" y="0"/>
                </a:lnTo>
                <a:lnTo>
                  <a:pt x="0" y="0"/>
                </a:lnTo>
                <a:lnTo>
                  <a:pt x="0" y="4870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1" name="object 381"/>
          <p:cNvSpPr/>
          <p:nvPr/>
        </p:nvSpPr>
        <p:spPr>
          <a:xfrm>
            <a:off x="1817741" y="4819356"/>
            <a:ext cx="0" cy="34379"/>
          </a:xfrm>
          <a:custGeom>
            <a:avLst/>
            <a:gdLst/>
            <a:ahLst/>
            <a:cxnLst/>
            <a:rect l="l" t="t" r="r" b="b"/>
            <a:pathLst>
              <a:path h="48895">
                <a:moveTo>
                  <a:pt x="0" y="4870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2" name="object 382"/>
          <p:cNvSpPr/>
          <p:nvPr/>
        </p:nvSpPr>
        <p:spPr>
          <a:xfrm>
            <a:off x="1817740" y="4819355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3" name="object 383"/>
          <p:cNvSpPr/>
          <p:nvPr/>
        </p:nvSpPr>
        <p:spPr>
          <a:xfrm>
            <a:off x="1822733" y="4819356"/>
            <a:ext cx="0" cy="34379"/>
          </a:xfrm>
          <a:custGeom>
            <a:avLst/>
            <a:gdLst/>
            <a:ahLst/>
            <a:cxnLst/>
            <a:rect l="l" t="t" r="r" b="b"/>
            <a:pathLst>
              <a:path h="48895">
                <a:moveTo>
                  <a:pt x="0" y="0"/>
                </a:moveTo>
                <a:lnTo>
                  <a:pt x="0" y="4870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4" name="object 384"/>
          <p:cNvSpPr/>
          <p:nvPr/>
        </p:nvSpPr>
        <p:spPr>
          <a:xfrm>
            <a:off x="181774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5" name="object 385"/>
          <p:cNvSpPr/>
          <p:nvPr/>
        </p:nvSpPr>
        <p:spPr>
          <a:xfrm>
            <a:off x="1822736" y="4811506"/>
            <a:ext cx="5358" cy="42416"/>
          </a:xfrm>
          <a:custGeom>
            <a:avLst/>
            <a:gdLst/>
            <a:ahLst/>
            <a:cxnLst/>
            <a:rect l="l" t="t" r="r" b="b"/>
            <a:pathLst>
              <a:path w="7619" h="60325">
                <a:moveTo>
                  <a:pt x="0" y="59864"/>
                </a:moveTo>
                <a:lnTo>
                  <a:pt x="7107" y="59864"/>
                </a:lnTo>
                <a:lnTo>
                  <a:pt x="7107" y="0"/>
                </a:lnTo>
                <a:lnTo>
                  <a:pt x="0" y="0"/>
                </a:lnTo>
                <a:lnTo>
                  <a:pt x="0" y="5986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6" name="object 386"/>
          <p:cNvSpPr/>
          <p:nvPr/>
        </p:nvSpPr>
        <p:spPr>
          <a:xfrm>
            <a:off x="1822733" y="4811507"/>
            <a:ext cx="0" cy="42416"/>
          </a:xfrm>
          <a:custGeom>
            <a:avLst/>
            <a:gdLst/>
            <a:ahLst/>
            <a:cxnLst/>
            <a:rect l="l" t="t" r="r" b="b"/>
            <a:pathLst>
              <a:path h="60325">
                <a:moveTo>
                  <a:pt x="0" y="5986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7" name="object 387"/>
          <p:cNvSpPr/>
          <p:nvPr/>
        </p:nvSpPr>
        <p:spPr>
          <a:xfrm>
            <a:off x="1822733" y="4811506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8" name="object 388"/>
          <p:cNvSpPr/>
          <p:nvPr/>
        </p:nvSpPr>
        <p:spPr>
          <a:xfrm>
            <a:off x="1827734" y="4811507"/>
            <a:ext cx="0" cy="42416"/>
          </a:xfrm>
          <a:custGeom>
            <a:avLst/>
            <a:gdLst/>
            <a:ahLst/>
            <a:cxnLst/>
            <a:rect l="l" t="t" r="r" b="b"/>
            <a:pathLst>
              <a:path h="60325">
                <a:moveTo>
                  <a:pt x="0" y="0"/>
                </a:moveTo>
                <a:lnTo>
                  <a:pt x="0" y="5986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9" name="object 389"/>
          <p:cNvSpPr/>
          <p:nvPr/>
        </p:nvSpPr>
        <p:spPr>
          <a:xfrm>
            <a:off x="182273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0" name="object 390"/>
          <p:cNvSpPr/>
          <p:nvPr/>
        </p:nvSpPr>
        <p:spPr>
          <a:xfrm>
            <a:off x="1827737" y="4816498"/>
            <a:ext cx="5358" cy="37505"/>
          </a:xfrm>
          <a:custGeom>
            <a:avLst/>
            <a:gdLst/>
            <a:ahLst/>
            <a:cxnLst/>
            <a:rect l="l" t="t" r="r" b="b"/>
            <a:pathLst>
              <a:path w="7619" h="53340">
                <a:moveTo>
                  <a:pt x="0" y="52763"/>
                </a:moveTo>
                <a:lnTo>
                  <a:pt x="7102" y="52763"/>
                </a:lnTo>
                <a:lnTo>
                  <a:pt x="7102" y="0"/>
                </a:lnTo>
                <a:lnTo>
                  <a:pt x="0" y="0"/>
                </a:lnTo>
                <a:lnTo>
                  <a:pt x="0" y="5276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1" name="object 391"/>
          <p:cNvSpPr/>
          <p:nvPr/>
        </p:nvSpPr>
        <p:spPr>
          <a:xfrm>
            <a:off x="1827734" y="4816500"/>
            <a:ext cx="0" cy="37505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5276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2" name="object 392"/>
          <p:cNvSpPr/>
          <p:nvPr/>
        </p:nvSpPr>
        <p:spPr>
          <a:xfrm>
            <a:off x="1827734" y="4816500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3" name="object 393"/>
          <p:cNvSpPr/>
          <p:nvPr/>
        </p:nvSpPr>
        <p:spPr>
          <a:xfrm>
            <a:off x="1832726" y="4816500"/>
            <a:ext cx="0" cy="37505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7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4" name="object 394"/>
          <p:cNvSpPr/>
          <p:nvPr/>
        </p:nvSpPr>
        <p:spPr>
          <a:xfrm>
            <a:off x="182773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5" name="object 395"/>
          <p:cNvSpPr/>
          <p:nvPr/>
        </p:nvSpPr>
        <p:spPr>
          <a:xfrm>
            <a:off x="1832730" y="4811506"/>
            <a:ext cx="5804" cy="42416"/>
          </a:xfrm>
          <a:custGeom>
            <a:avLst/>
            <a:gdLst/>
            <a:ahLst/>
            <a:cxnLst/>
            <a:rect l="l" t="t" r="r" b="b"/>
            <a:pathLst>
              <a:path w="8255" h="60325">
                <a:moveTo>
                  <a:pt x="0" y="59864"/>
                </a:moveTo>
                <a:lnTo>
                  <a:pt x="8120" y="59864"/>
                </a:lnTo>
                <a:lnTo>
                  <a:pt x="8120" y="0"/>
                </a:lnTo>
                <a:lnTo>
                  <a:pt x="0" y="0"/>
                </a:lnTo>
                <a:lnTo>
                  <a:pt x="0" y="5986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6" name="object 396"/>
          <p:cNvSpPr/>
          <p:nvPr/>
        </p:nvSpPr>
        <p:spPr>
          <a:xfrm>
            <a:off x="1832726" y="4811507"/>
            <a:ext cx="0" cy="42416"/>
          </a:xfrm>
          <a:custGeom>
            <a:avLst/>
            <a:gdLst/>
            <a:ahLst/>
            <a:cxnLst/>
            <a:rect l="l" t="t" r="r" b="b"/>
            <a:pathLst>
              <a:path h="60325">
                <a:moveTo>
                  <a:pt x="0" y="5986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7" name="object 397"/>
          <p:cNvSpPr/>
          <p:nvPr/>
        </p:nvSpPr>
        <p:spPr>
          <a:xfrm>
            <a:off x="1832727" y="4811506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8" name="object 398"/>
          <p:cNvSpPr/>
          <p:nvPr/>
        </p:nvSpPr>
        <p:spPr>
          <a:xfrm>
            <a:off x="1838438" y="4811507"/>
            <a:ext cx="0" cy="42416"/>
          </a:xfrm>
          <a:custGeom>
            <a:avLst/>
            <a:gdLst/>
            <a:ahLst/>
            <a:cxnLst/>
            <a:rect l="l" t="t" r="r" b="b"/>
            <a:pathLst>
              <a:path h="60325">
                <a:moveTo>
                  <a:pt x="0" y="0"/>
                </a:moveTo>
                <a:lnTo>
                  <a:pt x="0" y="5986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9" name="object 399"/>
          <p:cNvSpPr/>
          <p:nvPr/>
        </p:nvSpPr>
        <p:spPr>
          <a:xfrm>
            <a:off x="183272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0" name="object 400"/>
          <p:cNvSpPr/>
          <p:nvPr/>
        </p:nvSpPr>
        <p:spPr>
          <a:xfrm>
            <a:off x="1838435" y="4804373"/>
            <a:ext cx="5358" cy="49560"/>
          </a:xfrm>
          <a:custGeom>
            <a:avLst/>
            <a:gdLst/>
            <a:ahLst/>
            <a:cxnLst/>
            <a:rect l="l" t="t" r="r" b="b"/>
            <a:pathLst>
              <a:path w="7619" h="70484">
                <a:moveTo>
                  <a:pt x="0" y="70009"/>
                </a:moveTo>
                <a:lnTo>
                  <a:pt x="7102" y="70009"/>
                </a:lnTo>
                <a:lnTo>
                  <a:pt x="7102" y="0"/>
                </a:lnTo>
                <a:lnTo>
                  <a:pt x="0" y="0"/>
                </a:lnTo>
                <a:lnTo>
                  <a:pt x="0" y="7000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1" name="object 401"/>
          <p:cNvSpPr/>
          <p:nvPr/>
        </p:nvSpPr>
        <p:spPr>
          <a:xfrm>
            <a:off x="1838438" y="4804374"/>
            <a:ext cx="0" cy="49560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7000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2" name="object 402"/>
          <p:cNvSpPr/>
          <p:nvPr/>
        </p:nvSpPr>
        <p:spPr>
          <a:xfrm>
            <a:off x="1838438" y="4804374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3" name="object 403"/>
          <p:cNvSpPr/>
          <p:nvPr/>
        </p:nvSpPr>
        <p:spPr>
          <a:xfrm>
            <a:off x="1843431" y="4804374"/>
            <a:ext cx="0" cy="49560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0"/>
                </a:moveTo>
                <a:lnTo>
                  <a:pt x="0" y="7000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4" name="object 404"/>
          <p:cNvSpPr/>
          <p:nvPr/>
        </p:nvSpPr>
        <p:spPr>
          <a:xfrm>
            <a:off x="183843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5" name="object 405"/>
          <p:cNvSpPr/>
          <p:nvPr/>
        </p:nvSpPr>
        <p:spPr>
          <a:xfrm>
            <a:off x="1843435" y="4799376"/>
            <a:ext cx="5358" cy="54471"/>
          </a:xfrm>
          <a:custGeom>
            <a:avLst/>
            <a:gdLst/>
            <a:ahLst/>
            <a:cxnLst/>
            <a:rect l="l" t="t" r="r" b="b"/>
            <a:pathLst>
              <a:path w="7619" h="77470">
                <a:moveTo>
                  <a:pt x="0" y="77114"/>
                </a:moveTo>
                <a:lnTo>
                  <a:pt x="7102" y="77114"/>
                </a:lnTo>
                <a:lnTo>
                  <a:pt x="7102" y="0"/>
                </a:lnTo>
                <a:lnTo>
                  <a:pt x="0" y="0"/>
                </a:lnTo>
                <a:lnTo>
                  <a:pt x="0" y="7711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6" name="object 406"/>
          <p:cNvSpPr/>
          <p:nvPr/>
        </p:nvSpPr>
        <p:spPr>
          <a:xfrm>
            <a:off x="1843431" y="4799377"/>
            <a:ext cx="0" cy="54471"/>
          </a:xfrm>
          <a:custGeom>
            <a:avLst/>
            <a:gdLst/>
            <a:ahLst/>
            <a:cxnLst/>
            <a:rect l="l" t="t" r="r" b="b"/>
            <a:pathLst>
              <a:path h="77470">
                <a:moveTo>
                  <a:pt x="0" y="7711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7" name="object 407"/>
          <p:cNvSpPr/>
          <p:nvPr/>
        </p:nvSpPr>
        <p:spPr>
          <a:xfrm>
            <a:off x="1843431" y="479937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8" name="object 408"/>
          <p:cNvSpPr/>
          <p:nvPr/>
        </p:nvSpPr>
        <p:spPr>
          <a:xfrm>
            <a:off x="1848423" y="4799377"/>
            <a:ext cx="0" cy="54471"/>
          </a:xfrm>
          <a:custGeom>
            <a:avLst/>
            <a:gdLst/>
            <a:ahLst/>
            <a:cxnLst/>
            <a:rect l="l" t="t" r="r" b="b"/>
            <a:pathLst>
              <a:path h="77470">
                <a:moveTo>
                  <a:pt x="0" y="0"/>
                </a:moveTo>
                <a:lnTo>
                  <a:pt x="0" y="7711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9" name="object 409"/>
          <p:cNvSpPr/>
          <p:nvPr/>
        </p:nvSpPr>
        <p:spPr>
          <a:xfrm>
            <a:off x="184343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0" name="object 410"/>
          <p:cNvSpPr/>
          <p:nvPr/>
        </p:nvSpPr>
        <p:spPr>
          <a:xfrm>
            <a:off x="1848418" y="4795812"/>
            <a:ext cx="5358" cy="58043"/>
          </a:xfrm>
          <a:custGeom>
            <a:avLst/>
            <a:gdLst/>
            <a:ahLst/>
            <a:cxnLst/>
            <a:rect l="l" t="t" r="r" b="b"/>
            <a:pathLst>
              <a:path w="7619" h="82550">
                <a:moveTo>
                  <a:pt x="0" y="82184"/>
                </a:moveTo>
                <a:lnTo>
                  <a:pt x="7107" y="82184"/>
                </a:lnTo>
                <a:lnTo>
                  <a:pt x="7107" y="0"/>
                </a:lnTo>
                <a:lnTo>
                  <a:pt x="0" y="0"/>
                </a:lnTo>
                <a:lnTo>
                  <a:pt x="0" y="8218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1" name="object 411"/>
          <p:cNvSpPr/>
          <p:nvPr/>
        </p:nvSpPr>
        <p:spPr>
          <a:xfrm>
            <a:off x="1848423" y="4795812"/>
            <a:ext cx="0" cy="58043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18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2" name="object 412"/>
          <p:cNvSpPr/>
          <p:nvPr/>
        </p:nvSpPr>
        <p:spPr>
          <a:xfrm>
            <a:off x="1848423" y="4795812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3" name="object 413"/>
          <p:cNvSpPr/>
          <p:nvPr/>
        </p:nvSpPr>
        <p:spPr>
          <a:xfrm>
            <a:off x="1853424" y="4795812"/>
            <a:ext cx="0" cy="58043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0"/>
                </a:moveTo>
                <a:lnTo>
                  <a:pt x="0" y="8218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4" name="object 414"/>
          <p:cNvSpPr/>
          <p:nvPr/>
        </p:nvSpPr>
        <p:spPr>
          <a:xfrm>
            <a:off x="184842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5" name="object 415"/>
          <p:cNvSpPr/>
          <p:nvPr/>
        </p:nvSpPr>
        <p:spPr>
          <a:xfrm>
            <a:off x="1853419" y="4798664"/>
            <a:ext cx="5804" cy="55364"/>
          </a:xfrm>
          <a:custGeom>
            <a:avLst/>
            <a:gdLst/>
            <a:ahLst/>
            <a:cxnLst/>
            <a:rect l="l" t="t" r="r" b="b"/>
            <a:pathLst>
              <a:path w="8255" h="78740">
                <a:moveTo>
                  <a:pt x="0" y="78127"/>
                </a:moveTo>
                <a:lnTo>
                  <a:pt x="8116" y="78127"/>
                </a:lnTo>
                <a:lnTo>
                  <a:pt x="8116" y="0"/>
                </a:lnTo>
                <a:lnTo>
                  <a:pt x="0" y="0"/>
                </a:lnTo>
                <a:lnTo>
                  <a:pt x="0" y="7812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6" name="object 416"/>
          <p:cNvSpPr/>
          <p:nvPr/>
        </p:nvSpPr>
        <p:spPr>
          <a:xfrm>
            <a:off x="1853424" y="4798665"/>
            <a:ext cx="0" cy="55364"/>
          </a:xfrm>
          <a:custGeom>
            <a:avLst/>
            <a:gdLst/>
            <a:ahLst/>
            <a:cxnLst/>
            <a:rect l="l" t="t" r="r" b="b"/>
            <a:pathLst>
              <a:path h="78740">
                <a:moveTo>
                  <a:pt x="0" y="7812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7" name="object 417"/>
          <p:cNvSpPr/>
          <p:nvPr/>
        </p:nvSpPr>
        <p:spPr>
          <a:xfrm>
            <a:off x="1853425" y="4798665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8" name="object 418"/>
          <p:cNvSpPr/>
          <p:nvPr/>
        </p:nvSpPr>
        <p:spPr>
          <a:xfrm>
            <a:off x="1859127" y="4798665"/>
            <a:ext cx="0" cy="55364"/>
          </a:xfrm>
          <a:custGeom>
            <a:avLst/>
            <a:gdLst/>
            <a:ahLst/>
            <a:cxnLst/>
            <a:rect l="l" t="t" r="r" b="b"/>
            <a:pathLst>
              <a:path h="78740">
                <a:moveTo>
                  <a:pt x="0" y="0"/>
                </a:moveTo>
                <a:lnTo>
                  <a:pt x="0" y="7812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9" name="object 419"/>
          <p:cNvSpPr/>
          <p:nvPr/>
        </p:nvSpPr>
        <p:spPr>
          <a:xfrm>
            <a:off x="1853425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0" name="object 420"/>
          <p:cNvSpPr/>
          <p:nvPr/>
        </p:nvSpPr>
        <p:spPr>
          <a:xfrm>
            <a:off x="1859125" y="4795096"/>
            <a:ext cx="5358" cy="58936"/>
          </a:xfrm>
          <a:custGeom>
            <a:avLst/>
            <a:gdLst/>
            <a:ahLst/>
            <a:cxnLst/>
            <a:rect l="l" t="t" r="r" b="b"/>
            <a:pathLst>
              <a:path w="7619" h="83820">
                <a:moveTo>
                  <a:pt x="0" y="83202"/>
                </a:moveTo>
                <a:lnTo>
                  <a:pt x="7107" y="83202"/>
                </a:lnTo>
                <a:lnTo>
                  <a:pt x="7107" y="0"/>
                </a:lnTo>
                <a:lnTo>
                  <a:pt x="0" y="0"/>
                </a:lnTo>
                <a:lnTo>
                  <a:pt x="0" y="8320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1" name="object 421"/>
          <p:cNvSpPr/>
          <p:nvPr/>
        </p:nvSpPr>
        <p:spPr>
          <a:xfrm>
            <a:off x="1859127" y="4795097"/>
            <a:ext cx="0" cy="58936"/>
          </a:xfrm>
          <a:custGeom>
            <a:avLst/>
            <a:gdLst/>
            <a:ahLst/>
            <a:cxnLst/>
            <a:rect l="l" t="t" r="r" b="b"/>
            <a:pathLst>
              <a:path h="83820">
                <a:moveTo>
                  <a:pt x="0" y="8320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2" name="object 422"/>
          <p:cNvSpPr/>
          <p:nvPr/>
        </p:nvSpPr>
        <p:spPr>
          <a:xfrm>
            <a:off x="1859127" y="4795097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3" name="object 423"/>
          <p:cNvSpPr/>
          <p:nvPr/>
        </p:nvSpPr>
        <p:spPr>
          <a:xfrm>
            <a:off x="1864128" y="4795097"/>
            <a:ext cx="0" cy="58936"/>
          </a:xfrm>
          <a:custGeom>
            <a:avLst/>
            <a:gdLst/>
            <a:ahLst/>
            <a:cxnLst/>
            <a:rect l="l" t="t" r="r" b="b"/>
            <a:pathLst>
              <a:path h="83820">
                <a:moveTo>
                  <a:pt x="0" y="0"/>
                </a:moveTo>
                <a:lnTo>
                  <a:pt x="0" y="8320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4" name="object 424"/>
          <p:cNvSpPr/>
          <p:nvPr/>
        </p:nvSpPr>
        <p:spPr>
          <a:xfrm>
            <a:off x="185912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5" name="object 425"/>
          <p:cNvSpPr/>
          <p:nvPr/>
        </p:nvSpPr>
        <p:spPr>
          <a:xfrm>
            <a:off x="1866623" y="4788676"/>
            <a:ext cx="0" cy="65187"/>
          </a:xfrm>
          <a:custGeom>
            <a:avLst/>
            <a:gdLst/>
            <a:ahLst/>
            <a:cxnLst/>
            <a:rect l="l" t="t" r="r" b="b"/>
            <a:pathLst>
              <a:path h="92709">
                <a:moveTo>
                  <a:pt x="0" y="0"/>
                </a:moveTo>
                <a:lnTo>
                  <a:pt x="0" y="92332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6" name="object 426"/>
          <p:cNvSpPr/>
          <p:nvPr/>
        </p:nvSpPr>
        <p:spPr>
          <a:xfrm>
            <a:off x="1864128" y="4790817"/>
            <a:ext cx="0" cy="62954"/>
          </a:xfrm>
          <a:custGeom>
            <a:avLst/>
            <a:gdLst/>
            <a:ahLst/>
            <a:cxnLst/>
            <a:rect l="l" t="t" r="r" b="b"/>
            <a:pathLst>
              <a:path h="89534">
                <a:moveTo>
                  <a:pt x="0" y="8929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7" name="object 427"/>
          <p:cNvSpPr/>
          <p:nvPr/>
        </p:nvSpPr>
        <p:spPr>
          <a:xfrm>
            <a:off x="1869120" y="4790817"/>
            <a:ext cx="0" cy="62954"/>
          </a:xfrm>
          <a:custGeom>
            <a:avLst/>
            <a:gdLst/>
            <a:ahLst/>
            <a:cxnLst/>
            <a:rect l="l" t="t" r="r" b="b"/>
            <a:pathLst>
              <a:path h="89534">
                <a:moveTo>
                  <a:pt x="0" y="0"/>
                </a:moveTo>
                <a:lnTo>
                  <a:pt x="0" y="8929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8" name="object 428"/>
          <p:cNvSpPr/>
          <p:nvPr/>
        </p:nvSpPr>
        <p:spPr>
          <a:xfrm>
            <a:off x="186412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9" name="object 429"/>
          <p:cNvSpPr/>
          <p:nvPr/>
        </p:nvSpPr>
        <p:spPr>
          <a:xfrm>
            <a:off x="1871615" y="4768702"/>
            <a:ext cx="0" cy="85279"/>
          </a:xfrm>
          <a:custGeom>
            <a:avLst/>
            <a:gdLst/>
            <a:ahLst/>
            <a:cxnLst/>
            <a:rect l="l" t="t" r="r" b="b"/>
            <a:pathLst>
              <a:path h="121284">
                <a:moveTo>
                  <a:pt x="0" y="0"/>
                </a:moveTo>
                <a:lnTo>
                  <a:pt x="0" y="120739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0" name="object 430"/>
          <p:cNvSpPr/>
          <p:nvPr/>
        </p:nvSpPr>
        <p:spPr>
          <a:xfrm>
            <a:off x="1869120" y="4770842"/>
            <a:ext cx="0" cy="83046"/>
          </a:xfrm>
          <a:custGeom>
            <a:avLst/>
            <a:gdLst/>
            <a:ahLst/>
            <a:cxnLst/>
            <a:rect l="l" t="t" r="r" b="b"/>
            <a:pathLst>
              <a:path h="118109">
                <a:moveTo>
                  <a:pt x="0" y="11769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1" name="object 431"/>
          <p:cNvSpPr/>
          <p:nvPr/>
        </p:nvSpPr>
        <p:spPr>
          <a:xfrm>
            <a:off x="1874113" y="4770842"/>
            <a:ext cx="0" cy="83046"/>
          </a:xfrm>
          <a:custGeom>
            <a:avLst/>
            <a:gdLst/>
            <a:ahLst/>
            <a:cxnLst/>
            <a:rect l="l" t="t" r="r" b="b"/>
            <a:pathLst>
              <a:path h="118109">
                <a:moveTo>
                  <a:pt x="0" y="0"/>
                </a:moveTo>
                <a:lnTo>
                  <a:pt x="0" y="11769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2" name="object 432"/>
          <p:cNvSpPr/>
          <p:nvPr/>
        </p:nvSpPr>
        <p:spPr>
          <a:xfrm>
            <a:off x="186912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3" name="object 433"/>
          <p:cNvSpPr/>
          <p:nvPr/>
        </p:nvSpPr>
        <p:spPr>
          <a:xfrm>
            <a:off x="1876611" y="4771555"/>
            <a:ext cx="0" cy="82152"/>
          </a:xfrm>
          <a:custGeom>
            <a:avLst/>
            <a:gdLst/>
            <a:ahLst/>
            <a:cxnLst/>
            <a:rect l="l" t="t" r="r" b="b"/>
            <a:pathLst>
              <a:path h="116840">
                <a:moveTo>
                  <a:pt x="0" y="0"/>
                </a:moveTo>
                <a:lnTo>
                  <a:pt x="0" y="116683"/>
                </a:lnTo>
              </a:path>
            </a:pathLst>
          </a:custGeom>
          <a:ln w="711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4" name="object 434"/>
          <p:cNvSpPr/>
          <p:nvPr/>
        </p:nvSpPr>
        <p:spPr>
          <a:xfrm>
            <a:off x="1874113" y="4773695"/>
            <a:ext cx="0" cy="79920"/>
          </a:xfrm>
          <a:custGeom>
            <a:avLst/>
            <a:gdLst/>
            <a:ahLst/>
            <a:cxnLst/>
            <a:rect l="l" t="t" r="r" b="b"/>
            <a:pathLst>
              <a:path h="113665">
                <a:moveTo>
                  <a:pt x="0" y="11364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5" name="object 435"/>
          <p:cNvSpPr/>
          <p:nvPr/>
        </p:nvSpPr>
        <p:spPr>
          <a:xfrm>
            <a:off x="1879114" y="4773695"/>
            <a:ext cx="0" cy="79920"/>
          </a:xfrm>
          <a:custGeom>
            <a:avLst/>
            <a:gdLst/>
            <a:ahLst/>
            <a:cxnLst/>
            <a:rect l="l" t="t" r="r" b="b"/>
            <a:pathLst>
              <a:path h="113665">
                <a:moveTo>
                  <a:pt x="0" y="0"/>
                </a:moveTo>
                <a:lnTo>
                  <a:pt x="0" y="11364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6" name="object 436"/>
          <p:cNvSpPr/>
          <p:nvPr/>
        </p:nvSpPr>
        <p:spPr>
          <a:xfrm>
            <a:off x="187411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7" name="object 437"/>
          <p:cNvSpPr/>
          <p:nvPr/>
        </p:nvSpPr>
        <p:spPr>
          <a:xfrm>
            <a:off x="1881970" y="4766563"/>
            <a:ext cx="0" cy="87064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783"/>
                </a:lnTo>
              </a:path>
            </a:pathLst>
          </a:custGeom>
          <a:ln w="812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8" name="object 438"/>
          <p:cNvSpPr/>
          <p:nvPr/>
        </p:nvSpPr>
        <p:spPr>
          <a:xfrm>
            <a:off x="1879114" y="4768702"/>
            <a:ext cx="0" cy="85279"/>
          </a:xfrm>
          <a:custGeom>
            <a:avLst/>
            <a:gdLst/>
            <a:ahLst/>
            <a:cxnLst/>
            <a:rect l="l" t="t" r="r" b="b"/>
            <a:pathLst>
              <a:path h="121284">
                <a:moveTo>
                  <a:pt x="0" y="12074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9" name="object 439"/>
          <p:cNvSpPr/>
          <p:nvPr/>
        </p:nvSpPr>
        <p:spPr>
          <a:xfrm>
            <a:off x="1884817" y="4768702"/>
            <a:ext cx="0" cy="85279"/>
          </a:xfrm>
          <a:custGeom>
            <a:avLst/>
            <a:gdLst/>
            <a:ahLst/>
            <a:cxnLst/>
            <a:rect l="l" t="t" r="r" b="b"/>
            <a:pathLst>
              <a:path h="121284">
                <a:moveTo>
                  <a:pt x="0" y="0"/>
                </a:moveTo>
                <a:lnTo>
                  <a:pt x="0" y="12074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0" name="object 440"/>
          <p:cNvSpPr/>
          <p:nvPr/>
        </p:nvSpPr>
        <p:spPr>
          <a:xfrm>
            <a:off x="187911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1" name="object 441"/>
          <p:cNvSpPr/>
          <p:nvPr/>
        </p:nvSpPr>
        <p:spPr>
          <a:xfrm>
            <a:off x="1887317" y="4759429"/>
            <a:ext cx="0" cy="94208"/>
          </a:xfrm>
          <a:custGeom>
            <a:avLst/>
            <a:gdLst/>
            <a:ahLst/>
            <a:cxnLst/>
            <a:rect l="l" t="t" r="r" b="b"/>
            <a:pathLst>
              <a:path h="133984">
                <a:moveTo>
                  <a:pt x="0" y="0"/>
                </a:moveTo>
                <a:lnTo>
                  <a:pt x="0" y="133928"/>
                </a:lnTo>
              </a:path>
            </a:pathLst>
          </a:custGeom>
          <a:ln w="711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2" name="object 442"/>
          <p:cNvSpPr/>
          <p:nvPr/>
        </p:nvSpPr>
        <p:spPr>
          <a:xfrm>
            <a:off x="1884817" y="4761569"/>
            <a:ext cx="0" cy="92422"/>
          </a:xfrm>
          <a:custGeom>
            <a:avLst/>
            <a:gdLst/>
            <a:ahLst/>
            <a:cxnLst/>
            <a:rect l="l" t="t" r="r" b="b"/>
            <a:pathLst>
              <a:path h="131445">
                <a:moveTo>
                  <a:pt x="0" y="13088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3" name="object 443"/>
          <p:cNvSpPr/>
          <p:nvPr/>
        </p:nvSpPr>
        <p:spPr>
          <a:xfrm>
            <a:off x="1889818" y="4761569"/>
            <a:ext cx="0" cy="92422"/>
          </a:xfrm>
          <a:custGeom>
            <a:avLst/>
            <a:gdLst/>
            <a:ahLst/>
            <a:cxnLst/>
            <a:rect l="l" t="t" r="r" b="b"/>
            <a:pathLst>
              <a:path h="131445">
                <a:moveTo>
                  <a:pt x="0" y="0"/>
                </a:moveTo>
                <a:lnTo>
                  <a:pt x="0" y="13088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4" name="object 444"/>
          <p:cNvSpPr/>
          <p:nvPr/>
        </p:nvSpPr>
        <p:spPr>
          <a:xfrm>
            <a:off x="188481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5" name="object 445"/>
          <p:cNvSpPr/>
          <p:nvPr/>
        </p:nvSpPr>
        <p:spPr>
          <a:xfrm>
            <a:off x="1892313" y="4753009"/>
            <a:ext cx="0" cy="100905"/>
          </a:xfrm>
          <a:custGeom>
            <a:avLst/>
            <a:gdLst/>
            <a:ahLst/>
            <a:cxnLst/>
            <a:rect l="l" t="t" r="r" b="b"/>
            <a:pathLst>
              <a:path h="143509">
                <a:moveTo>
                  <a:pt x="0" y="0"/>
                </a:moveTo>
                <a:lnTo>
                  <a:pt x="0" y="143060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6" name="object 446"/>
          <p:cNvSpPr/>
          <p:nvPr/>
        </p:nvSpPr>
        <p:spPr>
          <a:xfrm>
            <a:off x="1889818" y="4755148"/>
            <a:ext cx="0" cy="98673"/>
          </a:xfrm>
          <a:custGeom>
            <a:avLst/>
            <a:gdLst/>
            <a:ahLst/>
            <a:cxnLst/>
            <a:rect l="l" t="t" r="r" b="b"/>
            <a:pathLst>
              <a:path h="140334">
                <a:moveTo>
                  <a:pt x="0" y="14001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7" name="object 447"/>
          <p:cNvSpPr/>
          <p:nvPr/>
        </p:nvSpPr>
        <p:spPr>
          <a:xfrm>
            <a:off x="1894810" y="4755148"/>
            <a:ext cx="0" cy="98673"/>
          </a:xfrm>
          <a:custGeom>
            <a:avLst/>
            <a:gdLst/>
            <a:ahLst/>
            <a:cxnLst/>
            <a:rect l="l" t="t" r="r" b="b"/>
            <a:pathLst>
              <a:path h="140334">
                <a:moveTo>
                  <a:pt x="0" y="0"/>
                </a:moveTo>
                <a:lnTo>
                  <a:pt x="0" y="14001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8" name="object 448"/>
          <p:cNvSpPr/>
          <p:nvPr/>
        </p:nvSpPr>
        <p:spPr>
          <a:xfrm>
            <a:off x="188981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9" name="object 449"/>
          <p:cNvSpPr/>
          <p:nvPr/>
        </p:nvSpPr>
        <p:spPr>
          <a:xfrm>
            <a:off x="1897305" y="4733031"/>
            <a:ext cx="0" cy="120997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1472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0" name="object 450"/>
          <p:cNvSpPr/>
          <p:nvPr/>
        </p:nvSpPr>
        <p:spPr>
          <a:xfrm>
            <a:off x="1894810" y="4735171"/>
            <a:ext cx="0" cy="118765"/>
          </a:xfrm>
          <a:custGeom>
            <a:avLst/>
            <a:gdLst/>
            <a:ahLst/>
            <a:cxnLst/>
            <a:rect l="l" t="t" r="r" b="b"/>
            <a:pathLst>
              <a:path h="168909">
                <a:moveTo>
                  <a:pt x="0" y="16843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1" name="object 451"/>
          <p:cNvSpPr/>
          <p:nvPr/>
        </p:nvSpPr>
        <p:spPr>
          <a:xfrm>
            <a:off x="1899802" y="4735171"/>
            <a:ext cx="0" cy="118765"/>
          </a:xfrm>
          <a:custGeom>
            <a:avLst/>
            <a:gdLst/>
            <a:ahLst/>
            <a:cxnLst/>
            <a:rect l="l" t="t" r="r" b="b"/>
            <a:pathLst>
              <a:path h="168909">
                <a:moveTo>
                  <a:pt x="0" y="0"/>
                </a:moveTo>
                <a:lnTo>
                  <a:pt x="0" y="16843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2" name="object 452"/>
          <p:cNvSpPr/>
          <p:nvPr/>
        </p:nvSpPr>
        <p:spPr>
          <a:xfrm>
            <a:off x="189481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3" name="object 453"/>
          <p:cNvSpPr/>
          <p:nvPr/>
        </p:nvSpPr>
        <p:spPr>
          <a:xfrm>
            <a:off x="1902302" y="4731606"/>
            <a:ext cx="0" cy="122337"/>
          </a:xfrm>
          <a:custGeom>
            <a:avLst/>
            <a:gdLst/>
            <a:ahLst/>
            <a:cxnLst/>
            <a:rect l="l" t="t" r="r" b="b"/>
            <a:pathLst>
              <a:path h="173990">
                <a:moveTo>
                  <a:pt x="0" y="0"/>
                </a:moveTo>
                <a:lnTo>
                  <a:pt x="0" y="173498"/>
                </a:lnTo>
              </a:path>
            </a:pathLst>
          </a:custGeom>
          <a:ln w="7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4" name="object 454"/>
          <p:cNvSpPr/>
          <p:nvPr/>
        </p:nvSpPr>
        <p:spPr>
          <a:xfrm>
            <a:off x="1899802" y="4733747"/>
            <a:ext cx="0" cy="120104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17045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5" name="object 455"/>
          <p:cNvSpPr/>
          <p:nvPr/>
        </p:nvSpPr>
        <p:spPr>
          <a:xfrm>
            <a:off x="1904804" y="4733747"/>
            <a:ext cx="0" cy="120104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45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6" name="object 456"/>
          <p:cNvSpPr/>
          <p:nvPr/>
        </p:nvSpPr>
        <p:spPr>
          <a:xfrm>
            <a:off x="189980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7" name="object 457"/>
          <p:cNvSpPr/>
          <p:nvPr/>
        </p:nvSpPr>
        <p:spPr>
          <a:xfrm>
            <a:off x="1907653" y="4735171"/>
            <a:ext cx="0" cy="118765"/>
          </a:xfrm>
          <a:custGeom>
            <a:avLst/>
            <a:gdLst/>
            <a:ahLst/>
            <a:cxnLst/>
            <a:rect l="l" t="t" r="r" b="b"/>
            <a:pathLst>
              <a:path h="168909">
                <a:moveTo>
                  <a:pt x="0" y="0"/>
                </a:moveTo>
                <a:lnTo>
                  <a:pt x="0" y="168428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8" name="object 458"/>
          <p:cNvSpPr/>
          <p:nvPr/>
        </p:nvSpPr>
        <p:spPr>
          <a:xfrm>
            <a:off x="1904804" y="4737312"/>
            <a:ext cx="0" cy="116532"/>
          </a:xfrm>
          <a:custGeom>
            <a:avLst/>
            <a:gdLst/>
            <a:ahLst/>
            <a:cxnLst/>
            <a:rect l="l" t="t" r="r" b="b"/>
            <a:pathLst>
              <a:path h="165734">
                <a:moveTo>
                  <a:pt x="0" y="16538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9" name="object 459"/>
          <p:cNvSpPr/>
          <p:nvPr/>
        </p:nvSpPr>
        <p:spPr>
          <a:xfrm>
            <a:off x="1910507" y="4737312"/>
            <a:ext cx="0" cy="116532"/>
          </a:xfrm>
          <a:custGeom>
            <a:avLst/>
            <a:gdLst/>
            <a:ahLst/>
            <a:cxnLst/>
            <a:rect l="l" t="t" r="r" b="b"/>
            <a:pathLst>
              <a:path h="165734">
                <a:moveTo>
                  <a:pt x="0" y="0"/>
                </a:moveTo>
                <a:lnTo>
                  <a:pt x="0" y="16538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0" name="object 460"/>
          <p:cNvSpPr/>
          <p:nvPr/>
        </p:nvSpPr>
        <p:spPr>
          <a:xfrm>
            <a:off x="190480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1" name="object 461"/>
          <p:cNvSpPr/>
          <p:nvPr/>
        </p:nvSpPr>
        <p:spPr>
          <a:xfrm>
            <a:off x="1913007" y="4718765"/>
            <a:ext cx="0" cy="134838"/>
          </a:xfrm>
          <a:custGeom>
            <a:avLst/>
            <a:gdLst/>
            <a:ahLst/>
            <a:cxnLst/>
            <a:rect l="l" t="t" r="r" b="b"/>
            <a:pathLst>
              <a:path h="191770">
                <a:moveTo>
                  <a:pt x="0" y="0"/>
                </a:moveTo>
                <a:lnTo>
                  <a:pt x="0" y="191762"/>
                </a:lnTo>
              </a:path>
            </a:pathLst>
          </a:custGeom>
          <a:ln w="711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2" name="object 462"/>
          <p:cNvSpPr/>
          <p:nvPr/>
        </p:nvSpPr>
        <p:spPr>
          <a:xfrm>
            <a:off x="1910507" y="4720905"/>
            <a:ext cx="0" cy="133052"/>
          </a:xfrm>
          <a:custGeom>
            <a:avLst/>
            <a:gdLst/>
            <a:ahLst/>
            <a:cxnLst/>
            <a:rect l="l" t="t" r="r" b="b"/>
            <a:pathLst>
              <a:path h="189229">
                <a:moveTo>
                  <a:pt x="0" y="18872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3" name="object 463"/>
          <p:cNvSpPr/>
          <p:nvPr/>
        </p:nvSpPr>
        <p:spPr>
          <a:xfrm>
            <a:off x="1915508" y="4720905"/>
            <a:ext cx="0" cy="133052"/>
          </a:xfrm>
          <a:custGeom>
            <a:avLst/>
            <a:gdLst/>
            <a:ahLst/>
            <a:cxnLst/>
            <a:rect l="l" t="t" r="r" b="b"/>
            <a:pathLst>
              <a:path h="189229">
                <a:moveTo>
                  <a:pt x="0" y="0"/>
                </a:moveTo>
                <a:lnTo>
                  <a:pt x="0" y="18872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4" name="object 464"/>
          <p:cNvSpPr/>
          <p:nvPr/>
        </p:nvSpPr>
        <p:spPr>
          <a:xfrm>
            <a:off x="191050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5" name="object 465"/>
          <p:cNvSpPr/>
          <p:nvPr/>
        </p:nvSpPr>
        <p:spPr>
          <a:xfrm>
            <a:off x="1918004" y="4719477"/>
            <a:ext cx="0" cy="134392"/>
          </a:xfrm>
          <a:custGeom>
            <a:avLst/>
            <a:gdLst/>
            <a:ahLst/>
            <a:cxnLst/>
            <a:rect l="l" t="t" r="r" b="b"/>
            <a:pathLst>
              <a:path h="191134">
                <a:moveTo>
                  <a:pt x="0" y="0"/>
                </a:moveTo>
                <a:lnTo>
                  <a:pt x="0" y="190749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6" name="object 466"/>
          <p:cNvSpPr/>
          <p:nvPr/>
        </p:nvSpPr>
        <p:spPr>
          <a:xfrm>
            <a:off x="1915508" y="4721617"/>
            <a:ext cx="0" cy="132159"/>
          </a:xfrm>
          <a:custGeom>
            <a:avLst/>
            <a:gdLst/>
            <a:ahLst/>
            <a:cxnLst/>
            <a:rect l="l" t="t" r="r" b="b"/>
            <a:pathLst>
              <a:path h="187959">
                <a:moveTo>
                  <a:pt x="0" y="18770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7" name="object 467"/>
          <p:cNvSpPr/>
          <p:nvPr/>
        </p:nvSpPr>
        <p:spPr>
          <a:xfrm>
            <a:off x="1920500" y="4721617"/>
            <a:ext cx="0" cy="132159"/>
          </a:xfrm>
          <a:custGeom>
            <a:avLst/>
            <a:gdLst/>
            <a:ahLst/>
            <a:cxnLst/>
            <a:rect l="l" t="t" r="r" b="b"/>
            <a:pathLst>
              <a:path h="187959">
                <a:moveTo>
                  <a:pt x="0" y="0"/>
                </a:moveTo>
                <a:lnTo>
                  <a:pt x="0" y="18770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8" name="object 468"/>
          <p:cNvSpPr/>
          <p:nvPr/>
        </p:nvSpPr>
        <p:spPr>
          <a:xfrm>
            <a:off x="191550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9" name="object 469"/>
          <p:cNvSpPr/>
          <p:nvPr/>
        </p:nvSpPr>
        <p:spPr>
          <a:xfrm>
            <a:off x="1922996" y="4703782"/>
            <a:ext cx="0" cy="150019"/>
          </a:xfrm>
          <a:custGeom>
            <a:avLst/>
            <a:gdLst/>
            <a:ahLst/>
            <a:cxnLst/>
            <a:rect l="l" t="t" r="r" b="b"/>
            <a:pathLst>
              <a:path h="213359">
                <a:moveTo>
                  <a:pt x="0" y="0"/>
                </a:moveTo>
                <a:lnTo>
                  <a:pt x="0" y="213069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0" name="object 470"/>
          <p:cNvSpPr/>
          <p:nvPr/>
        </p:nvSpPr>
        <p:spPr>
          <a:xfrm>
            <a:off x="1920500" y="4705923"/>
            <a:ext cx="0" cy="147786"/>
          </a:xfrm>
          <a:custGeom>
            <a:avLst/>
            <a:gdLst/>
            <a:ahLst/>
            <a:cxnLst/>
            <a:rect l="l" t="t" r="r" b="b"/>
            <a:pathLst>
              <a:path h="210184">
                <a:moveTo>
                  <a:pt x="0" y="21002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1" name="object 471"/>
          <p:cNvSpPr/>
          <p:nvPr/>
        </p:nvSpPr>
        <p:spPr>
          <a:xfrm>
            <a:off x="1925492" y="4705923"/>
            <a:ext cx="0" cy="147786"/>
          </a:xfrm>
          <a:custGeom>
            <a:avLst/>
            <a:gdLst/>
            <a:ahLst/>
            <a:cxnLst/>
            <a:rect l="l" t="t" r="r" b="b"/>
            <a:pathLst>
              <a:path h="210184">
                <a:moveTo>
                  <a:pt x="0" y="0"/>
                </a:moveTo>
                <a:lnTo>
                  <a:pt x="0" y="21002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2" name="object 472"/>
          <p:cNvSpPr/>
          <p:nvPr/>
        </p:nvSpPr>
        <p:spPr>
          <a:xfrm>
            <a:off x="192050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3" name="object 473"/>
          <p:cNvSpPr/>
          <p:nvPr/>
        </p:nvSpPr>
        <p:spPr>
          <a:xfrm>
            <a:off x="1928347" y="4675244"/>
            <a:ext cx="0" cy="178594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657"/>
                </a:lnTo>
              </a:path>
            </a:pathLst>
          </a:custGeom>
          <a:ln w="812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4" name="object 474"/>
          <p:cNvSpPr/>
          <p:nvPr/>
        </p:nvSpPr>
        <p:spPr>
          <a:xfrm>
            <a:off x="1925492" y="4677385"/>
            <a:ext cx="0" cy="176361"/>
          </a:xfrm>
          <a:custGeom>
            <a:avLst/>
            <a:gdLst/>
            <a:ahLst/>
            <a:cxnLst/>
            <a:rect l="l" t="t" r="r" b="b"/>
            <a:pathLst>
              <a:path h="250825">
                <a:moveTo>
                  <a:pt x="0" y="25061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5" name="object 475"/>
          <p:cNvSpPr/>
          <p:nvPr/>
        </p:nvSpPr>
        <p:spPr>
          <a:xfrm>
            <a:off x="1931204" y="4677385"/>
            <a:ext cx="0" cy="176361"/>
          </a:xfrm>
          <a:custGeom>
            <a:avLst/>
            <a:gdLst/>
            <a:ahLst/>
            <a:cxnLst/>
            <a:rect l="l" t="t" r="r" b="b"/>
            <a:pathLst>
              <a:path h="250825">
                <a:moveTo>
                  <a:pt x="0" y="0"/>
                </a:moveTo>
                <a:lnTo>
                  <a:pt x="0" y="25061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6" name="object 476"/>
          <p:cNvSpPr/>
          <p:nvPr/>
        </p:nvSpPr>
        <p:spPr>
          <a:xfrm>
            <a:off x="192549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7" name="object 477"/>
          <p:cNvSpPr/>
          <p:nvPr/>
        </p:nvSpPr>
        <p:spPr>
          <a:xfrm>
            <a:off x="1933702" y="4679525"/>
            <a:ext cx="0" cy="174129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569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8" name="object 478"/>
          <p:cNvSpPr/>
          <p:nvPr/>
        </p:nvSpPr>
        <p:spPr>
          <a:xfrm>
            <a:off x="1931204" y="4681665"/>
            <a:ext cx="0" cy="172343"/>
          </a:xfrm>
          <a:custGeom>
            <a:avLst/>
            <a:gdLst/>
            <a:ahLst/>
            <a:cxnLst/>
            <a:rect l="l" t="t" r="r" b="b"/>
            <a:pathLst>
              <a:path h="245109">
                <a:moveTo>
                  <a:pt x="0" y="24452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9" name="object 479"/>
          <p:cNvSpPr/>
          <p:nvPr/>
        </p:nvSpPr>
        <p:spPr>
          <a:xfrm>
            <a:off x="1936197" y="4681665"/>
            <a:ext cx="0" cy="172343"/>
          </a:xfrm>
          <a:custGeom>
            <a:avLst/>
            <a:gdLst/>
            <a:ahLst/>
            <a:cxnLst/>
            <a:rect l="l" t="t" r="r" b="b"/>
            <a:pathLst>
              <a:path h="245109">
                <a:moveTo>
                  <a:pt x="0" y="0"/>
                </a:moveTo>
                <a:lnTo>
                  <a:pt x="0" y="24452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0" name="object 480"/>
          <p:cNvSpPr/>
          <p:nvPr/>
        </p:nvSpPr>
        <p:spPr>
          <a:xfrm>
            <a:off x="193120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1" name="object 481"/>
          <p:cNvSpPr/>
          <p:nvPr/>
        </p:nvSpPr>
        <p:spPr>
          <a:xfrm>
            <a:off x="1938697" y="4665259"/>
            <a:ext cx="0" cy="188416"/>
          </a:xfrm>
          <a:custGeom>
            <a:avLst/>
            <a:gdLst/>
            <a:ahLst/>
            <a:cxnLst/>
            <a:rect l="l" t="t" r="r" b="b"/>
            <a:pathLst>
              <a:path h="267970">
                <a:moveTo>
                  <a:pt x="0" y="0"/>
                </a:moveTo>
                <a:lnTo>
                  <a:pt x="0" y="267859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2" name="object 482"/>
          <p:cNvSpPr/>
          <p:nvPr/>
        </p:nvSpPr>
        <p:spPr>
          <a:xfrm>
            <a:off x="1936197" y="4667400"/>
            <a:ext cx="0" cy="1866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26481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3" name="object 483"/>
          <p:cNvSpPr/>
          <p:nvPr/>
        </p:nvSpPr>
        <p:spPr>
          <a:xfrm>
            <a:off x="1941197" y="4667400"/>
            <a:ext cx="0" cy="1866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481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4" name="object 484"/>
          <p:cNvSpPr/>
          <p:nvPr/>
        </p:nvSpPr>
        <p:spPr>
          <a:xfrm>
            <a:off x="193619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5" name="object 485"/>
          <p:cNvSpPr/>
          <p:nvPr/>
        </p:nvSpPr>
        <p:spPr>
          <a:xfrm>
            <a:off x="1943695" y="4654558"/>
            <a:ext cx="0" cy="199132"/>
          </a:xfrm>
          <a:custGeom>
            <a:avLst/>
            <a:gdLst/>
            <a:ahLst/>
            <a:cxnLst/>
            <a:rect l="l" t="t" r="r" b="b"/>
            <a:pathLst>
              <a:path h="283209">
                <a:moveTo>
                  <a:pt x="0" y="0"/>
                </a:moveTo>
                <a:lnTo>
                  <a:pt x="0" y="283078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6" name="object 486"/>
          <p:cNvSpPr/>
          <p:nvPr/>
        </p:nvSpPr>
        <p:spPr>
          <a:xfrm>
            <a:off x="1941197" y="4656699"/>
            <a:ext cx="0" cy="196900"/>
          </a:xfrm>
          <a:custGeom>
            <a:avLst/>
            <a:gdLst/>
            <a:ahLst/>
            <a:cxnLst/>
            <a:rect l="l" t="t" r="r" b="b"/>
            <a:pathLst>
              <a:path h="280034">
                <a:moveTo>
                  <a:pt x="0" y="28003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7" name="object 487"/>
          <p:cNvSpPr/>
          <p:nvPr/>
        </p:nvSpPr>
        <p:spPr>
          <a:xfrm>
            <a:off x="1946190" y="4656699"/>
            <a:ext cx="0" cy="196900"/>
          </a:xfrm>
          <a:custGeom>
            <a:avLst/>
            <a:gdLst/>
            <a:ahLst/>
            <a:cxnLst/>
            <a:rect l="l" t="t" r="r" b="b"/>
            <a:pathLst>
              <a:path h="280034">
                <a:moveTo>
                  <a:pt x="0" y="0"/>
                </a:moveTo>
                <a:lnTo>
                  <a:pt x="0" y="28003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8" name="object 488"/>
          <p:cNvSpPr/>
          <p:nvPr/>
        </p:nvSpPr>
        <p:spPr>
          <a:xfrm>
            <a:off x="194119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9" name="object 489"/>
          <p:cNvSpPr/>
          <p:nvPr/>
        </p:nvSpPr>
        <p:spPr>
          <a:xfrm>
            <a:off x="1948686" y="4646709"/>
            <a:ext cx="0" cy="207169"/>
          </a:xfrm>
          <a:custGeom>
            <a:avLst/>
            <a:gdLst/>
            <a:ahLst/>
            <a:cxnLst/>
            <a:rect l="l" t="t" r="r" b="b"/>
            <a:pathLst>
              <a:path h="294640">
                <a:moveTo>
                  <a:pt x="0" y="0"/>
                </a:moveTo>
                <a:lnTo>
                  <a:pt x="0" y="294240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0" name="object 490"/>
          <p:cNvSpPr/>
          <p:nvPr/>
        </p:nvSpPr>
        <p:spPr>
          <a:xfrm>
            <a:off x="1946190" y="4648850"/>
            <a:ext cx="0" cy="204936"/>
          </a:xfrm>
          <a:custGeom>
            <a:avLst/>
            <a:gdLst/>
            <a:ahLst/>
            <a:cxnLst/>
            <a:rect l="l" t="t" r="r" b="b"/>
            <a:pathLst>
              <a:path h="291465">
                <a:moveTo>
                  <a:pt x="0" y="29119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1" name="object 491"/>
          <p:cNvSpPr/>
          <p:nvPr/>
        </p:nvSpPr>
        <p:spPr>
          <a:xfrm>
            <a:off x="1951182" y="4648850"/>
            <a:ext cx="0" cy="204936"/>
          </a:xfrm>
          <a:custGeom>
            <a:avLst/>
            <a:gdLst/>
            <a:ahLst/>
            <a:cxnLst/>
            <a:rect l="l" t="t" r="r" b="b"/>
            <a:pathLst>
              <a:path h="291465">
                <a:moveTo>
                  <a:pt x="0" y="0"/>
                </a:moveTo>
                <a:lnTo>
                  <a:pt x="0" y="29119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2" name="object 492"/>
          <p:cNvSpPr/>
          <p:nvPr/>
        </p:nvSpPr>
        <p:spPr>
          <a:xfrm>
            <a:off x="194618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3" name="object 493"/>
          <p:cNvSpPr/>
          <p:nvPr/>
        </p:nvSpPr>
        <p:spPr>
          <a:xfrm>
            <a:off x="1954038" y="4626735"/>
            <a:ext cx="0" cy="227261"/>
          </a:xfrm>
          <a:custGeom>
            <a:avLst/>
            <a:gdLst/>
            <a:ahLst/>
            <a:cxnLst/>
            <a:rect l="l" t="t" r="r" b="b"/>
            <a:pathLst>
              <a:path h="323215">
                <a:moveTo>
                  <a:pt x="0" y="0"/>
                </a:moveTo>
                <a:lnTo>
                  <a:pt x="0" y="322648"/>
                </a:lnTo>
              </a:path>
            </a:pathLst>
          </a:custGeom>
          <a:ln w="812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4" name="object 494"/>
          <p:cNvSpPr/>
          <p:nvPr/>
        </p:nvSpPr>
        <p:spPr>
          <a:xfrm>
            <a:off x="1951182" y="4628875"/>
            <a:ext cx="0" cy="225028"/>
          </a:xfrm>
          <a:custGeom>
            <a:avLst/>
            <a:gdLst/>
            <a:ahLst/>
            <a:cxnLst/>
            <a:rect l="l" t="t" r="r" b="b"/>
            <a:pathLst>
              <a:path h="320040">
                <a:moveTo>
                  <a:pt x="0" y="31960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5" name="object 495"/>
          <p:cNvSpPr/>
          <p:nvPr/>
        </p:nvSpPr>
        <p:spPr>
          <a:xfrm>
            <a:off x="1956894" y="4628875"/>
            <a:ext cx="0" cy="225028"/>
          </a:xfrm>
          <a:custGeom>
            <a:avLst/>
            <a:gdLst/>
            <a:ahLst/>
            <a:cxnLst/>
            <a:rect l="l" t="t" r="r" b="b"/>
            <a:pathLst>
              <a:path h="320040">
                <a:moveTo>
                  <a:pt x="0" y="0"/>
                </a:moveTo>
                <a:lnTo>
                  <a:pt x="0" y="3196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6" name="object 496"/>
          <p:cNvSpPr/>
          <p:nvPr/>
        </p:nvSpPr>
        <p:spPr>
          <a:xfrm>
            <a:off x="195118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7" name="object 497"/>
          <p:cNvSpPr/>
          <p:nvPr/>
        </p:nvSpPr>
        <p:spPr>
          <a:xfrm>
            <a:off x="1959392" y="4612466"/>
            <a:ext cx="0" cy="241548"/>
          </a:xfrm>
          <a:custGeom>
            <a:avLst/>
            <a:gdLst/>
            <a:ahLst/>
            <a:cxnLst/>
            <a:rect l="l" t="t" r="r" b="b"/>
            <a:pathLst>
              <a:path h="343534">
                <a:moveTo>
                  <a:pt x="0" y="0"/>
                </a:moveTo>
                <a:lnTo>
                  <a:pt x="0" y="34294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8" name="object 498"/>
          <p:cNvSpPr/>
          <p:nvPr/>
        </p:nvSpPr>
        <p:spPr>
          <a:xfrm>
            <a:off x="1956894" y="4614606"/>
            <a:ext cx="0" cy="239316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33990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9" name="object 499"/>
          <p:cNvSpPr/>
          <p:nvPr/>
        </p:nvSpPr>
        <p:spPr>
          <a:xfrm>
            <a:off x="1961886" y="4614606"/>
            <a:ext cx="0" cy="239316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0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0" name="object 500"/>
          <p:cNvSpPr/>
          <p:nvPr/>
        </p:nvSpPr>
        <p:spPr>
          <a:xfrm>
            <a:off x="195689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1" name="object 501"/>
          <p:cNvSpPr/>
          <p:nvPr/>
        </p:nvSpPr>
        <p:spPr>
          <a:xfrm>
            <a:off x="1964387" y="4587495"/>
            <a:ext cx="0" cy="266105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0"/>
                </a:moveTo>
                <a:lnTo>
                  <a:pt x="0" y="378456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2" name="object 502"/>
          <p:cNvSpPr/>
          <p:nvPr/>
        </p:nvSpPr>
        <p:spPr>
          <a:xfrm>
            <a:off x="1961886" y="4589636"/>
            <a:ext cx="0" cy="264319"/>
          </a:xfrm>
          <a:custGeom>
            <a:avLst/>
            <a:gdLst/>
            <a:ahLst/>
            <a:cxnLst/>
            <a:rect l="l" t="t" r="r" b="b"/>
            <a:pathLst>
              <a:path h="375920">
                <a:moveTo>
                  <a:pt x="0" y="37541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3" name="object 503"/>
          <p:cNvSpPr/>
          <p:nvPr/>
        </p:nvSpPr>
        <p:spPr>
          <a:xfrm>
            <a:off x="1966887" y="4589636"/>
            <a:ext cx="0" cy="264319"/>
          </a:xfrm>
          <a:custGeom>
            <a:avLst/>
            <a:gdLst/>
            <a:ahLst/>
            <a:cxnLst/>
            <a:rect l="l" t="t" r="r" b="b"/>
            <a:pathLst>
              <a:path h="375920">
                <a:moveTo>
                  <a:pt x="0" y="0"/>
                </a:moveTo>
                <a:lnTo>
                  <a:pt x="0" y="37541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4" name="object 504"/>
          <p:cNvSpPr/>
          <p:nvPr/>
        </p:nvSpPr>
        <p:spPr>
          <a:xfrm>
            <a:off x="196188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5" name="object 505"/>
          <p:cNvSpPr/>
          <p:nvPr/>
        </p:nvSpPr>
        <p:spPr>
          <a:xfrm>
            <a:off x="1969385" y="4553252"/>
            <a:ext cx="0" cy="300484"/>
          </a:xfrm>
          <a:custGeom>
            <a:avLst/>
            <a:gdLst/>
            <a:ahLst/>
            <a:cxnLst/>
            <a:rect l="l" t="t" r="r" b="b"/>
            <a:pathLst>
              <a:path h="427354">
                <a:moveTo>
                  <a:pt x="0" y="0"/>
                </a:moveTo>
                <a:lnTo>
                  <a:pt x="0" y="427158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6" name="object 506"/>
          <p:cNvSpPr/>
          <p:nvPr/>
        </p:nvSpPr>
        <p:spPr>
          <a:xfrm>
            <a:off x="1966887" y="4555392"/>
            <a:ext cx="0" cy="298252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42411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7" name="object 507"/>
          <p:cNvSpPr/>
          <p:nvPr/>
        </p:nvSpPr>
        <p:spPr>
          <a:xfrm>
            <a:off x="1971880" y="4555392"/>
            <a:ext cx="0" cy="298252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411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8" name="object 508"/>
          <p:cNvSpPr/>
          <p:nvPr/>
        </p:nvSpPr>
        <p:spPr>
          <a:xfrm>
            <a:off x="196688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9" name="object 509"/>
          <p:cNvSpPr/>
          <p:nvPr/>
        </p:nvSpPr>
        <p:spPr>
          <a:xfrm>
            <a:off x="1974377" y="4573942"/>
            <a:ext cx="0" cy="279946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0"/>
                </a:moveTo>
                <a:lnTo>
                  <a:pt x="0" y="397732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0" name="object 510"/>
          <p:cNvSpPr/>
          <p:nvPr/>
        </p:nvSpPr>
        <p:spPr>
          <a:xfrm>
            <a:off x="1971880" y="4576082"/>
            <a:ext cx="0" cy="277713"/>
          </a:xfrm>
          <a:custGeom>
            <a:avLst/>
            <a:gdLst/>
            <a:ahLst/>
            <a:cxnLst/>
            <a:rect l="l" t="t" r="r" b="b"/>
            <a:pathLst>
              <a:path h="394970">
                <a:moveTo>
                  <a:pt x="0" y="39469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1" name="object 511"/>
          <p:cNvSpPr/>
          <p:nvPr/>
        </p:nvSpPr>
        <p:spPr>
          <a:xfrm>
            <a:off x="1976873" y="4576082"/>
            <a:ext cx="0" cy="277713"/>
          </a:xfrm>
          <a:custGeom>
            <a:avLst/>
            <a:gdLst/>
            <a:ahLst/>
            <a:cxnLst/>
            <a:rect l="l" t="t" r="r" b="b"/>
            <a:pathLst>
              <a:path h="394970">
                <a:moveTo>
                  <a:pt x="0" y="0"/>
                </a:moveTo>
                <a:lnTo>
                  <a:pt x="0" y="39469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2" name="object 512"/>
          <p:cNvSpPr/>
          <p:nvPr/>
        </p:nvSpPr>
        <p:spPr>
          <a:xfrm>
            <a:off x="197188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3" name="object 513"/>
          <p:cNvSpPr/>
          <p:nvPr/>
        </p:nvSpPr>
        <p:spPr>
          <a:xfrm>
            <a:off x="1979728" y="4544691"/>
            <a:ext cx="0" cy="308967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333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4" name="object 514"/>
          <p:cNvSpPr/>
          <p:nvPr/>
        </p:nvSpPr>
        <p:spPr>
          <a:xfrm>
            <a:off x="1976873" y="4546831"/>
            <a:ext cx="0" cy="307181"/>
          </a:xfrm>
          <a:custGeom>
            <a:avLst/>
            <a:gdLst/>
            <a:ahLst/>
            <a:cxnLst/>
            <a:rect l="l" t="t" r="r" b="b"/>
            <a:pathLst>
              <a:path h="436879">
                <a:moveTo>
                  <a:pt x="0" y="43629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5" name="object 515"/>
          <p:cNvSpPr/>
          <p:nvPr/>
        </p:nvSpPr>
        <p:spPr>
          <a:xfrm>
            <a:off x="1982584" y="4546831"/>
            <a:ext cx="0" cy="307181"/>
          </a:xfrm>
          <a:custGeom>
            <a:avLst/>
            <a:gdLst/>
            <a:ahLst/>
            <a:cxnLst/>
            <a:rect l="l" t="t" r="r" b="b"/>
            <a:pathLst>
              <a:path h="436879">
                <a:moveTo>
                  <a:pt x="0" y="0"/>
                </a:moveTo>
                <a:lnTo>
                  <a:pt x="0" y="43629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6" name="object 516"/>
          <p:cNvSpPr/>
          <p:nvPr/>
        </p:nvSpPr>
        <p:spPr>
          <a:xfrm>
            <a:off x="197687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7" name="object 517"/>
          <p:cNvSpPr/>
          <p:nvPr/>
        </p:nvSpPr>
        <p:spPr>
          <a:xfrm>
            <a:off x="1985082" y="4534706"/>
            <a:ext cx="0" cy="319236"/>
          </a:xfrm>
          <a:custGeom>
            <a:avLst/>
            <a:gdLst/>
            <a:ahLst/>
            <a:cxnLst/>
            <a:rect l="l" t="t" r="r" b="b"/>
            <a:pathLst>
              <a:path h="454025">
                <a:moveTo>
                  <a:pt x="0" y="0"/>
                </a:moveTo>
                <a:lnTo>
                  <a:pt x="0" y="453535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8" name="object 518"/>
          <p:cNvSpPr/>
          <p:nvPr/>
        </p:nvSpPr>
        <p:spPr>
          <a:xfrm>
            <a:off x="1982584" y="4536846"/>
            <a:ext cx="0" cy="317004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4504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9" name="object 519"/>
          <p:cNvSpPr/>
          <p:nvPr/>
        </p:nvSpPr>
        <p:spPr>
          <a:xfrm>
            <a:off x="1987576" y="4536846"/>
            <a:ext cx="0" cy="317004"/>
          </a:xfrm>
          <a:custGeom>
            <a:avLst/>
            <a:gdLst/>
            <a:ahLst/>
            <a:cxnLst/>
            <a:rect l="l" t="t" r="r" b="b"/>
            <a:pathLst>
              <a:path h="450850">
                <a:moveTo>
                  <a:pt x="0" y="0"/>
                </a:moveTo>
                <a:lnTo>
                  <a:pt x="0" y="4504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0" name="object 520"/>
          <p:cNvSpPr/>
          <p:nvPr/>
        </p:nvSpPr>
        <p:spPr>
          <a:xfrm>
            <a:off x="198258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1" name="object 521"/>
          <p:cNvSpPr/>
          <p:nvPr/>
        </p:nvSpPr>
        <p:spPr>
          <a:xfrm>
            <a:off x="1990076" y="4528285"/>
            <a:ext cx="0" cy="325487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0"/>
                </a:moveTo>
                <a:lnTo>
                  <a:pt x="0" y="462667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2" name="object 522"/>
          <p:cNvSpPr/>
          <p:nvPr/>
        </p:nvSpPr>
        <p:spPr>
          <a:xfrm>
            <a:off x="1987576" y="4530425"/>
            <a:ext cx="0" cy="323255"/>
          </a:xfrm>
          <a:custGeom>
            <a:avLst/>
            <a:gdLst/>
            <a:ahLst/>
            <a:cxnLst/>
            <a:rect l="l" t="t" r="r" b="b"/>
            <a:pathLst>
              <a:path h="459740">
                <a:moveTo>
                  <a:pt x="0" y="45962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3" name="object 523"/>
          <p:cNvSpPr/>
          <p:nvPr/>
        </p:nvSpPr>
        <p:spPr>
          <a:xfrm>
            <a:off x="1992578" y="4530425"/>
            <a:ext cx="0" cy="323255"/>
          </a:xfrm>
          <a:custGeom>
            <a:avLst/>
            <a:gdLst/>
            <a:ahLst/>
            <a:cxnLst/>
            <a:rect l="l" t="t" r="r" b="b"/>
            <a:pathLst>
              <a:path h="459740">
                <a:moveTo>
                  <a:pt x="0" y="0"/>
                </a:moveTo>
                <a:lnTo>
                  <a:pt x="0" y="45962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4" name="object 524"/>
          <p:cNvSpPr/>
          <p:nvPr/>
        </p:nvSpPr>
        <p:spPr>
          <a:xfrm>
            <a:off x="198757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5" name="object 525"/>
          <p:cNvSpPr/>
          <p:nvPr/>
        </p:nvSpPr>
        <p:spPr>
          <a:xfrm>
            <a:off x="1995075" y="4491901"/>
            <a:ext cx="0" cy="362098"/>
          </a:xfrm>
          <a:custGeom>
            <a:avLst/>
            <a:gdLst/>
            <a:ahLst/>
            <a:cxnLst/>
            <a:rect l="l" t="t" r="r" b="b"/>
            <a:pathLst>
              <a:path h="514984">
                <a:moveTo>
                  <a:pt x="0" y="0"/>
                </a:moveTo>
                <a:lnTo>
                  <a:pt x="0" y="51441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6" name="object 526"/>
          <p:cNvSpPr/>
          <p:nvPr/>
        </p:nvSpPr>
        <p:spPr>
          <a:xfrm>
            <a:off x="1992578" y="4494041"/>
            <a:ext cx="0" cy="359866"/>
          </a:xfrm>
          <a:custGeom>
            <a:avLst/>
            <a:gdLst/>
            <a:ahLst/>
            <a:cxnLst/>
            <a:rect l="l" t="t" r="r" b="b"/>
            <a:pathLst>
              <a:path h="511809">
                <a:moveTo>
                  <a:pt x="0" y="51137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7" name="object 527"/>
          <p:cNvSpPr/>
          <p:nvPr/>
        </p:nvSpPr>
        <p:spPr>
          <a:xfrm>
            <a:off x="1997570" y="4494041"/>
            <a:ext cx="0" cy="359866"/>
          </a:xfrm>
          <a:custGeom>
            <a:avLst/>
            <a:gdLst/>
            <a:ahLst/>
            <a:cxnLst/>
            <a:rect l="l" t="t" r="r" b="b"/>
            <a:pathLst>
              <a:path h="511809">
                <a:moveTo>
                  <a:pt x="0" y="0"/>
                </a:moveTo>
                <a:lnTo>
                  <a:pt x="0" y="51137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8" name="object 528"/>
          <p:cNvSpPr/>
          <p:nvPr/>
        </p:nvSpPr>
        <p:spPr>
          <a:xfrm>
            <a:off x="199257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9" name="object 529"/>
          <p:cNvSpPr/>
          <p:nvPr/>
        </p:nvSpPr>
        <p:spPr>
          <a:xfrm>
            <a:off x="2000425" y="4472638"/>
            <a:ext cx="0" cy="381298"/>
          </a:xfrm>
          <a:custGeom>
            <a:avLst/>
            <a:gdLst/>
            <a:ahLst/>
            <a:cxnLst/>
            <a:rect l="l" t="t" r="r" b="b"/>
            <a:pathLst>
              <a:path h="542290">
                <a:moveTo>
                  <a:pt x="0" y="0"/>
                </a:moveTo>
                <a:lnTo>
                  <a:pt x="0" y="541807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0" name="object 530"/>
          <p:cNvSpPr/>
          <p:nvPr/>
        </p:nvSpPr>
        <p:spPr>
          <a:xfrm>
            <a:off x="1997570" y="4474779"/>
            <a:ext cx="0" cy="379065"/>
          </a:xfrm>
          <a:custGeom>
            <a:avLst/>
            <a:gdLst/>
            <a:ahLst/>
            <a:cxnLst/>
            <a:rect l="l" t="t" r="r" b="b"/>
            <a:pathLst>
              <a:path h="539115">
                <a:moveTo>
                  <a:pt x="0" y="53876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1" name="object 531"/>
          <p:cNvSpPr/>
          <p:nvPr/>
        </p:nvSpPr>
        <p:spPr>
          <a:xfrm>
            <a:off x="2003281" y="4474779"/>
            <a:ext cx="0" cy="379065"/>
          </a:xfrm>
          <a:custGeom>
            <a:avLst/>
            <a:gdLst/>
            <a:ahLst/>
            <a:cxnLst/>
            <a:rect l="l" t="t" r="r" b="b"/>
            <a:pathLst>
              <a:path h="539115">
                <a:moveTo>
                  <a:pt x="0" y="0"/>
                </a:moveTo>
                <a:lnTo>
                  <a:pt x="0" y="53876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2" name="object 532"/>
          <p:cNvSpPr/>
          <p:nvPr/>
        </p:nvSpPr>
        <p:spPr>
          <a:xfrm>
            <a:off x="1997570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3" name="object 533"/>
          <p:cNvSpPr/>
          <p:nvPr/>
        </p:nvSpPr>
        <p:spPr>
          <a:xfrm>
            <a:off x="2005781" y="4451237"/>
            <a:ext cx="0" cy="402729"/>
          </a:xfrm>
          <a:custGeom>
            <a:avLst/>
            <a:gdLst/>
            <a:ahLst/>
            <a:cxnLst/>
            <a:rect l="l" t="t" r="r" b="b"/>
            <a:pathLst>
              <a:path h="572770">
                <a:moveTo>
                  <a:pt x="0" y="0"/>
                </a:moveTo>
                <a:lnTo>
                  <a:pt x="0" y="572246"/>
                </a:lnTo>
              </a:path>
            </a:pathLst>
          </a:custGeom>
          <a:ln w="710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4" name="object 534"/>
          <p:cNvSpPr/>
          <p:nvPr/>
        </p:nvSpPr>
        <p:spPr>
          <a:xfrm>
            <a:off x="2003281" y="4453377"/>
            <a:ext cx="0" cy="400496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56920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5" name="object 535"/>
          <p:cNvSpPr/>
          <p:nvPr/>
        </p:nvSpPr>
        <p:spPr>
          <a:xfrm>
            <a:off x="2008274" y="4453377"/>
            <a:ext cx="0" cy="400496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20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6" name="object 536"/>
          <p:cNvSpPr/>
          <p:nvPr/>
        </p:nvSpPr>
        <p:spPr>
          <a:xfrm>
            <a:off x="200328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7" name="object 537"/>
          <p:cNvSpPr/>
          <p:nvPr/>
        </p:nvSpPr>
        <p:spPr>
          <a:xfrm>
            <a:off x="2010767" y="4403434"/>
            <a:ext cx="0" cy="450503"/>
          </a:xfrm>
          <a:custGeom>
            <a:avLst/>
            <a:gdLst/>
            <a:ahLst/>
            <a:cxnLst/>
            <a:rect l="l" t="t" r="r" b="b"/>
            <a:pathLst>
              <a:path h="640715">
                <a:moveTo>
                  <a:pt x="0" y="0"/>
                </a:moveTo>
                <a:lnTo>
                  <a:pt x="0" y="640232"/>
                </a:lnTo>
              </a:path>
            </a:pathLst>
          </a:custGeom>
          <a:ln w="710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8" name="object 538"/>
          <p:cNvSpPr/>
          <p:nvPr/>
        </p:nvSpPr>
        <p:spPr>
          <a:xfrm>
            <a:off x="2008274" y="4405575"/>
            <a:ext cx="0" cy="448270"/>
          </a:xfrm>
          <a:custGeom>
            <a:avLst/>
            <a:gdLst/>
            <a:ahLst/>
            <a:cxnLst/>
            <a:rect l="l" t="t" r="r" b="b"/>
            <a:pathLst>
              <a:path h="637540">
                <a:moveTo>
                  <a:pt x="0" y="63719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9" name="object 539"/>
          <p:cNvSpPr/>
          <p:nvPr/>
        </p:nvSpPr>
        <p:spPr>
          <a:xfrm>
            <a:off x="2013266" y="4405575"/>
            <a:ext cx="0" cy="448270"/>
          </a:xfrm>
          <a:custGeom>
            <a:avLst/>
            <a:gdLst/>
            <a:ahLst/>
            <a:cxnLst/>
            <a:rect l="l" t="t" r="r" b="b"/>
            <a:pathLst>
              <a:path h="637540">
                <a:moveTo>
                  <a:pt x="0" y="0"/>
                </a:moveTo>
                <a:lnTo>
                  <a:pt x="0" y="63719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0" name="object 540"/>
          <p:cNvSpPr/>
          <p:nvPr/>
        </p:nvSpPr>
        <p:spPr>
          <a:xfrm>
            <a:off x="200827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1" name="object 541"/>
          <p:cNvSpPr/>
          <p:nvPr/>
        </p:nvSpPr>
        <p:spPr>
          <a:xfrm>
            <a:off x="2015767" y="4404154"/>
            <a:ext cx="0" cy="449610"/>
          </a:xfrm>
          <a:custGeom>
            <a:avLst/>
            <a:gdLst/>
            <a:ahLst/>
            <a:cxnLst/>
            <a:rect l="l" t="t" r="r" b="b"/>
            <a:pathLst>
              <a:path h="639445">
                <a:moveTo>
                  <a:pt x="0" y="0"/>
                </a:moveTo>
                <a:lnTo>
                  <a:pt x="0" y="639209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2" name="object 542"/>
          <p:cNvSpPr/>
          <p:nvPr/>
        </p:nvSpPr>
        <p:spPr>
          <a:xfrm>
            <a:off x="2013266" y="4406294"/>
            <a:ext cx="0" cy="447377"/>
          </a:xfrm>
          <a:custGeom>
            <a:avLst/>
            <a:gdLst/>
            <a:ahLst/>
            <a:cxnLst/>
            <a:rect l="l" t="t" r="r" b="b"/>
            <a:pathLst>
              <a:path h="636270">
                <a:moveTo>
                  <a:pt x="0" y="63616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3" name="object 543"/>
          <p:cNvSpPr/>
          <p:nvPr/>
        </p:nvSpPr>
        <p:spPr>
          <a:xfrm>
            <a:off x="2018267" y="4406294"/>
            <a:ext cx="0" cy="447377"/>
          </a:xfrm>
          <a:custGeom>
            <a:avLst/>
            <a:gdLst/>
            <a:ahLst/>
            <a:cxnLst/>
            <a:rect l="l" t="t" r="r" b="b"/>
            <a:pathLst>
              <a:path h="636270">
                <a:moveTo>
                  <a:pt x="0" y="0"/>
                </a:moveTo>
                <a:lnTo>
                  <a:pt x="0" y="63616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4" name="object 544"/>
          <p:cNvSpPr/>
          <p:nvPr/>
        </p:nvSpPr>
        <p:spPr>
          <a:xfrm>
            <a:off x="201326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5" name="object 545"/>
          <p:cNvSpPr/>
          <p:nvPr/>
        </p:nvSpPr>
        <p:spPr>
          <a:xfrm>
            <a:off x="2020766" y="4384172"/>
            <a:ext cx="0" cy="469702"/>
          </a:xfrm>
          <a:custGeom>
            <a:avLst/>
            <a:gdLst/>
            <a:ahLst/>
            <a:cxnLst/>
            <a:rect l="l" t="t" r="r" b="b"/>
            <a:pathLst>
              <a:path h="668020">
                <a:moveTo>
                  <a:pt x="0" y="0"/>
                </a:moveTo>
                <a:lnTo>
                  <a:pt x="0" y="667627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6" name="object 546"/>
          <p:cNvSpPr/>
          <p:nvPr/>
        </p:nvSpPr>
        <p:spPr>
          <a:xfrm>
            <a:off x="2018267" y="4386313"/>
            <a:ext cx="0" cy="467469"/>
          </a:xfrm>
          <a:custGeom>
            <a:avLst/>
            <a:gdLst/>
            <a:ahLst/>
            <a:cxnLst/>
            <a:rect l="l" t="t" r="r" b="b"/>
            <a:pathLst>
              <a:path h="664845">
                <a:moveTo>
                  <a:pt x="0" y="66458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7" name="object 547"/>
          <p:cNvSpPr/>
          <p:nvPr/>
        </p:nvSpPr>
        <p:spPr>
          <a:xfrm>
            <a:off x="2023260" y="4386313"/>
            <a:ext cx="0" cy="467469"/>
          </a:xfrm>
          <a:custGeom>
            <a:avLst/>
            <a:gdLst/>
            <a:ahLst/>
            <a:cxnLst/>
            <a:rect l="l" t="t" r="r" b="b"/>
            <a:pathLst>
              <a:path h="664845">
                <a:moveTo>
                  <a:pt x="0" y="0"/>
                </a:moveTo>
                <a:lnTo>
                  <a:pt x="0" y="66458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8" name="object 548"/>
          <p:cNvSpPr/>
          <p:nvPr/>
        </p:nvSpPr>
        <p:spPr>
          <a:xfrm>
            <a:off x="201826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9" name="object 549"/>
          <p:cNvSpPr/>
          <p:nvPr/>
        </p:nvSpPr>
        <p:spPr>
          <a:xfrm>
            <a:off x="2026115" y="4338517"/>
            <a:ext cx="0" cy="515243"/>
          </a:xfrm>
          <a:custGeom>
            <a:avLst/>
            <a:gdLst/>
            <a:ahLst/>
            <a:cxnLst/>
            <a:rect l="l" t="t" r="r" b="b"/>
            <a:pathLst>
              <a:path h="732790">
                <a:moveTo>
                  <a:pt x="0" y="0"/>
                </a:moveTo>
                <a:lnTo>
                  <a:pt x="0" y="732558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0" name="object 550"/>
          <p:cNvSpPr/>
          <p:nvPr/>
        </p:nvSpPr>
        <p:spPr>
          <a:xfrm>
            <a:off x="2023260" y="4340657"/>
            <a:ext cx="0" cy="513011"/>
          </a:xfrm>
          <a:custGeom>
            <a:avLst/>
            <a:gdLst/>
            <a:ahLst/>
            <a:cxnLst/>
            <a:rect l="l" t="t" r="r" b="b"/>
            <a:pathLst>
              <a:path h="729615">
                <a:moveTo>
                  <a:pt x="0" y="72951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1" name="object 551"/>
          <p:cNvSpPr/>
          <p:nvPr/>
        </p:nvSpPr>
        <p:spPr>
          <a:xfrm>
            <a:off x="2028971" y="4340657"/>
            <a:ext cx="0" cy="513011"/>
          </a:xfrm>
          <a:custGeom>
            <a:avLst/>
            <a:gdLst/>
            <a:ahLst/>
            <a:cxnLst/>
            <a:rect l="l" t="t" r="r" b="b"/>
            <a:pathLst>
              <a:path h="729615">
                <a:moveTo>
                  <a:pt x="0" y="0"/>
                </a:moveTo>
                <a:lnTo>
                  <a:pt x="0" y="72951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2" name="object 552"/>
          <p:cNvSpPr/>
          <p:nvPr/>
        </p:nvSpPr>
        <p:spPr>
          <a:xfrm>
            <a:off x="2023260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3" name="object 553"/>
          <p:cNvSpPr/>
          <p:nvPr/>
        </p:nvSpPr>
        <p:spPr>
          <a:xfrm>
            <a:off x="2031465" y="4304274"/>
            <a:ext cx="0" cy="549622"/>
          </a:xfrm>
          <a:custGeom>
            <a:avLst/>
            <a:gdLst/>
            <a:ahLst/>
            <a:cxnLst/>
            <a:rect l="l" t="t" r="r" b="b"/>
            <a:pathLst>
              <a:path h="781684">
                <a:moveTo>
                  <a:pt x="0" y="0"/>
                </a:moveTo>
                <a:lnTo>
                  <a:pt x="0" y="781261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4" name="object 554"/>
          <p:cNvSpPr/>
          <p:nvPr/>
        </p:nvSpPr>
        <p:spPr>
          <a:xfrm>
            <a:off x="2028971" y="4306413"/>
            <a:ext cx="0" cy="547390"/>
          </a:xfrm>
          <a:custGeom>
            <a:avLst/>
            <a:gdLst/>
            <a:ahLst/>
            <a:cxnLst/>
            <a:rect l="l" t="t" r="r" b="b"/>
            <a:pathLst>
              <a:path h="778509">
                <a:moveTo>
                  <a:pt x="0" y="77821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5" name="object 555"/>
          <p:cNvSpPr/>
          <p:nvPr/>
        </p:nvSpPr>
        <p:spPr>
          <a:xfrm>
            <a:off x="2033963" y="4306413"/>
            <a:ext cx="0" cy="547390"/>
          </a:xfrm>
          <a:custGeom>
            <a:avLst/>
            <a:gdLst/>
            <a:ahLst/>
            <a:cxnLst/>
            <a:rect l="l" t="t" r="r" b="b"/>
            <a:pathLst>
              <a:path h="778509">
                <a:moveTo>
                  <a:pt x="0" y="0"/>
                </a:moveTo>
                <a:lnTo>
                  <a:pt x="0" y="77821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6" name="object 556"/>
          <p:cNvSpPr/>
          <p:nvPr/>
        </p:nvSpPr>
        <p:spPr>
          <a:xfrm>
            <a:off x="202897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7" name="object 557"/>
          <p:cNvSpPr/>
          <p:nvPr/>
        </p:nvSpPr>
        <p:spPr>
          <a:xfrm>
            <a:off x="2036457" y="4292862"/>
            <a:ext cx="0" cy="560784"/>
          </a:xfrm>
          <a:custGeom>
            <a:avLst/>
            <a:gdLst/>
            <a:ahLst/>
            <a:cxnLst/>
            <a:rect l="l" t="t" r="r" b="b"/>
            <a:pathLst>
              <a:path h="797559">
                <a:moveTo>
                  <a:pt x="0" y="0"/>
                </a:moveTo>
                <a:lnTo>
                  <a:pt x="0" y="797490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8" name="object 558"/>
          <p:cNvSpPr/>
          <p:nvPr/>
        </p:nvSpPr>
        <p:spPr>
          <a:xfrm>
            <a:off x="2033963" y="4295002"/>
            <a:ext cx="0" cy="558998"/>
          </a:xfrm>
          <a:custGeom>
            <a:avLst/>
            <a:gdLst/>
            <a:ahLst/>
            <a:cxnLst/>
            <a:rect l="l" t="t" r="r" b="b"/>
            <a:pathLst>
              <a:path h="795020">
                <a:moveTo>
                  <a:pt x="0" y="79444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9" name="object 559"/>
          <p:cNvSpPr/>
          <p:nvPr/>
        </p:nvSpPr>
        <p:spPr>
          <a:xfrm>
            <a:off x="2038956" y="4295002"/>
            <a:ext cx="0" cy="558998"/>
          </a:xfrm>
          <a:custGeom>
            <a:avLst/>
            <a:gdLst/>
            <a:ahLst/>
            <a:cxnLst/>
            <a:rect l="l" t="t" r="r" b="b"/>
            <a:pathLst>
              <a:path h="795020">
                <a:moveTo>
                  <a:pt x="0" y="0"/>
                </a:moveTo>
                <a:lnTo>
                  <a:pt x="0" y="79444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0" name="object 560"/>
          <p:cNvSpPr/>
          <p:nvPr/>
        </p:nvSpPr>
        <p:spPr>
          <a:xfrm>
            <a:off x="203396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1" name="object 561"/>
          <p:cNvSpPr/>
          <p:nvPr/>
        </p:nvSpPr>
        <p:spPr>
          <a:xfrm>
            <a:off x="2041454" y="4291432"/>
            <a:ext cx="0" cy="562570"/>
          </a:xfrm>
          <a:custGeom>
            <a:avLst/>
            <a:gdLst/>
            <a:ahLst/>
            <a:cxnLst/>
            <a:rect l="l" t="t" r="r" b="b"/>
            <a:pathLst>
              <a:path h="800100">
                <a:moveTo>
                  <a:pt x="0" y="0"/>
                </a:moveTo>
                <a:lnTo>
                  <a:pt x="0" y="799524"/>
                </a:lnTo>
              </a:path>
            </a:pathLst>
          </a:custGeom>
          <a:ln w="711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2" name="object 562"/>
          <p:cNvSpPr/>
          <p:nvPr/>
        </p:nvSpPr>
        <p:spPr>
          <a:xfrm>
            <a:off x="2038956" y="4293573"/>
            <a:ext cx="0" cy="560338"/>
          </a:xfrm>
          <a:custGeom>
            <a:avLst/>
            <a:gdLst/>
            <a:ahLst/>
            <a:cxnLst/>
            <a:rect l="l" t="t" r="r" b="b"/>
            <a:pathLst>
              <a:path h="796925">
                <a:moveTo>
                  <a:pt x="0" y="79648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3" name="object 563"/>
          <p:cNvSpPr/>
          <p:nvPr/>
        </p:nvSpPr>
        <p:spPr>
          <a:xfrm>
            <a:off x="2043957" y="4293573"/>
            <a:ext cx="0" cy="560338"/>
          </a:xfrm>
          <a:custGeom>
            <a:avLst/>
            <a:gdLst/>
            <a:ahLst/>
            <a:cxnLst/>
            <a:rect l="l" t="t" r="r" b="b"/>
            <a:pathLst>
              <a:path h="796925">
                <a:moveTo>
                  <a:pt x="0" y="0"/>
                </a:moveTo>
                <a:lnTo>
                  <a:pt x="0" y="79648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4" name="object 564"/>
          <p:cNvSpPr/>
          <p:nvPr/>
        </p:nvSpPr>
        <p:spPr>
          <a:xfrm>
            <a:off x="203895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5" name="object 565"/>
          <p:cNvSpPr/>
          <p:nvPr/>
        </p:nvSpPr>
        <p:spPr>
          <a:xfrm>
            <a:off x="2046450" y="4255758"/>
            <a:ext cx="0" cy="597843"/>
          </a:xfrm>
          <a:custGeom>
            <a:avLst/>
            <a:gdLst/>
            <a:ahLst/>
            <a:cxnLst/>
            <a:rect l="l" t="t" r="r" b="b"/>
            <a:pathLst>
              <a:path h="850265">
                <a:moveTo>
                  <a:pt x="0" y="0"/>
                </a:moveTo>
                <a:lnTo>
                  <a:pt x="0" y="850259"/>
                </a:lnTo>
              </a:path>
            </a:pathLst>
          </a:custGeom>
          <a:ln w="710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6" name="object 566"/>
          <p:cNvSpPr/>
          <p:nvPr/>
        </p:nvSpPr>
        <p:spPr>
          <a:xfrm>
            <a:off x="2043957" y="4257899"/>
            <a:ext cx="0" cy="596057"/>
          </a:xfrm>
          <a:custGeom>
            <a:avLst/>
            <a:gdLst/>
            <a:ahLst/>
            <a:cxnLst/>
            <a:rect l="l" t="t" r="r" b="b"/>
            <a:pathLst>
              <a:path h="847725">
                <a:moveTo>
                  <a:pt x="0" y="84721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7" name="object 567"/>
          <p:cNvSpPr/>
          <p:nvPr/>
        </p:nvSpPr>
        <p:spPr>
          <a:xfrm>
            <a:off x="2048949" y="4257899"/>
            <a:ext cx="0" cy="596057"/>
          </a:xfrm>
          <a:custGeom>
            <a:avLst/>
            <a:gdLst/>
            <a:ahLst/>
            <a:cxnLst/>
            <a:rect l="l" t="t" r="r" b="b"/>
            <a:pathLst>
              <a:path h="847725">
                <a:moveTo>
                  <a:pt x="0" y="0"/>
                </a:moveTo>
                <a:lnTo>
                  <a:pt x="0" y="84721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8" name="object 568"/>
          <p:cNvSpPr/>
          <p:nvPr/>
        </p:nvSpPr>
        <p:spPr>
          <a:xfrm>
            <a:off x="204395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9" name="object 569"/>
          <p:cNvSpPr/>
          <p:nvPr/>
        </p:nvSpPr>
        <p:spPr>
          <a:xfrm>
            <a:off x="2051806" y="4190131"/>
            <a:ext cx="0" cy="663476"/>
          </a:xfrm>
          <a:custGeom>
            <a:avLst/>
            <a:gdLst/>
            <a:ahLst/>
            <a:cxnLst/>
            <a:rect l="l" t="t" r="r" b="b"/>
            <a:pathLst>
              <a:path h="943609">
                <a:moveTo>
                  <a:pt x="0" y="0"/>
                </a:moveTo>
                <a:lnTo>
                  <a:pt x="0" y="943596"/>
                </a:lnTo>
              </a:path>
            </a:pathLst>
          </a:custGeom>
          <a:ln w="812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0" name="object 570"/>
          <p:cNvSpPr/>
          <p:nvPr/>
        </p:nvSpPr>
        <p:spPr>
          <a:xfrm>
            <a:off x="2048949" y="4192271"/>
            <a:ext cx="0" cy="661689"/>
          </a:xfrm>
          <a:custGeom>
            <a:avLst/>
            <a:gdLst/>
            <a:ahLst/>
            <a:cxnLst/>
            <a:rect l="l" t="t" r="r" b="b"/>
            <a:pathLst>
              <a:path h="941070">
                <a:moveTo>
                  <a:pt x="0" y="94055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1" name="object 571"/>
          <p:cNvSpPr/>
          <p:nvPr/>
        </p:nvSpPr>
        <p:spPr>
          <a:xfrm>
            <a:off x="2054661" y="4192271"/>
            <a:ext cx="0" cy="661689"/>
          </a:xfrm>
          <a:custGeom>
            <a:avLst/>
            <a:gdLst/>
            <a:ahLst/>
            <a:cxnLst/>
            <a:rect l="l" t="t" r="r" b="b"/>
            <a:pathLst>
              <a:path h="941070">
                <a:moveTo>
                  <a:pt x="0" y="0"/>
                </a:moveTo>
                <a:lnTo>
                  <a:pt x="0" y="94055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2" name="object 572"/>
          <p:cNvSpPr/>
          <p:nvPr/>
        </p:nvSpPr>
        <p:spPr>
          <a:xfrm>
            <a:off x="2048950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3" name="object 573"/>
          <p:cNvSpPr/>
          <p:nvPr/>
        </p:nvSpPr>
        <p:spPr>
          <a:xfrm>
            <a:off x="2057156" y="4199402"/>
            <a:ext cx="0" cy="654546"/>
          </a:xfrm>
          <a:custGeom>
            <a:avLst/>
            <a:gdLst/>
            <a:ahLst/>
            <a:cxnLst/>
            <a:rect l="l" t="t" r="r" b="b"/>
            <a:pathLst>
              <a:path h="930909">
                <a:moveTo>
                  <a:pt x="0" y="0"/>
                </a:moveTo>
                <a:lnTo>
                  <a:pt x="0" y="930410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4" name="object 574"/>
          <p:cNvSpPr/>
          <p:nvPr/>
        </p:nvSpPr>
        <p:spPr>
          <a:xfrm>
            <a:off x="2054661" y="4201543"/>
            <a:ext cx="0" cy="652314"/>
          </a:xfrm>
          <a:custGeom>
            <a:avLst/>
            <a:gdLst/>
            <a:ahLst/>
            <a:cxnLst/>
            <a:rect l="l" t="t" r="r" b="b"/>
            <a:pathLst>
              <a:path h="927734">
                <a:moveTo>
                  <a:pt x="0" y="92736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5" name="object 575"/>
          <p:cNvSpPr/>
          <p:nvPr/>
        </p:nvSpPr>
        <p:spPr>
          <a:xfrm>
            <a:off x="2059654" y="4201543"/>
            <a:ext cx="0" cy="652314"/>
          </a:xfrm>
          <a:custGeom>
            <a:avLst/>
            <a:gdLst/>
            <a:ahLst/>
            <a:cxnLst/>
            <a:rect l="l" t="t" r="r" b="b"/>
            <a:pathLst>
              <a:path h="927734">
                <a:moveTo>
                  <a:pt x="0" y="0"/>
                </a:moveTo>
                <a:lnTo>
                  <a:pt x="0" y="92736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6" name="object 576"/>
          <p:cNvSpPr/>
          <p:nvPr/>
        </p:nvSpPr>
        <p:spPr>
          <a:xfrm>
            <a:off x="205466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7" name="object 577"/>
          <p:cNvSpPr/>
          <p:nvPr/>
        </p:nvSpPr>
        <p:spPr>
          <a:xfrm>
            <a:off x="2062148" y="4165870"/>
            <a:ext cx="0" cy="688032"/>
          </a:xfrm>
          <a:custGeom>
            <a:avLst/>
            <a:gdLst/>
            <a:ahLst/>
            <a:cxnLst/>
            <a:rect l="l" t="t" r="r" b="b"/>
            <a:pathLst>
              <a:path h="978534">
                <a:moveTo>
                  <a:pt x="0" y="0"/>
                </a:moveTo>
                <a:lnTo>
                  <a:pt x="0" y="97810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8" name="object 578"/>
          <p:cNvSpPr/>
          <p:nvPr/>
        </p:nvSpPr>
        <p:spPr>
          <a:xfrm>
            <a:off x="2059654" y="4168009"/>
            <a:ext cx="0" cy="685800"/>
          </a:xfrm>
          <a:custGeom>
            <a:avLst/>
            <a:gdLst/>
            <a:ahLst/>
            <a:cxnLst/>
            <a:rect l="l" t="t" r="r" b="b"/>
            <a:pathLst>
              <a:path h="975359">
                <a:moveTo>
                  <a:pt x="0" y="97506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9" name="object 579"/>
          <p:cNvSpPr/>
          <p:nvPr/>
        </p:nvSpPr>
        <p:spPr>
          <a:xfrm>
            <a:off x="2064646" y="4168009"/>
            <a:ext cx="0" cy="685800"/>
          </a:xfrm>
          <a:custGeom>
            <a:avLst/>
            <a:gdLst/>
            <a:ahLst/>
            <a:cxnLst/>
            <a:rect l="l" t="t" r="r" b="b"/>
            <a:pathLst>
              <a:path h="975359">
                <a:moveTo>
                  <a:pt x="0" y="0"/>
                </a:moveTo>
                <a:lnTo>
                  <a:pt x="0" y="97506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0" name="object 580"/>
          <p:cNvSpPr/>
          <p:nvPr/>
        </p:nvSpPr>
        <p:spPr>
          <a:xfrm>
            <a:off x="205965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1" name="object 581"/>
          <p:cNvSpPr/>
          <p:nvPr/>
        </p:nvSpPr>
        <p:spPr>
          <a:xfrm>
            <a:off x="2067144" y="4134485"/>
            <a:ext cx="0" cy="719286"/>
          </a:xfrm>
          <a:custGeom>
            <a:avLst/>
            <a:gdLst/>
            <a:ahLst/>
            <a:cxnLst/>
            <a:rect l="l" t="t" r="r" b="b"/>
            <a:pathLst>
              <a:path h="1022984">
                <a:moveTo>
                  <a:pt x="0" y="0"/>
                </a:moveTo>
                <a:lnTo>
                  <a:pt x="0" y="1022737"/>
                </a:lnTo>
              </a:path>
            </a:pathLst>
          </a:custGeom>
          <a:ln w="711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2" name="object 582"/>
          <p:cNvSpPr/>
          <p:nvPr/>
        </p:nvSpPr>
        <p:spPr>
          <a:xfrm>
            <a:off x="2064646" y="4136625"/>
            <a:ext cx="0" cy="717054"/>
          </a:xfrm>
          <a:custGeom>
            <a:avLst/>
            <a:gdLst/>
            <a:ahLst/>
            <a:cxnLst/>
            <a:rect l="l" t="t" r="r" b="b"/>
            <a:pathLst>
              <a:path h="1019809">
                <a:moveTo>
                  <a:pt x="0" y="101969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3" name="object 583"/>
          <p:cNvSpPr/>
          <p:nvPr/>
        </p:nvSpPr>
        <p:spPr>
          <a:xfrm>
            <a:off x="2069647" y="4136625"/>
            <a:ext cx="0" cy="717054"/>
          </a:xfrm>
          <a:custGeom>
            <a:avLst/>
            <a:gdLst/>
            <a:ahLst/>
            <a:cxnLst/>
            <a:rect l="l" t="t" r="r" b="b"/>
            <a:pathLst>
              <a:path h="1019809">
                <a:moveTo>
                  <a:pt x="0" y="0"/>
                </a:moveTo>
                <a:lnTo>
                  <a:pt x="0" y="101969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4" name="object 584"/>
          <p:cNvSpPr/>
          <p:nvPr/>
        </p:nvSpPr>
        <p:spPr>
          <a:xfrm>
            <a:off x="206464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5" name="object 585"/>
          <p:cNvSpPr/>
          <p:nvPr/>
        </p:nvSpPr>
        <p:spPr>
          <a:xfrm>
            <a:off x="2072502" y="4103093"/>
            <a:ext cx="0" cy="750540"/>
          </a:xfrm>
          <a:custGeom>
            <a:avLst/>
            <a:gdLst/>
            <a:ahLst/>
            <a:cxnLst/>
            <a:rect l="l" t="t" r="r" b="b"/>
            <a:pathLst>
              <a:path h="1067434">
                <a:moveTo>
                  <a:pt x="0" y="0"/>
                </a:moveTo>
                <a:lnTo>
                  <a:pt x="0" y="1067385"/>
                </a:lnTo>
              </a:path>
            </a:pathLst>
          </a:custGeom>
          <a:ln w="812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6" name="object 586"/>
          <p:cNvSpPr/>
          <p:nvPr/>
        </p:nvSpPr>
        <p:spPr>
          <a:xfrm>
            <a:off x="2069647" y="4105232"/>
            <a:ext cx="0" cy="748754"/>
          </a:xfrm>
          <a:custGeom>
            <a:avLst/>
            <a:gdLst/>
            <a:ahLst/>
            <a:cxnLst/>
            <a:rect l="l" t="t" r="r" b="b"/>
            <a:pathLst>
              <a:path h="1064895">
                <a:moveTo>
                  <a:pt x="0" y="106434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7" name="object 587"/>
          <p:cNvSpPr/>
          <p:nvPr/>
        </p:nvSpPr>
        <p:spPr>
          <a:xfrm>
            <a:off x="2075350" y="4105232"/>
            <a:ext cx="0" cy="748754"/>
          </a:xfrm>
          <a:custGeom>
            <a:avLst/>
            <a:gdLst/>
            <a:ahLst/>
            <a:cxnLst/>
            <a:rect l="l" t="t" r="r" b="b"/>
            <a:pathLst>
              <a:path h="1064895">
                <a:moveTo>
                  <a:pt x="0" y="0"/>
                </a:moveTo>
                <a:lnTo>
                  <a:pt x="0" y="106434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8" name="object 588"/>
          <p:cNvSpPr/>
          <p:nvPr/>
        </p:nvSpPr>
        <p:spPr>
          <a:xfrm>
            <a:off x="206964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9" name="object 589"/>
          <p:cNvSpPr/>
          <p:nvPr/>
        </p:nvSpPr>
        <p:spPr>
          <a:xfrm>
            <a:off x="2077850" y="4051016"/>
            <a:ext cx="0" cy="802779"/>
          </a:xfrm>
          <a:custGeom>
            <a:avLst/>
            <a:gdLst/>
            <a:ahLst/>
            <a:cxnLst/>
            <a:rect l="l" t="t" r="r" b="b"/>
            <a:pathLst>
              <a:path h="1141729">
                <a:moveTo>
                  <a:pt x="0" y="0"/>
                </a:moveTo>
                <a:lnTo>
                  <a:pt x="0" y="1141448"/>
                </a:lnTo>
              </a:path>
            </a:pathLst>
          </a:custGeom>
          <a:ln w="711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0" name="object 590"/>
          <p:cNvSpPr/>
          <p:nvPr/>
        </p:nvSpPr>
        <p:spPr>
          <a:xfrm>
            <a:off x="2075350" y="4053157"/>
            <a:ext cx="0" cy="800546"/>
          </a:xfrm>
          <a:custGeom>
            <a:avLst/>
            <a:gdLst/>
            <a:ahLst/>
            <a:cxnLst/>
            <a:rect l="l" t="t" r="r" b="b"/>
            <a:pathLst>
              <a:path h="1138554">
                <a:moveTo>
                  <a:pt x="0" y="113840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1" name="object 591"/>
          <p:cNvSpPr/>
          <p:nvPr/>
        </p:nvSpPr>
        <p:spPr>
          <a:xfrm>
            <a:off x="2080351" y="4053157"/>
            <a:ext cx="0" cy="800546"/>
          </a:xfrm>
          <a:custGeom>
            <a:avLst/>
            <a:gdLst/>
            <a:ahLst/>
            <a:cxnLst/>
            <a:rect l="l" t="t" r="r" b="b"/>
            <a:pathLst>
              <a:path h="1138554">
                <a:moveTo>
                  <a:pt x="0" y="0"/>
                </a:moveTo>
                <a:lnTo>
                  <a:pt x="0" y="113840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2" name="object 592"/>
          <p:cNvSpPr/>
          <p:nvPr/>
        </p:nvSpPr>
        <p:spPr>
          <a:xfrm>
            <a:off x="207535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3" name="object 593"/>
          <p:cNvSpPr/>
          <p:nvPr/>
        </p:nvSpPr>
        <p:spPr>
          <a:xfrm>
            <a:off x="2082846" y="4046736"/>
            <a:ext cx="0" cy="807244"/>
          </a:xfrm>
          <a:custGeom>
            <a:avLst/>
            <a:gdLst/>
            <a:ahLst/>
            <a:cxnLst/>
            <a:rect l="l" t="t" r="r" b="b"/>
            <a:pathLst>
              <a:path h="1148079">
                <a:moveTo>
                  <a:pt x="0" y="0"/>
                </a:moveTo>
                <a:lnTo>
                  <a:pt x="0" y="1147536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4" name="object 594"/>
          <p:cNvSpPr/>
          <p:nvPr/>
        </p:nvSpPr>
        <p:spPr>
          <a:xfrm>
            <a:off x="2080351" y="4048876"/>
            <a:ext cx="0" cy="805011"/>
          </a:xfrm>
          <a:custGeom>
            <a:avLst/>
            <a:gdLst/>
            <a:ahLst/>
            <a:cxnLst/>
            <a:rect l="l" t="t" r="r" b="b"/>
            <a:pathLst>
              <a:path h="1144904">
                <a:moveTo>
                  <a:pt x="0" y="114449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5" name="object 595"/>
          <p:cNvSpPr/>
          <p:nvPr/>
        </p:nvSpPr>
        <p:spPr>
          <a:xfrm>
            <a:off x="2085344" y="4048876"/>
            <a:ext cx="0" cy="805011"/>
          </a:xfrm>
          <a:custGeom>
            <a:avLst/>
            <a:gdLst/>
            <a:ahLst/>
            <a:cxnLst/>
            <a:rect l="l" t="t" r="r" b="b"/>
            <a:pathLst>
              <a:path h="1144904">
                <a:moveTo>
                  <a:pt x="0" y="0"/>
                </a:moveTo>
                <a:lnTo>
                  <a:pt x="0" y="114449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6" name="object 596"/>
          <p:cNvSpPr/>
          <p:nvPr/>
        </p:nvSpPr>
        <p:spPr>
          <a:xfrm>
            <a:off x="208035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7" name="object 597"/>
          <p:cNvSpPr/>
          <p:nvPr/>
        </p:nvSpPr>
        <p:spPr>
          <a:xfrm>
            <a:off x="2087838" y="4037456"/>
            <a:ext cx="0" cy="816173"/>
          </a:xfrm>
          <a:custGeom>
            <a:avLst/>
            <a:gdLst/>
            <a:ahLst/>
            <a:cxnLst/>
            <a:rect l="l" t="t" r="r" b="b"/>
            <a:pathLst>
              <a:path h="1160779">
                <a:moveTo>
                  <a:pt x="0" y="0"/>
                </a:moveTo>
                <a:lnTo>
                  <a:pt x="0" y="1160734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8" name="object 598"/>
          <p:cNvSpPr/>
          <p:nvPr/>
        </p:nvSpPr>
        <p:spPr>
          <a:xfrm>
            <a:off x="2085344" y="4039596"/>
            <a:ext cx="0" cy="814388"/>
          </a:xfrm>
          <a:custGeom>
            <a:avLst/>
            <a:gdLst/>
            <a:ahLst/>
            <a:cxnLst/>
            <a:rect l="l" t="t" r="r" b="b"/>
            <a:pathLst>
              <a:path h="1158240">
                <a:moveTo>
                  <a:pt x="0" y="11576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9" name="object 599"/>
          <p:cNvSpPr/>
          <p:nvPr/>
        </p:nvSpPr>
        <p:spPr>
          <a:xfrm>
            <a:off x="2090336" y="4039596"/>
            <a:ext cx="0" cy="814388"/>
          </a:xfrm>
          <a:custGeom>
            <a:avLst/>
            <a:gdLst/>
            <a:ahLst/>
            <a:cxnLst/>
            <a:rect l="l" t="t" r="r" b="b"/>
            <a:pathLst>
              <a:path h="1158240">
                <a:moveTo>
                  <a:pt x="0" y="0"/>
                </a:moveTo>
                <a:lnTo>
                  <a:pt x="0" y="11576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0" name="object 600"/>
          <p:cNvSpPr/>
          <p:nvPr/>
        </p:nvSpPr>
        <p:spPr>
          <a:xfrm>
            <a:off x="208534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1" name="object 601"/>
          <p:cNvSpPr/>
          <p:nvPr/>
        </p:nvSpPr>
        <p:spPr>
          <a:xfrm>
            <a:off x="2092835" y="3968258"/>
            <a:ext cx="0" cy="885379"/>
          </a:xfrm>
          <a:custGeom>
            <a:avLst/>
            <a:gdLst/>
            <a:ahLst/>
            <a:cxnLst/>
            <a:rect l="l" t="t" r="r" b="b"/>
            <a:pathLst>
              <a:path h="1259204">
                <a:moveTo>
                  <a:pt x="0" y="0"/>
                </a:moveTo>
                <a:lnTo>
                  <a:pt x="0" y="1259149"/>
                </a:lnTo>
              </a:path>
            </a:pathLst>
          </a:custGeom>
          <a:ln w="711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2" name="object 602"/>
          <p:cNvSpPr/>
          <p:nvPr/>
        </p:nvSpPr>
        <p:spPr>
          <a:xfrm>
            <a:off x="2090336" y="3970399"/>
            <a:ext cx="0" cy="883593"/>
          </a:xfrm>
          <a:custGeom>
            <a:avLst/>
            <a:gdLst/>
            <a:ahLst/>
            <a:cxnLst/>
            <a:rect l="l" t="t" r="r" b="b"/>
            <a:pathLst>
              <a:path h="1256665">
                <a:moveTo>
                  <a:pt x="0" y="125610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3" name="object 603"/>
          <p:cNvSpPr/>
          <p:nvPr/>
        </p:nvSpPr>
        <p:spPr>
          <a:xfrm>
            <a:off x="2095336" y="3970399"/>
            <a:ext cx="0" cy="883593"/>
          </a:xfrm>
          <a:custGeom>
            <a:avLst/>
            <a:gdLst/>
            <a:ahLst/>
            <a:cxnLst/>
            <a:rect l="l" t="t" r="r" b="b"/>
            <a:pathLst>
              <a:path h="1256665">
                <a:moveTo>
                  <a:pt x="0" y="0"/>
                </a:moveTo>
                <a:lnTo>
                  <a:pt x="0" y="125610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4" name="object 604"/>
          <p:cNvSpPr/>
          <p:nvPr/>
        </p:nvSpPr>
        <p:spPr>
          <a:xfrm>
            <a:off x="209033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5" name="object 605"/>
          <p:cNvSpPr/>
          <p:nvPr/>
        </p:nvSpPr>
        <p:spPr>
          <a:xfrm>
            <a:off x="2098186" y="3986809"/>
            <a:ext cx="0" cy="867073"/>
          </a:xfrm>
          <a:custGeom>
            <a:avLst/>
            <a:gdLst/>
            <a:ahLst/>
            <a:cxnLst/>
            <a:rect l="l" t="t" r="r" b="b"/>
            <a:pathLst>
              <a:path h="1233170">
                <a:moveTo>
                  <a:pt x="0" y="0"/>
                </a:moveTo>
                <a:lnTo>
                  <a:pt x="0" y="1232765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6" name="object 606"/>
          <p:cNvSpPr/>
          <p:nvPr/>
        </p:nvSpPr>
        <p:spPr>
          <a:xfrm>
            <a:off x="2095336" y="3988950"/>
            <a:ext cx="0" cy="864840"/>
          </a:xfrm>
          <a:custGeom>
            <a:avLst/>
            <a:gdLst/>
            <a:ahLst/>
            <a:cxnLst/>
            <a:rect l="l" t="t" r="r" b="b"/>
            <a:pathLst>
              <a:path h="1229995">
                <a:moveTo>
                  <a:pt x="0" y="122972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7" name="object 607"/>
          <p:cNvSpPr/>
          <p:nvPr/>
        </p:nvSpPr>
        <p:spPr>
          <a:xfrm>
            <a:off x="2101039" y="3988950"/>
            <a:ext cx="0" cy="864840"/>
          </a:xfrm>
          <a:custGeom>
            <a:avLst/>
            <a:gdLst/>
            <a:ahLst/>
            <a:cxnLst/>
            <a:rect l="l" t="t" r="r" b="b"/>
            <a:pathLst>
              <a:path h="1229995">
                <a:moveTo>
                  <a:pt x="0" y="0"/>
                </a:moveTo>
                <a:lnTo>
                  <a:pt x="0" y="122972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8" name="object 608"/>
          <p:cNvSpPr/>
          <p:nvPr/>
        </p:nvSpPr>
        <p:spPr>
          <a:xfrm>
            <a:off x="209533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9" name="object 609"/>
          <p:cNvSpPr/>
          <p:nvPr/>
        </p:nvSpPr>
        <p:spPr>
          <a:xfrm>
            <a:off x="2103540" y="3943285"/>
            <a:ext cx="0" cy="910382"/>
          </a:xfrm>
          <a:custGeom>
            <a:avLst/>
            <a:gdLst/>
            <a:ahLst/>
            <a:cxnLst/>
            <a:rect l="l" t="t" r="r" b="b"/>
            <a:pathLst>
              <a:path h="1294765">
                <a:moveTo>
                  <a:pt x="0" y="0"/>
                </a:moveTo>
                <a:lnTo>
                  <a:pt x="0" y="1294665"/>
                </a:lnTo>
              </a:path>
            </a:pathLst>
          </a:custGeom>
          <a:ln w="711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0" name="object 610"/>
          <p:cNvSpPr/>
          <p:nvPr/>
        </p:nvSpPr>
        <p:spPr>
          <a:xfrm>
            <a:off x="2101039" y="3945426"/>
            <a:ext cx="0" cy="908596"/>
          </a:xfrm>
          <a:custGeom>
            <a:avLst/>
            <a:gdLst/>
            <a:ahLst/>
            <a:cxnLst/>
            <a:rect l="l" t="t" r="r" b="b"/>
            <a:pathLst>
              <a:path h="1292225">
                <a:moveTo>
                  <a:pt x="0" y="129162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1" name="object 611"/>
          <p:cNvSpPr/>
          <p:nvPr/>
        </p:nvSpPr>
        <p:spPr>
          <a:xfrm>
            <a:off x="2106041" y="3945426"/>
            <a:ext cx="0" cy="908596"/>
          </a:xfrm>
          <a:custGeom>
            <a:avLst/>
            <a:gdLst/>
            <a:ahLst/>
            <a:cxnLst/>
            <a:rect l="l" t="t" r="r" b="b"/>
            <a:pathLst>
              <a:path h="1292225">
                <a:moveTo>
                  <a:pt x="0" y="0"/>
                </a:moveTo>
                <a:lnTo>
                  <a:pt x="0" y="129162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2" name="object 612"/>
          <p:cNvSpPr/>
          <p:nvPr/>
        </p:nvSpPr>
        <p:spPr>
          <a:xfrm>
            <a:off x="210103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3" name="object 613"/>
          <p:cNvSpPr/>
          <p:nvPr/>
        </p:nvSpPr>
        <p:spPr>
          <a:xfrm>
            <a:off x="2108537" y="3871238"/>
            <a:ext cx="0" cy="982712"/>
          </a:xfrm>
          <a:custGeom>
            <a:avLst/>
            <a:gdLst/>
            <a:ahLst/>
            <a:cxnLst/>
            <a:rect l="l" t="t" r="r" b="b"/>
            <a:pathLst>
              <a:path h="1397634">
                <a:moveTo>
                  <a:pt x="0" y="0"/>
                </a:moveTo>
                <a:lnTo>
                  <a:pt x="0" y="1397134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4" name="object 614"/>
          <p:cNvSpPr/>
          <p:nvPr/>
        </p:nvSpPr>
        <p:spPr>
          <a:xfrm>
            <a:off x="2106041" y="3873378"/>
            <a:ext cx="0" cy="980480"/>
          </a:xfrm>
          <a:custGeom>
            <a:avLst/>
            <a:gdLst/>
            <a:ahLst/>
            <a:cxnLst/>
            <a:rect l="l" t="t" r="r" b="b"/>
            <a:pathLst>
              <a:path h="1394459">
                <a:moveTo>
                  <a:pt x="0" y="139409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5" name="object 615"/>
          <p:cNvSpPr/>
          <p:nvPr/>
        </p:nvSpPr>
        <p:spPr>
          <a:xfrm>
            <a:off x="2111033" y="3873378"/>
            <a:ext cx="0" cy="980480"/>
          </a:xfrm>
          <a:custGeom>
            <a:avLst/>
            <a:gdLst/>
            <a:ahLst/>
            <a:cxnLst/>
            <a:rect l="l" t="t" r="r" b="b"/>
            <a:pathLst>
              <a:path h="1394459">
                <a:moveTo>
                  <a:pt x="0" y="0"/>
                </a:moveTo>
                <a:lnTo>
                  <a:pt x="0" y="139409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6" name="object 616"/>
          <p:cNvSpPr/>
          <p:nvPr/>
        </p:nvSpPr>
        <p:spPr>
          <a:xfrm>
            <a:off x="210604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7" name="object 617"/>
          <p:cNvSpPr/>
          <p:nvPr/>
        </p:nvSpPr>
        <p:spPr>
          <a:xfrm>
            <a:off x="2113528" y="3873378"/>
            <a:ext cx="0" cy="980480"/>
          </a:xfrm>
          <a:custGeom>
            <a:avLst/>
            <a:gdLst/>
            <a:ahLst/>
            <a:cxnLst/>
            <a:rect l="l" t="t" r="r" b="b"/>
            <a:pathLst>
              <a:path h="1394459">
                <a:moveTo>
                  <a:pt x="0" y="0"/>
                </a:moveTo>
                <a:lnTo>
                  <a:pt x="0" y="1394090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8" name="object 618"/>
          <p:cNvSpPr/>
          <p:nvPr/>
        </p:nvSpPr>
        <p:spPr>
          <a:xfrm>
            <a:off x="2111033" y="3875518"/>
            <a:ext cx="0" cy="978247"/>
          </a:xfrm>
          <a:custGeom>
            <a:avLst/>
            <a:gdLst/>
            <a:ahLst/>
            <a:cxnLst/>
            <a:rect l="l" t="t" r="r" b="b"/>
            <a:pathLst>
              <a:path h="1391284">
                <a:moveTo>
                  <a:pt x="0" y="139104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9" name="object 619"/>
          <p:cNvSpPr/>
          <p:nvPr/>
        </p:nvSpPr>
        <p:spPr>
          <a:xfrm>
            <a:off x="2116025" y="3875518"/>
            <a:ext cx="0" cy="978247"/>
          </a:xfrm>
          <a:custGeom>
            <a:avLst/>
            <a:gdLst/>
            <a:ahLst/>
            <a:cxnLst/>
            <a:rect l="l" t="t" r="r" b="b"/>
            <a:pathLst>
              <a:path h="1391284">
                <a:moveTo>
                  <a:pt x="0" y="0"/>
                </a:moveTo>
                <a:lnTo>
                  <a:pt x="0" y="139104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0" name="object 620"/>
          <p:cNvSpPr/>
          <p:nvPr/>
        </p:nvSpPr>
        <p:spPr>
          <a:xfrm>
            <a:off x="211103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1" name="object 621"/>
          <p:cNvSpPr/>
          <p:nvPr/>
        </p:nvSpPr>
        <p:spPr>
          <a:xfrm>
            <a:off x="2118525" y="3879798"/>
            <a:ext cx="0" cy="974229"/>
          </a:xfrm>
          <a:custGeom>
            <a:avLst/>
            <a:gdLst/>
            <a:ahLst/>
            <a:cxnLst/>
            <a:rect l="l" t="t" r="r" b="b"/>
            <a:pathLst>
              <a:path h="1385570">
                <a:moveTo>
                  <a:pt x="0" y="0"/>
                </a:moveTo>
                <a:lnTo>
                  <a:pt x="0" y="1384958"/>
                </a:lnTo>
              </a:path>
            </a:pathLst>
          </a:custGeom>
          <a:ln w="711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2" name="object 622"/>
          <p:cNvSpPr/>
          <p:nvPr/>
        </p:nvSpPr>
        <p:spPr>
          <a:xfrm>
            <a:off x="2116025" y="3881939"/>
            <a:ext cx="0" cy="971996"/>
          </a:xfrm>
          <a:custGeom>
            <a:avLst/>
            <a:gdLst/>
            <a:ahLst/>
            <a:cxnLst/>
            <a:rect l="l" t="t" r="r" b="b"/>
            <a:pathLst>
              <a:path h="1382395">
                <a:moveTo>
                  <a:pt x="0" y="138191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3" name="object 623"/>
          <p:cNvSpPr/>
          <p:nvPr/>
        </p:nvSpPr>
        <p:spPr>
          <a:xfrm>
            <a:off x="2121026" y="3881939"/>
            <a:ext cx="0" cy="971996"/>
          </a:xfrm>
          <a:custGeom>
            <a:avLst/>
            <a:gdLst/>
            <a:ahLst/>
            <a:cxnLst/>
            <a:rect l="l" t="t" r="r" b="b"/>
            <a:pathLst>
              <a:path h="1382395">
                <a:moveTo>
                  <a:pt x="0" y="0"/>
                </a:moveTo>
                <a:lnTo>
                  <a:pt x="0" y="138191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4" name="object 624"/>
          <p:cNvSpPr/>
          <p:nvPr/>
        </p:nvSpPr>
        <p:spPr>
          <a:xfrm>
            <a:off x="211602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5" name="object 625"/>
          <p:cNvSpPr/>
          <p:nvPr/>
        </p:nvSpPr>
        <p:spPr>
          <a:xfrm>
            <a:off x="2123877" y="3837704"/>
            <a:ext cx="0" cy="1016198"/>
          </a:xfrm>
          <a:custGeom>
            <a:avLst/>
            <a:gdLst/>
            <a:ahLst/>
            <a:cxnLst/>
            <a:rect l="l" t="t" r="r" b="b"/>
            <a:pathLst>
              <a:path h="1445259">
                <a:moveTo>
                  <a:pt x="0" y="0"/>
                </a:moveTo>
                <a:lnTo>
                  <a:pt x="0" y="1444825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6" name="object 626"/>
          <p:cNvSpPr/>
          <p:nvPr/>
        </p:nvSpPr>
        <p:spPr>
          <a:xfrm>
            <a:off x="2121026" y="3839845"/>
            <a:ext cx="0" cy="1013966"/>
          </a:xfrm>
          <a:custGeom>
            <a:avLst/>
            <a:gdLst/>
            <a:ahLst/>
            <a:cxnLst/>
            <a:rect l="l" t="t" r="r" b="b"/>
            <a:pathLst>
              <a:path h="1442084">
                <a:moveTo>
                  <a:pt x="0" y="144178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7" name="object 627"/>
          <p:cNvSpPr/>
          <p:nvPr/>
        </p:nvSpPr>
        <p:spPr>
          <a:xfrm>
            <a:off x="2126730" y="3839845"/>
            <a:ext cx="0" cy="1013966"/>
          </a:xfrm>
          <a:custGeom>
            <a:avLst/>
            <a:gdLst/>
            <a:ahLst/>
            <a:cxnLst/>
            <a:rect l="l" t="t" r="r" b="b"/>
            <a:pathLst>
              <a:path h="1442084">
                <a:moveTo>
                  <a:pt x="0" y="0"/>
                </a:moveTo>
                <a:lnTo>
                  <a:pt x="0" y="144178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8" name="object 628"/>
          <p:cNvSpPr/>
          <p:nvPr/>
        </p:nvSpPr>
        <p:spPr>
          <a:xfrm>
            <a:off x="212102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9" name="object 629"/>
          <p:cNvSpPr/>
          <p:nvPr/>
        </p:nvSpPr>
        <p:spPr>
          <a:xfrm>
            <a:off x="2129230" y="3797040"/>
            <a:ext cx="0" cy="1056829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2659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0" name="object 630"/>
          <p:cNvSpPr/>
          <p:nvPr/>
        </p:nvSpPr>
        <p:spPr>
          <a:xfrm>
            <a:off x="2126730" y="3799180"/>
            <a:ext cx="0" cy="1054596"/>
          </a:xfrm>
          <a:custGeom>
            <a:avLst/>
            <a:gdLst/>
            <a:ahLst/>
            <a:cxnLst/>
            <a:rect l="l" t="t" r="r" b="b"/>
            <a:pathLst>
              <a:path h="1499870">
                <a:moveTo>
                  <a:pt x="0" y="149961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1" name="object 631"/>
          <p:cNvSpPr/>
          <p:nvPr/>
        </p:nvSpPr>
        <p:spPr>
          <a:xfrm>
            <a:off x="2131731" y="3799180"/>
            <a:ext cx="0" cy="1054596"/>
          </a:xfrm>
          <a:custGeom>
            <a:avLst/>
            <a:gdLst/>
            <a:ahLst/>
            <a:cxnLst/>
            <a:rect l="l" t="t" r="r" b="b"/>
            <a:pathLst>
              <a:path h="1499870">
                <a:moveTo>
                  <a:pt x="0" y="0"/>
                </a:moveTo>
                <a:lnTo>
                  <a:pt x="0" y="149961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2" name="object 632"/>
          <p:cNvSpPr/>
          <p:nvPr/>
        </p:nvSpPr>
        <p:spPr>
          <a:xfrm>
            <a:off x="212672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3" name="object 633"/>
          <p:cNvSpPr/>
          <p:nvPr/>
        </p:nvSpPr>
        <p:spPr>
          <a:xfrm>
            <a:off x="2134228" y="3743535"/>
            <a:ext cx="0" cy="1110407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8756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4" name="object 634"/>
          <p:cNvSpPr/>
          <p:nvPr/>
        </p:nvSpPr>
        <p:spPr>
          <a:xfrm>
            <a:off x="2131731" y="3745674"/>
            <a:ext cx="0" cy="1108174"/>
          </a:xfrm>
          <a:custGeom>
            <a:avLst/>
            <a:gdLst/>
            <a:ahLst/>
            <a:cxnLst/>
            <a:rect l="l" t="t" r="r" b="b"/>
            <a:pathLst>
              <a:path h="1576070">
                <a:moveTo>
                  <a:pt x="0" y="157571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5" name="object 635"/>
          <p:cNvSpPr/>
          <p:nvPr/>
        </p:nvSpPr>
        <p:spPr>
          <a:xfrm>
            <a:off x="2136723" y="3745674"/>
            <a:ext cx="0" cy="1108174"/>
          </a:xfrm>
          <a:custGeom>
            <a:avLst/>
            <a:gdLst/>
            <a:ahLst/>
            <a:cxnLst/>
            <a:rect l="l" t="t" r="r" b="b"/>
            <a:pathLst>
              <a:path h="1576070">
                <a:moveTo>
                  <a:pt x="0" y="0"/>
                </a:moveTo>
                <a:lnTo>
                  <a:pt x="0" y="157571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6" name="object 636"/>
          <p:cNvSpPr/>
          <p:nvPr/>
        </p:nvSpPr>
        <p:spPr>
          <a:xfrm>
            <a:off x="213173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7" name="object 637"/>
          <p:cNvSpPr/>
          <p:nvPr/>
        </p:nvSpPr>
        <p:spPr>
          <a:xfrm>
            <a:off x="2139219" y="3728552"/>
            <a:ext cx="0" cy="1125141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063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8" name="object 638"/>
          <p:cNvSpPr/>
          <p:nvPr/>
        </p:nvSpPr>
        <p:spPr>
          <a:xfrm>
            <a:off x="2136723" y="3730693"/>
            <a:ext cx="0" cy="1122908"/>
          </a:xfrm>
          <a:custGeom>
            <a:avLst/>
            <a:gdLst/>
            <a:ahLst/>
            <a:cxnLst/>
            <a:rect l="l" t="t" r="r" b="b"/>
            <a:pathLst>
              <a:path h="1597025">
                <a:moveTo>
                  <a:pt x="0" y="159702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9" name="object 639"/>
          <p:cNvSpPr/>
          <p:nvPr/>
        </p:nvSpPr>
        <p:spPr>
          <a:xfrm>
            <a:off x="2141715" y="3730693"/>
            <a:ext cx="0" cy="1122908"/>
          </a:xfrm>
          <a:custGeom>
            <a:avLst/>
            <a:gdLst/>
            <a:ahLst/>
            <a:cxnLst/>
            <a:rect l="l" t="t" r="r" b="b"/>
            <a:pathLst>
              <a:path h="1597025">
                <a:moveTo>
                  <a:pt x="0" y="0"/>
                </a:moveTo>
                <a:lnTo>
                  <a:pt x="0" y="159702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0" name="object 640"/>
          <p:cNvSpPr/>
          <p:nvPr/>
        </p:nvSpPr>
        <p:spPr>
          <a:xfrm>
            <a:off x="213672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1" name="object 641"/>
          <p:cNvSpPr/>
          <p:nvPr/>
        </p:nvSpPr>
        <p:spPr>
          <a:xfrm>
            <a:off x="2144571" y="3762086"/>
            <a:ext cx="0" cy="1091654"/>
          </a:xfrm>
          <a:custGeom>
            <a:avLst/>
            <a:gdLst/>
            <a:ahLst/>
            <a:cxnLst/>
            <a:rect l="l" t="t" r="r" b="b"/>
            <a:pathLst>
              <a:path h="1552575">
                <a:moveTo>
                  <a:pt x="0" y="0"/>
                </a:moveTo>
                <a:lnTo>
                  <a:pt x="0" y="1552372"/>
                </a:lnTo>
              </a:path>
            </a:pathLst>
          </a:custGeom>
          <a:ln w="812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2" name="object 642"/>
          <p:cNvSpPr/>
          <p:nvPr/>
        </p:nvSpPr>
        <p:spPr>
          <a:xfrm>
            <a:off x="2141715" y="3764226"/>
            <a:ext cx="0" cy="1089422"/>
          </a:xfrm>
          <a:custGeom>
            <a:avLst/>
            <a:gdLst/>
            <a:ahLst/>
            <a:cxnLst/>
            <a:rect l="l" t="t" r="r" b="b"/>
            <a:pathLst>
              <a:path h="1549400">
                <a:moveTo>
                  <a:pt x="0" y="154933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3" name="object 643"/>
          <p:cNvSpPr/>
          <p:nvPr/>
        </p:nvSpPr>
        <p:spPr>
          <a:xfrm>
            <a:off x="2147427" y="3764226"/>
            <a:ext cx="0" cy="1089422"/>
          </a:xfrm>
          <a:custGeom>
            <a:avLst/>
            <a:gdLst/>
            <a:ahLst/>
            <a:cxnLst/>
            <a:rect l="l" t="t" r="r" b="b"/>
            <a:pathLst>
              <a:path h="1549400">
                <a:moveTo>
                  <a:pt x="0" y="0"/>
                </a:moveTo>
                <a:lnTo>
                  <a:pt x="0" y="154933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4" name="object 644"/>
          <p:cNvSpPr/>
          <p:nvPr/>
        </p:nvSpPr>
        <p:spPr>
          <a:xfrm>
            <a:off x="2141716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5" name="object 645"/>
          <p:cNvSpPr/>
          <p:nvPr/>
        </p:nvSpPr>
        <p:spPr>
          <a:xfrm>
            <a:off x="2149925" y="3692169"/>
            <a:ext cx="0" cy="1161752"/>
          </a:xfrm>
          <a:custGeom>
            <a:avLst/>
            <a:gdLst/>
            <a:ahLst/>
            <a:cxnLst/>
            <a:rect l="l" t="t" r="r" b="b"/>
            <a:pathLst>
              <a:path h="1652270">
                <a:moveTo>
                  <a:pt x="0" y="0"/>
                </a:moveTo>
                <a:lnTo>
                  <a:pt x="0" y="1651809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6" name="object 646"/>
          <p:cNvSpPr/>
          <p:nvPr/>
        </p:nvSpPr>
        <p:spPr>
          <a:xfrm>
            <a:off x="2147427" y="3694309"/>
            <a:ext cx="0" cy="1159520"/>
          </a:xfrm>
          <a:custGeom>
            <a:avLst/>
            <a:gdLst/>
            <a:ahLst/>
            <a:cxnLst/>
            <a:rect l="l" t="t" r="r" b="b"/>
            <a:pathLst>
              <a:path h="1649095">
                <a:moveTo>
                  <a:pt x="0" y="164876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7" name="object 647"/>
          <p:cNvSpPr/>
          <p:nvPr/>
        </p:nvSpPr>
        <p:spPr>
          <a:xfrm>
            <a:off x="2152420" y="3694309"/>
            <a:ext cx="0" cy="1159520"/>
          </a:xfrm>
          <a:custGeom>
            <a:avLst/>
            <a:gdLst/>
            <a:ahLst/>
            <a:cxnLst/>
            <a:rect l="l" t="t" r="r" b="b"/>
            <a:pathLst>
              <a:path h="1649095">
                <a:moveTo>
                  <a:pt x="0" y="0"/>
                </a:moveTo>
                <a:lnTo>
                  <a:pt x="0" y="164876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8" name="object 648"/>
          <p:cNvSpPr/>
          <p:nvPr/>
        </p:nvSpPr>
        <p:spPr>
          <a:xfrm>
            <a:off x="214742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9" name="object 649"/>
          <p:cNvSpPr/>
          <p:nvPr/>
        </p:nvSpPr>
        <p:spPr>
          <a:xfrm>
            <a:off x="2154920" y="3722843"/>
            <a:ext cx="0" cy="1130945"/>
          </a:xfrm>
          <a:custGeom>
            <a:avLst/>
            <a:gdLst/>
            <a:ahLst/>
            <a:cxnLst/>
            <a:rect l="l" t="t" r="r" b="b"/>
            <a:pathLst>
              <a:path h="1608454">
                <a:moveTo>
                  <a:pt x="0" y="0"/>
                </a:moveTo>
                <a:lnTo>
                  <a:pt x="0" y="1608184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0" name="object 650"/>
          <p:cNvSpPr/>
          <p:nvPr/>
        </p:nvSpPr>
        <p:spPr>
          <a:xfrm>
            <a:off x="2152420" y="3724982"/>
            <a:ext cx="0" cy="1128713"/>
          </a:xfrm>
          <a:custGeom>
            <a:avLst/>
            <a:gdLst/>
            <a:ahLst/>
            <a:cxnLst/>
            <a:rect l="l" t="t" r="r" b="b"/>
            <a:pathLst>
              <a:path h="1605279">
                <a:moveTo>
                  <a:pt x="0" y="160514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1" name="object 651"/>
          <p:cNvSpPr/>
          <p:nvPr/>
        </p:nvSpPr>
        <p:spPr>
          <a:xfrm>
            <a:off x="2157420" y="3724982"/>
            <a:ext cx="0" cy="1128713"/>
          </a:xfrm>
          <a:custGeom>
            <a:avLst/>
            <a:gdLst/>
            <a:ahLst/>
            <a:cxnLst/>
            <a:rect l="l" t="t" r="r" b="b"/>
            <a:pathLst>
              <a:path h="1605279">
                <a:moveTo>
                  <a:pt x="0" y="0"/>
                </a:moveTo>
                <a:lnTo>
                  <a:pt x="0" y="160514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2" name="object 652"/>
          <p:cNvSpPr/>
          <p:nvPr/>
        </p:nvSpPr>
        <p:spPr>
          <a:xfrm>
            <a:off x="215242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3" name="object 653"/>
          <p:cNvSpPr/>
          <p:nvPr/>
        </p:nvSpPr>
        <p:spPr>
          <a:xfrm>
            <a:off x="2159918" y="3693599"/>
            <a:ext cx="0" cy="1160412"/>
          </a:xfrm>
          <a:custGeom>
            <a:avLst/>
            <a:gdLst/>
            <a:ahLst/>
            <a:cxnLst/>
            <a:rect l="l" t="t" r="r" b="b"/>
            <a:pathLst>
              <a:path h="1650365">
                <a:moveTo>
                  <a:pt x="0" y="0"/>
                </a:moveTo>
                <a:lnTo>
                  <a:pt x="0" y="1649776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4" name="object 654"/>
          <p:cNvSpPr/>
          <p:nvPr/>
        </p:nvSpPr>
        <p:spPr>
          <a:xfrm>
            <a:off x="2157420" y="3695739"/>
            <a:ext cx="0" cy="1158180"/>
          </a:xfrm>
          <a:custGeom>
            <a:avLst/>
            <a:gdLst/>
            <a:ahLst/>
            <a:cxnLst/>
            <a:rect l="l" t="t" r="r" b="b"/>
            <a:pathLst>
              <a:path h="1647190">
                <a:moveTo>
                  <a:pt x="0" y="164673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5" name="object 655"/>
          <p:cNvSpPr/>
          <p:nvPr/>
        </p:nvSpPr>
        <p:spPr>
          <a:xfrm>
            <a:off x="2162413" y="3695739"/>
            <a:ext cx="0" cy="1158180"/>
          </a:xfrm>
          <a:custGeom>
            <a:avLst/>
            <a:gdLst/>
            <a:ahLst/>
            <a:cxnLst/>
            <a:rect l="l" t="t" r="r" b="b"/>
            <a:pathLst>
              <a:path h="1647190">
                <a:moveTo>
                  <a:pt x="0" y="0"/>
                </a:moveTo>
                <a:lnTo>
                  <a:pt x="0" y="164673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6" name="object 656"/>
          <p:cNvSpPr/>
          <p:nvPr/>
        </p:nvSpPr>
        <p:spPr>
          <a:xfrm>
            <a:off x="215742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7" name="object 657"/>
          <p:cNvSpPr/>
          <p:nvPr/>
        </p:nvSpPr>
        <p:spPr>
          <a:xfrm>
            <a:off x="2164910" y="3663636"/>
            <a:ext cx="0" cy="1190327"/>
          </a:xfrm>
          <a:custGeom>
            <a:avLst/>
            <a:gdLst/>
            <a:ahLst/>
            <a:cxnLst/>
            <a:rect l="l" t="t" r="r" b="b"/>
            <a:pathLst>
              <a:path h="1692909">
                <a:moveTo>
                  <a:pt x="0" y="0"/>
                </a:moveTo>
                <a:lnTo>
                  <a:pt x="0" y="1692390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8" name="object 658"/>
          <p:cNvSpPr/>
          <p:nvPr/>
        </p:nvSpPr>
        <p:spPr>
          <a:xfrm>
            <a:off x="2162413" y="3665776"/>
            <a:ext cx="0" cy="1188095"/>
          </a:xfrm>
          <a:custGeom>
            <a:avLst/>
            <a:gdLst/>
            <a:ahLst/>
            <a:cxnLst/>
            <a:rect l="l" t="t" r="r" b="b"/>
            <a:pathLst>
              <a:path h="1689734">
                <a:moveTo>
                  <a:pt x="0" y="168934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9" name="object 659"/>
          <p:cNvSpPr/>
          <p:nvPr/>
        </p:nvSpPr>
        <p:spPr>
          <a:xfrm>
            <a:off x="2167405" y="3665776"/>
            <a:ext cx="0" cy="1188095"/>
          </a:xfrm>
          <a:custGeom>
            <a:avLst/>
            <a:gdLst/>
            <a:ahLst/>
            <a:cxnLst/>
            <a:rect l="l" t="t" r="r" b="b"/>
            <a:pathLst>
              <a:path h="1689734">
                <a:moveTo>
                  <a:pt x="0" y="0"/>
                </a:moveTo>
                <a:lnTo>
                  <a:pt x="0" y="168934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0" name="object 660"/>
          <p:cNvSpPr/>
          <p:nvPr/>
        </p:nvSpPr>
        <p:spPr>
          <a:xfrm>
            <a:off x="216241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1" name="object 661"/>
          <p:cNvSpPr/>
          <p:nvPr/>
        </p:nvSpPr>
        <p:spPr>
          <a:xfrm>
            <a:off x="2170261" y="3671477"/>
            <a:ext cx="0" cy="1182291"/>
          </a:xfrm>
          <a:custGeom>
            <a:avLst/>
            <a:gdLst/>
            <a:ahLst/>
            <a:cxnLst/>
            <a:rect l="l" t="t" r="r" b="b"/>
            <a:pathLst>
              <a:path h="1681479">
                <a:moveTo>
                  <a:pt x="0" y="0"/>
                </a:moveTo>
                <a:lnTo>
                  <a:pt x="0" y="1681237"/>
                </a:lnTo>
              </a:path>
            </a:pathLst>
          </a:custGeom>
          <a:ln w="812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2" name="object 662"/>
          <p:cNvSpPr/>
          <p:nvPr/>
        </p:nvSpPr>
        <p:spPr>
          <a:xfrm>
            <a:off x="2167405" y="3673618"/>
            <a:ext cx="0" cy="1180058"/>
          </a:xfrm>
          <a:custGeom>
            <a:avLst/>
            <a:gdLst/>
            <a:ahLst/>
            <a:cxnLst/>
            <a:rect l="l" t="t" r="r" b="b"/>
            <a:pathLst>
              <a:path h="1678304">
                <a:moveTo>
                  <a:pt x="0" y="167819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3" name="object 663"/>
          <p:cNvSpPr/>
          <p:nvPr/>
        </p:nvSpPr>
        <p:spPr>
          <a:xfrm>
            <a:off x="2173117" y="3673618"/>
            <a:ext cx="0" cy="1180058"/>
          </a:xfrm>
          <a:custGeom>
            <a:avLst/>
            <a:gdLst/>
            <a:ahLst/>
            <a:cxnLst/>
            <a:rect l="l" t="t" r="r" b="b"/>
            <a:pathLst>
              <a:path h="1678304">
                <a:moveTo>
                  <a:pt x="0" y="0"/>
                </a:moveTo>
                <a:lnTo>
                  <a:pt x="0" y="167819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4" name="object 664"/>
          <p:cNvSpPr/>
          <p:nvPr/>
        </p:nvSpPr>
        <p:spPr>
          <a:xfrm>
            <a:off x="2167406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5" name="object 665"/>
          <p:cNvSpPr/>
          <p:nvPr/>
        </p:nvSpPr>
        <p:spPr>
          <a:xfrm>
            <a:off x="2175615" y="3632243"/>
            <a:ext cx="0" cy="1221581"/>
          </a:xfrm>
          <a:custGeom>
            <a:avLst/>
            <a:gdLst/>
            <a:ahLst/>
            <a:cxnLst/>
            <a:rect l="l" t="t" r="r" b="b"/>
            <a:pathLst>
              <a:path h="1737359">
                <a:moveTo>
                  <a:pt x="0" y="0"/>
                </a:moveTo>
                <a:lnTo>
                  <a:pt x="0" y="1737037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6" name="object 666"/>
          <p:cNvSpPr/>
          <p:nvPr/>
        </p:nvSpPr>
        <p:spPr>
          <a:xfrm>
            <a:off x="2173117" y="3634383"/>
            <a:ext cx="0" cy="1219349"/>
          </a:xfrm>
          <a:custGeom>
            <a:avLst/>
            <a:gdLst/>
            <a:ahLst/>
            <a:cxnLst/>
            <a:rect l="l" t="t" r="r" b="b"/>
            <a:pathLst>
              <a:path h="1734184">
                <a:moveTo>
                  <a:pt x="0" y="173399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7" name="object 667"/>
          <p:cNvSpPr/>
          <p:nvPr/>
        </p:nvSpPr>
        <p:spPr>
          <a:xfrm>
            <a:off x="2178110" y="3634383"/>
            <a:ext cx="0" cy="1219349"/>
          </a:xfrm>
          <a:custGeom>
            <a:avLst/>
            <a:gdLst/>
            <a:ahLst/>
            <a:cxnLst/>
            <a:rect l="l" t="t" r="r" b="b"/>
            <a:pathLst>
              <a:path h="1734184">
                <a:moveTo>
                  <a:pt x="0" y="0"/>
                </a:moveTo>
                <a:lnTo>
                  <a:pt x="0" y="173399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8" name="object 668"/>
          <p:cNvSpPr/>
          <p:nvPr/>
        </p:nvSpPr>
        <p:spPr>
          <a:xfrm>
            <a:off x="217311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9" name="object 669"/>
          <p:cNvSpPr/>
          <p:nvPr/>
        </p:nvSpPr>
        <p:spPr>
          <a:xfrm>
            <a:off x="2180610" y="3607271"/>
            <a:ext cx="0" cy="1246584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0"/>
                </a:moveTo>
                <a:lnTo>
                  <a:pt x="0" y="1772553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0" name="object 670"/>
          <p:cNvSpPr/>
          <p:nvPr/>
        </p:nvSpPr>
        <p:spPr>
          <a:xfrm>
            <a:off x="2178110" y="3609411"/>
            <a:ext cx="0" cy="1244352"/>
          </a:xfrm>
          <a:custGeom>
            <a:avLst/>
            <a:gdLst/>
            <a:ahLst/>
            <a:cxnLst/>
            <a:rect l="l" t="t" r="r" b="b"/>
            <a:pathLst>
              <a:path h="1769745">
                <a:moveTo>
                  <a:pt x="0" y="176951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1" name="object 671"/>
          <p:cNvSpPr/>
          <p:nvPr/>
        </p:nvSpPr>
        <p:spPr>
          <a:xfrm>
            <a:off x="2183110" y="3609411"/>
            <a:ext cx="0" cy="1244352"/>
          </a:xfrm>
          <a:custGeom>
            <a:avLst/>
            <a:gdLst/>
            <a:ahLst/>
            <a:cxnLst/>
            <a:rect l="l" t="t" r="r" b="b"/>
            <a:pathLst>
              <a:path h="1769745">
                <a:moveTo>
                  <a:pt x="0" y="0"/>
                </a:moveTo>
                <a:lnTo>
                  <a:pt x="0" y="176951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2" name="object 672"/>
          <p:cNvSpPr/>
          <p:nvPr/>
        </p:nvSpPr>
        <p:spPr>
          <a:xfrm>
            <a:off x="217811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3" name="object 673"/>
          <p:cNvSpPr/>
          <p:nvPr/>
        </p:nvSpPr>
        <p:spPr>
          <a:xfrm>
            <a:off x="2185608" y="3645794"/>
            <a:ext cx="0" cy="1208187"/>
          </a:xfrm>
          <a:custGeom>
            <a:avLst/>
            <a:gdLst/>
            <a:ahLst/>
            <a:cxnLst/>
            <a:rect l="l" t="t" r="r" b="b"/>
            <a:pathLst>
              <a:path h="1718309">
                <a:moveTo>
                  <a:pt x="0" y="0"/>
                </a:moveTo>
                <a:lnTo>
                  <a:pt x="0" y="1717764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4" name="object 674"/>
          <p:cNvSpPr/>
          <p:nvPr/>
        </p:nvSpPr>
        <p:spPr>
          <a:xfrm>
            <a:off x="2183110" y="3647935"/>
            <a:ext cx="0" cy="1205954"/>
          </a:xfrm>
          <a:custGeom>
            <a:avLst/>
            <a:gdLst/>
            <a:ahLst/>
            <a:cxnLst/>
            <a:rect l="l" t="t" r="r" b="b"/>
            <a:pathLst>
              <a:path h="1715134">
                <a:moveTo>
                  <a:pt x="0" y="171472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5" name="object 675"/>
          <p:cNvSpPr/>
          <p:nvPr/>
        </p:nvSpPr>
        <p:spPr>
          <a:xfrm>
            <a:off x="2188103" y="3647935"/>
            <a:ext cx="0" cy="1205954"/>
          </a:xfrm>
          <a:custGeom>
            <a:avLst/>
            <a:gdLst/>
            <a:ahLst/>
            <a:cxnLst/>
            <a:rect l="l" t="t" r="r" b="b"/>
            <a:pathLst>
              <a:path h="1715134">
                <a:moveTo>
                  <a:pt x="0" y="0"/>
                </a:moveTo>
                <a:lnTo>
                  <a:pt x="0" y="171472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6" name="object 676"/>
          <p:cNvSpPr/>
          <p:nvPr/>
        </p:nvSpPr>
        <p:spPr>
          <a:xfrm>
            <a:off x="218311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7" name="object 677"/>
          <p:cNvSpPr/>
          <p:nvPr/>
        </p:nvSpPr>
        <p:spPr>
          <a:xfrm>
            <a:off x="2190600" y="3612271"/>
            <a:ext cx="0" cy="1241673"/>
          </a:xfrm>
          <a:custGeom>
            <a:avLst/>
            <a:gdLst/>
            <a:ahLst/>
            <a:cxnLst/>
            <a:rect l="l" t="t" r="r" b="b"/>
            <a:pathLst>
              <a:path h="1765934">
                <a:moveTo>
                  <a:pt x="0" y="0"/>
                </a:moveTo>
                <a:lnTo>
                  <a:pt x="0" y="1765443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8" name="object 678"/>
          <p:cNvSpPr/>
          <p:nvPr/>
        </p:nvSpPr>
        <p:spPr>
          <a:xfrm>
            <a:off x="2188103" y="3614410"/>
            <a:ext cx="0" cy="1239441"/>
          </a:xfrm>
          <a:custGeom>
            <a:avLst/>
            <a:gdLst/>
            <a:ahLst/>
            <a:cxnLst/>
            <a:rect l="l" t="t" r="r" b="b"/>
            <a:pathLst>
              <a:path h="1762759">
                <a:moveTo>
                  <a:pt x="0" y="176240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9" name="object 679"/>
          <p:cNvSpPr/>
          <p:nvPr/>
        </p:nvSpPr>
        <p:spPr>
          <a:xfrm>
            <a:off x="2193095" y="3614410"/>
            <a:ext cx="0" cy="1239441"/>
          </a:xfrm>
          <a:custGeom>
            <a:avLst/>
            <a:gdLst/>
            <a:ahLst/>
            <a:cxnLst/>
            <a:rect l="l" t="t" r="r" b="b"/>
            <a:pathLst>
              <a:path h="1762759">
                <a:moveTo>
                  <a:pt x="0" y="0"/>
                </a:moveTo>
                <a:lnTo>
                  <a:pt x="0" y="176240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0" name="object 680"/>
          <p:cNvSpPr/>
          <p:nvPr/>
        </p:nvSpPr>
        <p:spPr>
          <a:xfrm>
            <a:off x="218810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1" name="object 681"/>
          <p:cNvSpPr/>
          <p:nvPr/>
        </p:nvSpPr>
        <p:spPr>
          <a:xfrm>
            <a:off x="2195951" y="3640093"/>
            <a:ext cx="0" cy="1213545"/>
          </a:xfrm>
          <a:custGeom>
            <a:avLst/>
            <a:gdLst/>
            <a:ahLst/>
            <a:cxnLst/>
            <a:rect l="l" t="t" r="r" b="b"/>
            <a:pathLst>
              <a:path h="1725929">
                <a:moveTo>
                  <a:pt x="0" y="0"/>
                </a:moveTo>
                <a:lnTo>
                  <a:pt x="0" y="1725873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2" name="object 682"/>
          <p:cNvSpPr/>
          <p:nvPr/>
        </p:nvSpPr>
        <p:spPr>
          <a:xfrm>
            <a:off x="2193095" y="3642234"/>
            <a:ext cx="0" cy="1211758"/>
          </a:xfrm>
          <a:custGeom>
            <a:avLst/>
            <a:gdLst/>
            <a:ahLst/>
            <a:cxnLst/>
            <a:rect l="l" t="t" r="r" b="b"/>
            <a:pathLst>
              <a:path h="1723390">
                <a:moveTo>
                  <a:pt x="0" y="172283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3" name="object 683"/>
          <p:cNvSpPr/>
          <p:nvPr/>
        </p:nvSpPr>
        <p:spPr>
          <a:xfrm>
            <a:off x="2198807" y="3642234"/>
            <a:ext cx="0" cy="1211758"/>
          </a:xfrm>
          <a:custGeom>
            <a:avLst/>
            <a:gdLst/>
            <a:ahLst/>
            <a:cxnLst/>
            <a:rect l="l" t="t" r="r" b="b"/>
            <a:pathLst>
              <a:path h="1723390">
                <a:moveTo>
                  <a:pt x="0" y="0"/>
                </a:moveTo>
                <a:lnTo>
                  <a:pt x="0" y="172283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4" name="object 684"/>
          <p:cNvSpPr/>
          <p:nvPr/>
        </p:nvSpPr>
        <p:spPr>
          <a:xfrm>
            <a:off x="2193096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5" name="object 685"/>
          <p:cNvSpPr/>
          <p:nvPr/>
        </p:nvSpPr>
        <p:spPr>
          <a:xfrm>
            <a:off x="2201306" y="3661495"/>
            <a:ext cx="0" cy="1192113"/>
          </a:xfrm>
          <a:custGeom>
            <a:avLst/>
            <a:gdLst/>
            <a:ahLst/>
            <a:cxnLst/>
            <a:rect l="l" t="t" r="r" b="b"/>
            <a:pathLst>
              <a:path h="1695450">
                <a:moveTo>
                  <a:pt x="0" y="0"/>
                </a:moveTo>
                <a:lnTo>
                  <a:pt x="0" y="1695434"/>
                </a:lnTo>
              </a:path>
            </a:pathLst>
          </a:custGeom>
          <a:ln w="710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6" name="object 686"/>
          <p:cNvSpPr/>
          <p:nvPr/>
        </p:nvSpPr>
        <p:spPr>
          <a:xfrm>
            <a:off x="2198807" y="3663636"/>
            <a:ext cx="0" cy="1190327"/>
          </a:xfrm>
          <a:custGeom>
            <a:avLst/>
            <a:gdLst/>
            <a:ahLst/>
            <a:cxnLst/>
            <a:rect l="l" t="t" r="r" b="b"/>
            <a:pathLst>
              <a:path h="1692909">
                <a:moveTo>
                  <a:pt x="0" y="169239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7" name="object 687"/>
          <p:cNvSpPr/>
          <p:nvPr/>
        </p:nvSpPr>
        <p:spPr>
          <a:xfrm>
            <a:off x="2203799" y="3663636"/>
            <a:ext cx="0" cy="1190327"/>
          </a:xfrm>
          <a:custGeom>
            <a:avLst/>
            <a:gdLst/>
            <a:ahLst/>
            <a:cxnLst/>
            <a:rect l="l" t="t" r="r" b="b"/>
            <a:pathLst>
              <a:path h="1692909">
                <a:moveTo>
                  <a:pt x="0" y="0"/>
                </a:moveTo>
                <a:lnTo>
                  <a:pt x="0" y="169239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8" name="object 688"/>
          <p:cNvSpPr/>
          <p:nvPr/>
        </p:nvSpPr>
        <p:spPr>
          <a:xfrm>
            <a:off x="219880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9" name="object 689"/>
          <p:cNvSpPr/>
          <p:nvPr/>
        </p:nvSpPr>
        <p:spPr>
          <a:xfrm>
            <a:off x="2206299" y="3656495"/>
            <a:ext cx="0" cy="1197471"/>
          </a:xfrm>
          <a:custGeom>
            <a:avLst/>
            <a:gdLst/>
            <a:ahLst/>
            <a:cxnLst/>
            <a:rect l="l" t="t" r="r" b="b"/>
            <a:pathLst>
              <a:path h="1703070">
                <a:moveTo>
                  <a:pt x="0" y="0"/>
                </a:moveTo>
                <a:lnTo>
                  <a:pt x="0" y="1702544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0" name="object 690"/>
          <p:cNvSpPr/>
          <p:nvPr/>
        </p:nvSpPr>
        <p:spPr>
          <a:xfrm>
            <a:off x="2203799" y="3658636"/>
            <a:ext cx="0" cy="1195239"/>
          </a:xfrm>
          <a:custGeom>
            <a:avLst/>
            <a:gdLst/>
            <a:ahLst/>
            <a:cxnLst/>
            <a:rect l="l" t="t" r="r" b="b"/>
            <a:pathLst>
              <a:path h="1699895">
                <a:moveTo>
                  <a:pt x="0" y="169950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1" name="object 691"/>
          <p:cNvSpPr/>
          <p:nvPr/>
        </p:nvSpPr>
        <p:spPr>
          <a:xfrm>
            <a:off x="2208800" y="3658636"/>
            <a:ext cx="0" cy="1195239"/>
          </a:xfrm>
          <a:custGeom>
            <a:avLst/>
            <a:gdLst/>
            <a:ahLst/>
            <a:cxnLst/>
            <a:rect l="l" t="t" r="r" b="b"/>
            <a:pathLst>
              <a:path h="1699895">
                <a:moveTo>
                  <a:pt x="0" y="0"/>
                </a:moveTo>
                <a:lnTo>
                  <a:pt x="0" y="169950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2" name="object 692"/>
          <p:cNvSpPr/>
          <p:nvPr/>
        </p:nvSpPr>
        <p:spPr>
          <a:xfrm>
            <a:off x="220379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3" name="object 693"/>
          <p:cNvSpPr/>
          <p:nvPr/>
        </p:nvSpPr>
        <p:spPr>
          <a:xfrm>
            <a:off x="2211299" y="3667197"/>
            <a:ext cx="0" cy="1186755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0"/>
                </a:moveTo>
                <a:lnTo>
                  <a:pt x="0" y="1687325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4" name="object 694"/>
          <p:cNvSpPr/>
          <p:nvPr/>
        </p:nvSpPr>
        <p:spPr>
          <a:xfrm>
            <a:off x="2208800" y="3669337"/>
            <a:ext cx="0" cy="1184523"/>
          </a:xfrm>
          <a:custGeom>
            <a:avLst/>
            <a:gdLst/>
            <a:ahLst/>
            <a:cxnLst/>
            <a:rect l="l" t="t" r="r" b="b"/>
            <a:pathLst>
              <a:path h="1684654">
                <a:moveTo>
                  <a:pt x="0" y="168428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5" name="object 695"/>
          <p:cNvSpPr/>
          <p:nvPr/>
        </p:nvSpPr>
        <p:spPr>
          <a:xfrm>
            <a:off x="2213793" y="3669337"/>
            <a:ext cx="0" cy="1184523"/>
          </a:xfrm>
          <a:custGeom>
            <a:avLst/>
            <a:gdLst/>
            <a:ahLst/>
            <a:cxnLst/>
            <a:rect l="l" t="t" r="r" b="b"/>
            <a:pathLst>
              <a:path h="1684654">
                <a:moveTo>
                  <a:pt x="0" y="0"/>
                </a:moveTo>
                <a:lnTo>
                  <a:pt x="0" y="168428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6" name="object 696"/>
          <p:cNvSpPr/>
          <p:nvPr/>
        </p:nvSpPr>
        <p:spPr>
          <a:xfrm>
            <a:off x="220880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7" name="object 697"/>
          <p:cNvSpPr/>
          <p:nvPr/>
        </p:nvSpPr>
        <p:spPr>
          <a:xfrm>
            <a:off x="2216649" y="3712861"/>
            <a:ext cx="0" cy="1140768"/>
          </a:xfrm>
          <a:custGeom>
            <a:avLst/>
            <a:gdLst/>
            <a:ahLst/>
            <a:cxnLst/>
            <a:rect l="l" t="t" r="r" b="b"/>
            <a:pathLst>
              <a:path h="1622425">
                <a:moveTo>
                  <a:pt x="0" y="0"/>
                </a:moveTo>
                <a:lnTo>
                  <a:pt x="0" y="1622381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8" name="object 698"/>
          <p:cNvSpPr/>
          <p:nvPr/>
        </p:nvSpPr>
        <p:spPr>
          <a:xfrm>
            <a:off x="2213793" y="3715000"/>
            <a:ext cx="0" cy="1138982"/>
          </a:xfrm>
          <a:custGeom>
            <a:avLst/>
            <a:gdLst/>
            <a:ahLst/>
            <a:cxnLst/>
            <a:rect l="l" t="t" r="r" b="b"/>
            <a:pathLst>
              <a:path h="1619884">
                <a:moveTo>
                  <a:pt x="0" y="161933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9" name="object 699"/>
          <p:cNvSpPr/>
          <p:nvPr/>
        </p:nvSpPr>
        <p:spPr>
          <a:xfrm>
            <a:off x="2219504" y="3715000"/>
            <a:ext cx="0" cy="1138982"/>
          </a:xfrm>
          <a:custGeom>
            <a:avLst/>
            <a:gdLst/>
            <a:ahLst/>
            <a:cxnLst/>
            <a:rect l="l" t="t" r="r" b="b"/>
            <a:pathLst>
              <a:path h="1619884">
                <a:moveTo>
                  <a:pt x="0" y="0"/>
                </a:moveTo>
                <a:lnTo>
                  <a:pt x="0" y="161933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0" name="object 700"/>
          <p:cNvSpPr/>
          <p:nvPr/>
        </p:nvSpPr>
        <p:spPr>
          <a:xfrm>
            <a:off x="221379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1" name="object 701"/>
          <p:cNvSpPr/>
          <p:nvPr/>
        </p:nvSpPr>
        <p:spPr>
          <a:xfrm>
            <a:off x="2221999" y="3729264"/>
            <a:ext cx="0" cy="1124694"/>
          </a:xfrm>
          <a:custGeom>
            <a:avLst/>
            <a:gdLst/>
            <a:ahLst/>
            <a:cxnLst/>
            <a:rect l="l" t="t" r="r" b="b"/>
            <a:pathLst>
              <a:path h="1599565">
                <a:moveTo>
                  <a:pt x="0" y="0"/>
                </a:moveTo>
                <a:lnTo>
                  <a:pt x="0" y="15990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2" name="object 702"/>
          <p:cNvSpPr/>
          <p:nvPr/>
        </p:nvSpPr>
        <p:spPr>
          <a:xfrm>
            <a:off x="2219504" y="3731403"/>
            <a:ext cx="0" cy="1122462"/>
          </a:xfrm>
          <a:custGeom>
            <a:avLst/>
            <a:gdLst/>
            <a:ahLst/>
            <a:cxnLst/>
            <a:rect l="l" t="t" r="r" b="b"/>
            <a:pathLst>
              <a:path h="1596390">
                <a:moveTo>
                  <a:pt x="0" y="159601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3" name="object 703"/>
          <p:cNvSpPr/>
          <p:nvPr/>
        </p:nvSpPr>
        <p:spPr>
          <a:xfrm>
            <a:off x="2224496" y="3731403"/>
            <a:ext cx="0" cy="1122462"/>
          </a:xfrm>
          <a:custGeom>
            <a:avLst/>
            <a:gdLst/>
            <a:ahLst/>
            <a:cxnLst/>
            <a:rect l="l" t="t" r="r" b="b"/>
            <a:pathLst>
              <a:path h="1596390">
                <a:moveTo>
                  <a:pt x="0" y="0"/>
                </a:moveTo>
                <a:lnTo>
                  <a:pt x="0" y="159601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4" name="object 704"/>
          <p:cNvSpPr/>
          <p:nvPr/>
        </p:nvSpPr>
        <p:spPr>
          <a:xfrm>
            <a:off x="221950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5" name="object 705"/>
          <p:cNvSpPr/>
          <p:nvPr/>
        </p:nvSpPr>
        <p:spPr>
          <a:xfrm>
            <a:off x="2226990" y="3807741"/>
            <a:ext cx="0" cy="1046113"/>
          </a:xfrm>
          <a:custGeom>
            <a:avLst/>
            <a:gdLst/>
            <a:ahLst/>
            <a:cxnLst/>
            <a:rect l="l" t="t" r="r" b="b"/>
            <a:pathLst>
              <a:path h="1487804">
                <a:moveTo>
                  <a:pt x="0" y="0"/>
                </a:moveTo>
                <a:lnTo>
                  <a:pt x="0" y="1487440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6" name="object 706"/>
          <p:cNvSpPr/>
          <p:nvPr/>
        </p:nvSpPr>
        <p:spPr>
          <a:xfrm>
            <a:off x="2224496" y="3809882"/>
            <a:ext cx="0" cy="1043880"/>
          </a:xfrm>
          <a:custGeom>
            <a:avLst/>
            <a:gdLst/>
            <a:ahLst/>
            <a:cxnLst/>
            <a:rect l="l" t="t" r="r" b="b"/>
            <a:pathLst>
              <a:path h="1484629">
                <a:moveTo>
                  <a:pt x="0" y="148439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7" name="object 707"/>
          <p:cNvSpPr/>
          <p:nvPr/>
        </p:nvSpPr>
        <p:spPr>
          <a:xfrm>
            <a:off x="2229489" y="3809882"/>
            <a:ext cx="0" cy="1043880"/>
          </a:xfrm>
          <a:custGeom>
            <a:avLst/>
            <a:gdLst/>
            <a:ahLst/>
            <a:cxnLst/>
            <a:rect l="l" t="t" r="r" b="b"/>
            <a:pathLst>
              <a:path h="1484629">
                <a:moveTo>
                  <a:pt x="0" y="0"/>
                </a:moveTo>
                <a:lnTo>
                  <a:pt x="0" y="148439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8" name="object 708"/>
          <p:cNvSpPr/>
          <p:nvPr/>
        </p:nvSpPr>
        <p:spPr>
          <a:xfrm>
            <a:off x="222449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9" name="object 709"/>
          <p:cNvSpPr/>
          <p:nvPr/>
        </p:nvSpPr>
        <p:spPr>
          <a:xfrm>
            <a:off x="2231989" y="3814873"/>
            <a:ext cx="0" cy="1038969"/>
          </a:xfrm>
          <a:custGeom>
            <a:avLst/>
            <a:gdLst/>
            <a:ahLst/>
            <a:cxnLst/>
            <a:rect l="l" t="t" r="r" b="b"/>
            <a:pathLst>
              <a:path h="1477645">
                <a:moveTo>
                  <a:pt x="0" y="0"/>
                </a:moveTo>
                <a:lnTo>
                  <a:pt x="0" y="1477297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0" name="object 710"/>
          <p:cNvSpPr/>
          <p:nvPr/>
        </p:nvSpPr>
        <p:spPr>
          <a:xfrm>
            <a:off x="2229489" y="3817012"/>
            <a:ext cx="0" cy="1036737"/>
          </a:xfrm>
          <a:custGeom>
            <a:avLst/>
            <a:gdLst/>
            <a:ahLst/>
            <a:cxnLst/>
            <a:rect l="l" t="t" r="r" b="b"/>
            <a:pathLst>
              <a:path h="1474470">
                <a:moveTo>
                  <a:pt x="0" y="147425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1" name="object 711"/>
          <p:cNvSpPr/>
          <p:nvPr/>
        </p:nvSpPr>
        <p:spPr>
          <a:xfrm>
            <a:off x="2234490" y="3817012"/>
            <a:ext cx="0" cy="1036737"/>
          </a:xfrm>
          <a:custGeom>
            <a:avLst/>
            <a:gdLst/>
            <a:ahLst/>
            <a:cxnLst/>
            <a:rect l="l" t="t" r="r" b="b"/>
            <a:pathLst>
              <a:path h="1474470">
                <a:moveTo>
                  <a:pt x="0" y="0"/>
                </a:moveTo>
                <a:lnTo>
                  <a:pt x="0" y="147425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2" name="object 712"/>
          <p:cNvSpPr/>
          <p:nvPr/>
        </p:nvSpPr>
        <p:spPr>
          <a:xfrm>
            <a:off x="222948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3" name="object 713"/>
          <p:cNvSpPr/>
          <p:nvPr/>
        </p:nvSpPr>
        <p:spPr>
          <a:xfrm>
            <a:off x="2236983" y="3856255"/>
            <a:ext cx="0" cy="997446"/>
          </a:xfrm>
          <a:custGeom>
            <a:avLst/>
            <a:gdLst/>
            <a:ahLst/>
            <a:cxnLst/>
            <a:rect l="l" t="t" r="r" b="b"/>
            <a:pathLst>
              <a:path h="1418590">
                <a:moveTo>
                  <a:pt x="0" y="0"/>
                </a:moveTo>
                <a:lnTo>
                  <a:pt x="0" y="1418441"/>
                </a:lnTo>
              </a:path>
            </a:pathLst>
          </a:custGeom>
          <a:ln w="710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4" name="object 714"/>
          <p:cNvSpPr/>
          <p:nvPr/>
        </p:nvSpPr>
        <p:spPr>
          <a:xfrm>
            <a:off x="2234490" y="3858396"/>
            <a:ext cx="0" cy="995214"/>
          </a:xfrm>
          <a:custGeom>
            <a:avLst/>
            <a:gdLst/>
            <a:ahLst/>
            <a:cxnLst/>
            <a:rect l="l" t="t" r="r" b="b"/>
            <a:pathLst>
              <a:path h="1415415">
                <a:moveTo>
                  <a:pt x="0" y="141539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5" name="object 715"/>
          <p:cNvSpPr/>
          <p:nvPr/>
        </p:nvSpPr>
        <p:spPr>
          <a:xfrm>
            <a:off x="2239483" y="3858396"/>
            <a:ext cx="0" cy="995214"/>
          </a:xfrm>
          <a:custGeom>
            <a:avLst/>
            <a:gdLst/>
            <a:ahLst/>
            <a:cxnLst/>
            <a:rect l="l" t="t" r="r" b="b"/>
            <a:pathLst>
              <a:path h="1415415">
                <a:moveTo>
                  <a:pt x="0" y="0"/>
                </a:moveTo>
                <a:lnTo>
                  <a:pt x="0" y="141539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6" name="object 716"/>
          <p:cNvSpPr/>
          <p:nvPr/>
        </p:nvSpPr>
        <p:spPr>
          <a:xfrm>
            <a:off x="223449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7" name="object 717"/>
          <p:cNvSpPr/>
          <p:nvPr/>
        </p:nvSpPr>
        <p:spPr>
          <a:xfrm>
            <a:off x="2242339" y="3919033"/>
            <a:ext cx="0" cy="934938"/>
          </a:xfrm>
          <a:custGeom>
            <a:avLst/>
            <a:gdLst/>
            <a:ahLst/>
            <a:cxnLst/>
            <a:rect l="l" t="t" r="r" b="b"/>
            <a:pathLst>
              <a:path h="1329690">
                <a:moveTo>
                  <a:pt x="0" y="0"/>
                </a:moveTo>
                <a:lnTo>
                  <a:pt x="0" y="1329158"/>
                </a:lnTo>
              </a:path>
            </a:pathLst>
          </a:custGeom>
          <a:ln w="812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8" name="object 718"/>
          <p:cNvSpPr/>
          <p:nvPr/>
        </p:nvSpPr>
        <p:spPr>
          <a:xfrm>
            <a:off x="2239483" y="3921173"/>
            <a:ext cx="0" cy="932706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132611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9" name="object 719"/>
          <p:cNvSpPr/>
          <p:nvPr/>
        </p:nvSpPr>
        <p:spPr>
          <a:xfrm>
            <a:off x="2245194" y="3921173"/>
            <a:ext cx="0" cy="932706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0"/>
                </a:moveTo>
                <a:lnTo>
                  <a:pt x="0" y="132611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0" name="object 720"/>
          <p:cNvSpPr/>
          <p:nvPr/>
        </p:nvSpPr>
        <p:spPr>
          <a:xfrm>
            <a:off x="223948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1" name="object 721"/>
          <p:cNvSpPr/>
          <p:nvPr/>
        </p:nvSpPr>
        <p:spPr>
          <a:xfrm>
            <a:off x="2247689" y="3963267"/>
            <a:ext cx="0" cy="890736"/>
          </a:xfrm>
          <a:custGeom>
            <a:avLst/>
            <a:gdLst/>
            <a:ahLst/>
            <a:cxnLst/>
            <a:rect l="l" t="t" r="r" b="b"/>
            <a:pathLst>
              <a:path h="1266825">
                <a:moveTo>
                  <a:pt x="0" y="0"/>
                </a:moveTo>
                <a:lnTo>
                  <a:pt x="0" y="1266247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2" name="object 722"/>
          <p:cNvSpPr/>
          <p:nvPr/>
        </p:nvSpPr>
        <p:spPr>
          <a:xfrm>
            <a:off x="2245194" y="3965407"/>
            <a:ext cx="0" cy="888504"/>
          </a:xfrm>
          <a:custGeom>
            <a:avLst/>
            <a:gdLst/>
            <a:ahLst/>
            <a:cxnLst/>
            <a:rect l="l" t="t" r="r" b="b"/>
            <a:pathLst>
              <a:path h="1263650">
                <a:moveTo>
                  <a:pt x="0" y="126320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3" name="object 723"/>
          <p:cNvSpPr/>
          <p:nvPr/>
        </p:nvSpPr>
        <p:spPr>
          <a:xfrm>
            <a:off x="2250186" y="3965407"/>
            <a:ext cx="0" cy="888504"/>
          </a:xfrm>
          <a:custGeom>
            <a:avLst/>
            <a:gdLst/>
            <a:ahLst/>
            <a:cxnLst/>
            <a:rect l="l" t="t" r="r" b="b"/>
            <a:pathLst>
              <a:path h="1263650">
                <a:moveTo>
                  <a:pt x="0" y="0"/>
                </a:moveTo>
                <a:lnTo>
                  <a:pt x="0" y="126320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4" name="object 724"/>
          <p:cNvSpPr/>
          <p:nvPr/>
        </p:nvSpPr>
        <p:spPr>
          <a:xfrm>
            <a:off x="224519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5" name="object 725"/>
          <p:cNvSpPr/>
          <p:nvPr/>
        </p:nvSpPr>
        <p:spPr>
          <a:xfrm>
            <a:off x="2252686" y="4060998"/>
            <a:ext cx="0" cy="792956"/>
          </a:xfrm>
          <a:custGeom>
            <a:avLst/>
            <a:gdLst/>
            <a:ahLst/>
            <a:cxnLst/>
            <a:rect l="l" t="t" r="r" b="b"/>
            <a:pathLst>
              <a:path h="1127759">
                <a:moveTo>
                  <a:pt x="0" y="0"/>
                </a:moveTo>
                <a:lnTo>
                  <a:pt x="0" y="1127252"/>
                </a:lnTo>
              </a:path>
            </a:pathLst>
          </a:custGeom>
          <a:ln w="7110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6" name="object 726"/>
          <p:cNvSpPr/>
          <p:nvPr/>
        </p:nvSpPr>
        <p:spPr>
          <a:xfrm>
            <a:off x="2250186" y="4063139"/>
            <a:ext cx="0" cy="790724"/>
          </a:xfrm>
          <a:custGeom>
            <a:avLst/>
            <a:gdLst/>
            <a:ahLst/>
            <a:cxnLst/>
            <a:rect l="l" t="t" r="r" b="b"/>
            <a:pathLst>
              <a:path h="1124584">
                <a:moveTo>
                  <a:pt x="0" y="112421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7" name="object 727"/>
          <p:cNvSpPr/>
          <p:nvPr/>
        </p:nvSpPr>
        <p:spPr>
          <a:xfrm>
            <a:off x="2255179" y="4063139"/>
            <a:ext cx="0" cy="790724"/>
          </a:xfrm>
          <a:custGeom>
            <a:avLst/>
            <a:gdLst/>
            <a:ahLst/>
            <a:cxnLst/>
            <a:rect l="l" t="t" r="r" b="b"/>
            <a:pathLst>
              <a:path h="1124584">
                <a:moveTo>
                  <a:pt x="0" y="0"/>
                </a:moveTo>
                <a:lnTo>
                  <a:pt x="0" y="112421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8" name="object 728"/>
          <p:cNvSpPr/>
          <p:nvPr/>
        </p:nvSpPr>
        <p:spPr>
          <a:xfrm>
            <a:off x="225018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9" name="object 729"/>
          <p:cNvSpPr/>
          <p:nvPr/>
        </p:nvSpPr>
        <p:spPr>
          <a:xfrm>
            <a:off x="2257677" y="4089540"/>
            <a:ext cx="0" cy="764381"/>
          </a:xfrm>
          <a:custGeom>
            <a:avLst/>
            <a:gdLst/>
            <a:ahLst/>
            <a:cxnLst/>
            <a:rect l="l" t="t" r="r" b="b"/>
            <a:pathLst>
              <a:path h="1087120">
                <a:moveTo>
                  <a:pt x="0" y="0"/>
                </a:moveTo>
                <a:lnTo>
                  <a:pt x="0" y="1086659"/>
                </a:lnTo>
              </a:path>
            </a:pathLst>
          </a:custGeom>
          <a:ln w="711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0" name="object 730"/>
          <p:cNvSpPr/>
          <p:nvPr/>
        </p:nvSpPr>
        <p:spPr>
          <a:xfrm>
            <a:off x="2255179" y="4091681"/>
            <a:ext cx="0" cy="762149"/>
          </a:xfrm>
          <a:custGeom>
            <a:avLst/>
            <a:gdLst/>
            <a:ahLst/>
            <a:cxnLst/>
            <a:rect l="l" t="t" r="r" b="b"/>
            <a:pathLst>
              <a:path h="1083945">
                <a:moveTo>
                  <a:pt x="0" y="108361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1" name="object 731"/>
          <p:cNvSpPr/>
          <p:nvPr/>
        </p:nvSpPr>
        <p:spPr>
          <a:xfrm>
            <a:off x="2260180" y="4091681"/>
            <a:ext cx="0" cy="762149"/>
          </a:xfrm>
          <a:custGeom>
            <a:avLst/>
            <a:gdLst/>
            <a:ahLst/>
            <a:cxnLst/>
            <a:rect l="l" t="t" r="r" b="b"/>
            <a:pathLst>
              <a:path h="1083945">
                <a:moveTo>
                  <a:pt x="0" y="0"/>
                </a:moveTo>
                <a:lnTo>
                  <a:pt x="0" y="108361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2" name="object 732"/>
          <p:cNvSpPr/>
          <p:nvPr/>
        </p:nvSpPr>
        <p:spPr>
          <a:xfrm>
            <a:off x="225517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3" name="object 733"/>
          <p:cNvSpPr/>
          <p:nvPr/>
        </p:nvSpPr>
        <p:spPr>
          <a:xfrm>
            <a:off x="2262679" y="4105943"/>
            <a:ext cx="0" cy="747861"/>
          </a:xfrm>
          <a:custGeom>
            <a:avLst/>
            <a:gdLst/>
            <a:ahLst/>
            <a:cxnLst/>
            <a:rect l="l" t="t" r="r" b="b"/>
            <a:pathLst>
              <a:path h="1063625">
                <a:moveTo>
                  <a:pt x="0" y="0"/>
                </a:moveTo>
                <a:lnTo>
                  <a:pt x="0" y="1063330"/>
                </a:lnTo>
              </a:path>
            </a:pathLst>
          </a:custGeom>
          <a:ln w="710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4" name="object 734"/>
          <p:cNvSpPr/>
          <p:nvPr/>
        </p:nvSpPr>
        <p:spPr>
          <a:xfrm>
            <a:off x="2260180" y="4108083"/>
            <a:ext cx="0" cy="745629"/>
          </a:xfrm>
          <a:custGeom>
            <a:avLst/>
            <a:gdLst/>
            <a:ahLst/>
            <a:cxnLst/>
            <a:rect l="l" t="t" r="r" b="b"/>
            <a:pathLst>
              <a:path h="1060450">
                <a:moveTo>
                  <a:pt x="0" y="106028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5" name="object 735"/>
          <p:cNvSpPr/>
          <p:nvPr/>
        </p:nvSpPr>
        <p:spPr>
          <a:xfrm>
            <a:off x="2265172" y="4108083"/>
            <a:ext cx="0" cy="745629"/>
          </a:xfrm>
          <a:custGeom>
            <a:avLst/>
            <a:gdLst/>
            <a:ahLst/>
            <a:cxnLst/>
            <a:rect l="l" t="t" r="r" b="b"/>
            <a:pathLst>
              <a:path h="1060450">
                <a:moveTo>
                  <a:pt x="0" y="0"/>
                </a:moveTo>
                <a:lnTo>
                  <a:pt x="0" y="106028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6" name="object 736"/>
          <p:cNvSpPr/>
          <p:nvPr/>
        </p:nvSpPr>
        <p:spPr>
          <a:xfrm>
            <a:off x="226018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7" name="object 737"/>
          <p:cNvSpPr/>
          <p:nvPr/>
        </p:nvSpPr>
        <p:spPr>
          <a:xfrm>
            <a:off x="2268025" y="4175860"/>
            <a:ext cx="0" cy="677763"/>
          </a:xfrm>
          <a:custGeom>
            <a:avLst/>
            <a:gdLst/>
            <a:ahLst/>
            <a:cxnLst/>
            <a:rect l="l" t="t" r="r" b="b"/>
            <a:pathLst>
              <a:path h="963929">
                <a:moveTo>
                  <a:pt x="0" y="0"/>
                </a:moveTo>
                <a:lnTo>
                  <a:pt x="0" y="963893"/>
                </a:lnTo>
              </a:path>
            </a:pathLst>
          </a:custGeom>
          <a:ln w="813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8" name="object 738"/>
          <p:cNvSpPr/>
          <p:nvPr/>
        </p:nvSpPr>
        <p:spPr>
          <a:xfrm>
            <a:off x="2265172" y="4178000"/>
            <a:ext cx="0" cy="675977"/>
          </a:xfrm>
          <a:custGeom>
            <a:avLst/>
            <a:gdLst/>
            <a:ahLst/>
            <a:cxnLst/>
            <a:rect l="l" t="t" r="r" b="b"/>
            <a:pathLst>
              <a:path h="961390">
                <a:moveTo>
                  <a:pt x="0" y="96085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9" name="object 739"/>
          <p:cNvSpPr/>
          <p:nvPr/>
        </p:nvSpPr>
        <p:spPr>
          <a:xfrm>
            <a:off x="2270884" y="4178000"/>
            <a:ext cx="0" cy="675977"/>
          </a:xfrm>
          <a:custGeom>
            <a:avLst/>
            <a:gdLst/>
            <a:ahLst/>
            <a:cxnLst/>
            <a:rect l="l" t="t" r="r" b="b"/>
            <a:pathLst>
              <a:path h="961390">
                <a:moveTo>
                  <a:pt x="0" y="0"/>
                </a:moveTo>
                <a:lnTo>
                  <a:pt x="0" y="96085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0" name="object 740"/>
          <p:cNvSpPr/>
          <p:nvPr/>
        </p:nvSpPr>
        <p:spPr>
          <a:xfrm>
            <a:off x="226517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5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1" name="object 741"/>
          <p:cNvSpPr/>
          <p:nvPr/>
        </p:nvSpPr>
        <p:spPr>
          <a:xfrm>
            <a:off x="2273379" y="4229365"/>
            <a:ext cx="0" cy="624632"/>
          </a:xfrm>
          <a:custGeom>
            <a:avLst/>
            <a:gdLst/>
            <a:ahLst/>
            <a:cxnLst/>
            <a:rect l="l" t="t" r="r" b="b"/>
            <a:pathLst>
              <a:path h="888365">
                <a:moveTo>
                  <a:pt x="0" y="0"/>
                </a:moveTo>
                <a:lnTo>
                  <a:pt x="0" y="887796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2" name="object 742"/>
          <p:cNvSpPr/>
          <p:nvPr/>
        </p:nvSpPr>
        <p:spPr>
          <a:xfrm>
            <a:off x="2270884" y="4231506"/>
            <a:ext cx="0" cy="622399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88475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3" name="object 743"/>
          <p:cNvSpPr/>
          <p:nvPr/>
        </p:nvSpPr>
        <p:spPr>
          <a:xfrm>
            <a:off x="2275876" y="4231506"/>
            <a:ext cx="0" cy="622399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0"/>
                </a:moveTo>
                <a:lnTo>
                  <a:pt x="0" y="88475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4" name="object 744"/>
          <p:cNvSpPr/>
          <p:nvPr/>
        </p:nvSpPr>
        <p:spPr>
          <a:xfrm>
            <a:off x="227088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5" name="object 745"/>
          <p:cNvSpPr/>
          <p:nvPr/>
        </p:nvSpPr>
        <p:spPr>
          <a:xfrm>
            <a:off x="2278371" y="4279301"/>
            <a:ext cx="0" cy="574625"/>
          </a:xfrm>
          <a:custGeom>
            <a:avLst/>
            <a:gdLst/>
            <a:ahLst/>
            <a:cxnLst/>
            <a:rect l="l" t="t" r="r" b="b"/>
            <a:pathLst>
              <a:path h="817245">
                <a:moveTo>
                  <a:pt x="0" y="0"/>
                </a:moveTo>
                <a:lnTo>
                  <a:pt x="0" y="816776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6" name="object 746"/>
          <p:cNvSpPr/>
          <p:nvPr/>
        </p:nvSpPr>
        <p:spPr>
          <a:xfrm>
            <a:off x="2275876" y="4281442"/>
            <a:ext cx="0" cy="572392"/>
          </a:xfrm>
          <a:custGeom>
            <a:avLst/>
            <a:gdLst/>
            <a:ahLst/>
            <a:cxnLst/>
            <a:rect l="l" t="t" r="r" b="b"/>
            <a:pathLst>
              <a:path h="814070">
                <a:moveTo>
                  <a:pt x="0" y="81373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7" name="object 747"/>
          <p:cNvSpPr/>
          <p:nvPr/>
        </p:nvSpPr>
        <p:spPr>
          <a:xfrm>
            <a:off x="2280869" y="4281442"/>
            <a:ext cx="0" cy="572392"/>
          </a:xfrm>
          <a:custGeom>
            <a:avLst/>
            <a:gdLst/>
            <a:ahLst/>
            <a:cxnLst/>
            <a:rect l="l" t="t" r="r" b="b"/>
            <a:pathLst>
              <a:path h="814070">
                <a:moveTo>
                  <a:pt x="0" y="0"/>
                </a:moveTo>
                <a:lnTo>
                  <a:pt x="0" y="81373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8" name="object 748"/>
          <p:cNvSpPr/>
          <p:nvPr/>
        </p:nvSpPr>
        <p:spPr>
          <a:xfrm>
            <a:off x="227587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9" name="object 749"/>
          <p:cNvSpPr/>
          <p:nvPr/>
        </p:nvSpPr>
        <p:spPr>
          <a:xfrm>
            <a:off x="2283370" y="4354928"/>
            <a:ext cx="0" cy="498723"/>
          </a:xfrm>
          <a:custGeom>
            <a:avLst/>
            <a:gdLst/>
            <a:ahLst/>
            <a:cxnLst/>
            <a:rect l="l" t="t" r="r" b="b"/>
            <a:pathLst>
              <a:path h="709295">
                <a:moveTo>
                  <a:pt x="0" y="0"/>
                </a:moveTo>
                <a:lnTo>
                  <a:pt x="0" y="709218"/>
                </a:lnTo>
              </a:path>
            </a:pathLst>
          </a:custGeom>
          <a:ln w="711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0" name="object 750"/>
          <p:cNvSpPr/>
          <p:nvPr/>
        </p:nvSpPr>
        <p:spPr>
          <a:xfrm>
            <a:off x="2280869" y="4357068"/>
            <a:ext cx="0" cy="496937"/>
          </a:xfrm>
          <a:custGeom>
            <a:avLst/>
            <a:gdLst/>
            <a:ahLst/>
            <a:cxnLst/>
            <a:rect l="l" t="t" r="r" b="b"/>
            <a:pathLst>
              <a:path h="706754">
                <a:moveTo>
                  <a:pt x="0" y="70617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1" name="object 751"/>
          <p:cNvSpPr/>
          <p:nvPr/>
        </p:nvSpPr>
        <p:spPr>
          <a:xfrm>
            <a:off x="2285870" y="4357068"/>
            <a:ext cx="0" cy="496937"/>
          </a:xfrm>
          <a:custGeom>
            <a:avLst/>
            <a:gdLst/>
            <a:ahLst/>
            <a:cxnLst/>
            <a:rect l="l" t="t" r="r" b="b"/>
            <a:pathLst>
              <a:path h="706754">
                <a:moveTo>
                  <a:pt x="0" y="0"/>
                </a:moveTo>
                <a:lnTo>
                  <a:pt x="0" y="70617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2" name="object 752"/>
          <p:cNvSpPr/>
          <p:nvPr/>
        </p:nvSpPr>
        <p:spPr>
          <a:xfrm>
            <a:off x="228086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3" name="object 753"/>
          <p:cNvSpPr/>
          <p:nvPr/>
        </p:nvSpPr>
        <p:spPr>
          <a:xfrm>
            <a:off x="2288719" y="4374901"/>
            <a:ext cx="0" cy="479078"/>
          </a:xfrm>
          <a:custGeom>
            <a:avLst/>
            <a:gdLst/>
            <a:ahLst/>
            <a:cxnLst/>
            <a:rect l="l" t="t" r="r" b="b"/>
            <a:pathLst>
              <a:path h="681354">
                <a:moveTo>
                  <a:pt x="0" y="0"/>
                </a:moveTo>
                <a:lnTo>
                  <a:pt x="0" y="680813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4" name="object 754"/>
          <p:cNvSpPr/>
          <p:nvPr/>
        </p:nvSpPr>
        <p:spPr>
          <a:xfrm>
            <a:off x="2285870" y="4377041"/>
            <a:ext cx="0" cy="476845"/>
          </a:xfrm>
          <a:custGeom>
            <a:avLst/>
            <a:gdLst/>
            <a:ahLst/>
            <a:cxnLst/>
            <a:rect l="l" t="t" r="r" b="b"/>
            <a:pathLst>
              <a:path h="678179">
                <a:moveTo>
                  <a:pt x="0" y="67777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5" name="object 755"/>
          <p:cNvSpPr/>
          <p:nvPr/>
        </p:nvSpPr>
        <p:spPr>
          <a:xfrm>
            <a:off x="2291573" y="4377041"/>
            <a:ext cx="0" cy="476845"/>
          </a:xfrm>
          <a:custGeom>
            <a:avLst/>
            <a:gdLst/>
            <a:ahLst/>
            <a:cxnLst/>
            <a:rect l="l" t="t" r="r" b="b"/>
            <a:pathLst>
              <a:path h="678179">
                <a:moveTo>
                  <a:pt x="0" y="0"/>
                </a:moveTo>
                <a:lnTo>
                  <a:pt x="0" y="67777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6" name="object 756"/>
          <p:cNvSpPr/>
          <p:nvPr/>
        </p:nvSpPr>
        <p:spPr>
          <a:xfrm>
            <a:off x="2285870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7" name="object 757"/>
          <p:cNvSpPr/>
          <p:nvPr/>
        </p:nvSpPr>
        <p:spPr>
          <a:xfrm>
            <a:off x="2294073" y="4458369"/>
            <a:ext cx="0" cy="395585"/>
          </a:xfrm>
          <a:custGeom>
            <a:avLst/>
            <a:gdLst/>
            <a:ahLst/>
            <a:cxnLst/>
            <a:rect l="l" t="t" r="r" b="b"/>
            <a:pathLst>
              <a:path h="562609">
                <a:moveTo>
                  <a:pt x="0" y="0"/>
                </a:moveTo>
                <a:lnTo>
                  <a:pt x="0" y="562101"/>
                </a:lnTo>
              </a:path>
            </a:pathLst>
          </a:custGeom>
          <a:ln w="711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8" name="object 758"/>
          <p:cNvSpPr/>
          <p:nvPr/>
        </p:nvSpPr>
        <p:spPr>
          <a:xfrm>
            <a:off x="2291573" y="4460510"/>
            <a:ext cx="0" cy="393353"/>
          </a:xfrm>
          <a:custGeom>
            <a:avLst/>
            <a:gdLst/>
            <a:ahLst/>
            <a:cxnLst/>
            <a:rect l="l" t="t" r="r" b="b"/>
            <a:pathLst>
              <a:path h="559434">
                <a:moveTo>
                  <a:pt x="0" y="55906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9" name="object 759"/>
          <p:cNvSpPr/>
          <p:nvPr/>
        </p:nvSpPr>
        <p:spPr>
          <a:xfrm>
            <a:off x="2296574" y="4460510"/>
            <a:ext cx="0" cy="393353"/>
          </a:xfrm>
          <a:custGeom>
            <a:avLst/>
            <a:gdLst/>
            <a:ahLst/>
            <a:cxnLst/>
            <a:rect l="l" t="t" r="r" b="b"/>
            <a:pathLst>
              <a:path h="559434">
                <a:moveTo>
                  <a:pt x="0" y="0"/>
                </a:moveTo>
                <a:lnTo>
                  <a:pt x="0" y="55906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0" name="object 760"/>
          <p:cNvSpPr/>
          <p:nvPr/>
        </p:nvSpPr>
        <p:spPr>
          <a:xfrm>
            <a:off x="229157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1" name="object 761"/>
          <p:cNvSpPr/>
          <p:nvPr/>
        </p:nvSpPr>
        <p:spPr>
          <a:xfrm>
            <a:off x="2299070" y="4501886"/>
            <a:ext cx="0" cy="351830"/>
          </a:xfrm>
          <a:custGeom>
            <a:avLst/>
            <a:gdLst/>
            <a:ahLst/>
            <a:cxnLst/>
            <a:rect l="l" t="t" r="r" b="b"/>
            <a:pathLst>
              <a:path h="500379">
                <a:moveTo>
                  <a:pt x="0" y="0"/>
                </a:moveTo>
                <a:lnTo>
                  <a:pt x="0" y="500211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2" name="object 762"/>
          <p:cNvSpPr/>
          <p:nvPr/>
        </p:nvSpPr>
        <p:spPr>
          <a:xfrm>
            <a:off x="2296574" y="4504027"/>
            <a:ext cx="0" cy="349597"/>
          </a:xfrm>
          <a:custGeom>
            <a:avLst/>
            <a:gdLst/>
            <a:ahLst/>
            <a:cxnLst/>
            <a:rect l="l" t="t" r="r" b="b"/>
            <a:pathLst>
              <a:path h="497204">
                <a:moveTo>
                  <a:pt x="0" y="49716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3" name="object 763"/>
          <p:cNvSpPr/>
          <p:nvPr/>
        </p:nvSpPr>
        <p:spPr>
          <a:xfrm>
            <a:off x="2301566" y="4504027"/>
            <a:ext cx="0" cy="349597"/>
          </a:xfrm>
          <a:custGeom>
            <a:avLst/>
            <a:gdLst/>
            <a:ahLst/>
            <a:cxnLst/>
            <a:rect l="l" t="t" r="r" b="b"/>
            <a:pathLst>
              <a:path h="497204">
                <a:moveTo>
                  <a:pt x="0" y="0"/>
                </a:moveTo>
                <a:lnTo>
                  <a:pt x="0" y="49716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4" name="object 764"/>
          <p:cNvSpPr/>
          <p:nvPr/>
        </p:nvSpPr>
        <p:spPr>
          <a:xfrm>
            <a:off x="229657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5" name="object 765"/>
          <p:cNvSpPr/>
          <p:nvPr/>
        </p:nvSpPr>
        <p:spPr>
          <a:xfrm>
            <a:off x="2304061" y="4527569"/>
            <a:ext cx="0" cy="326379"/>
          </a:xfrm>
          <a:custGeom>
            <a:avLst/>
            <a:gdLst/>
            <a:ahLst/>
            <a:cxnLst/>
            <a:rect l="l" t="t" r="r" b="b"/>
            <a:pathLst>
              <a:path h="464184">
                <a:moveTo>
                  <a:pt x="0" y="0"/>
                </a:moveTo>
                <a:lnTo>
                  <a:pt x="0" y="463684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6" name="object 766"/>
          <p:cNvSpPr/>
          <p:nvPr/>
        </p:nvSpPr>
        <p:spPr>
          <a:xfrm>
            <a:off x="2301566" y="4529709"/>
            <a:ext cx="0" cy="324147"/>
          </a:xfrm>
          <a:custGeom>
            <a:avLst/>
            <a:gdLst/>
            <a:ahLst/>
            <a:cxnLst/>
            <a:rect l="l" t="t" r="r" b="b"/>
            <a:pathLst>
              <a:path h="461009">
                <a:moveTo>
                  <a:pt x="0" y="46064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7" name="object 767"/>
          <p:cNvSpPr/>
          <p:nvPr/>
        </p:nvSpPr>
        <p:spPr>
          <a:xfrm>
            <a:off x="2306559" y="4529709"/>
            <a:ext cx="0" cy="324147"/>
          </a:xfrm>
          <a:custGeom>
            <a:avLst/>
            <a:gdLst/>
            <a:ahLst/>
            <a:cxnLst/>
            <a:rect l="l" t="t" r="r" b="b"/>
            <a:pathLst>
              <a:path h="461009">
                <a:moveTo>
                  <a:pt x="0" y="0"/>
                </a:moveTo>
                <a:lnTo>
                  <a:pt x="0" y="46064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8" name="object 768"/>
          <p:cNvSpPr/>
          <p:nvPr/>
        </p:nvSpPr>
        <p:spPr>
          <a:xfrm>
            <a:off x="230156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9" name="object 769"/>
          <p:cNvSpPr/>
          <p:nvPr/>
        </p:nvSpPr>
        <p:spPr>
          <a:xfrm>
            <a:off x="2309058" y="4566809"/>
            <a:ext cx="0" cy="287089"/>
          </a:xfrm>
          <a:custGeom>
            <a:avLst/>
            <a:gdLst/>
            <a:ahLst/>
            <a:cxnLst/>
            <a:rect l="l" t="t" r="r" b="b"/>
            <a:pathLst>
              <a:path h="408304">
                <a:moveTo>
                  <a:pt x="0" y="0"/>
                </a:moveTo>
                <a:lnTo>
                  <a:pt x="0" y="407877"/>
                </a:lnTo>
              </a:path>
            </a:pathLst>
          </a:custGeom>
          <a:ln w="7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0" name="object 770"/>
          <p:cNvSpPr/>
          <p:nvPr/>
        </p:nvSpPr>
        <p:spPr>
          <a:xfrm>
            <a:off x="2306559" y="4568949"/>
            <a:ext cx="0" cy="284857"/>
          </a:xfrm>
          <a:custGeom>
            <a:avLst/>
            <a:gdLst/>
            <a:ahLst/>
            <a:cxnLst/>
            <a:rect l="l" t="t" r="r" b="b"/>
            <a:pathLst>
              <a:path h="405129">
                <a:moveTo>
                  <a:pt x="0" y="40483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1" name="object 771"/>
          <p:cNvSpPr/>
          <p:nvPr/>
        </p:nvSpPr>
        <p:spPr>
          <a:xfrm>
            <a:off x="2311560" y="4568949"/>
            <a:ext cx="0" cy="284857"/>
          </a:xfrm>
          <a:custGeom>
            <a:avLst/>
            <a:gdLst/>
            <a:ahLst/>
            <a:cxnLst/>
            <a:rect l="l" t="t" r="r" b="b"/>
            <a:pathLst>
              <a:path h="405129">
                <a:moveTo>
                  <a:pt x="0" y="0"/>
                </a:moveTo>
                <a:lnTo>
                  <a:pt x="0" y="40483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2" name="object 772"/>
          <p:cNvSpPr/>
          <p:nvPr/>
        </p:nvSpPr>
        <p:spPr>
          <a:xfrm>
            <a:off x="230655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3" name="object 773"/>
          <p:cNvSpPr/>
          <p:nvPr/>
        </p:nvSpPr>
        <p:spPr>
          <a:xfrm>
            <a:off x="2314410" y="4629587"/>
            <a:ext cx="0" cy="224135"/>
          </a:xfrm>
          <a:custGeom>
            <a:avLst/>
            <a:gdLst/>
            <a:ahLst/>
            <a:cxnLst/>
            <a:rect l="l" t="t" r="r" b="b"/>
            <a:pathLst>
              <a:path h="318770">
                <a:moveTo>
                  <a:pt x="0" y="0"/>
                </a:moveTo>
                <a:lnTo>
                  <a:pt x="0" y="318591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4" name="object 774"/>
          <p:cNvSpPr/>
          <p:nvPr/>
        </p:nvSpPr>
        <p:spPr>
          <a:xfrm>
            <a:off x="2311560" y="4631728"/>
            <a:ext cx="0" cy="221903"/>
          </a:xfrm>
          <a:custGeom>
            <a:avLst/>
            <a:gdLst/>
            <a:ahLst/>
            <a:cxnLst/>
            <a:rect l="l" t="t" r="r" b="b"/>
            <a:pathLst>
              <a:path h="315595">
                <a:moveTo>
                  <a:pt x="0" y="31555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5" name="object 775"/>
          <p:cNvSpPr/>
          <p:nvPr/>
        </p:nvSpPr>
        <p:spPr>
          <a:xfrm>
            <a:off x="2317263" y="4631728"/>
            <a:ext cx="0" cy="221903"/>
          </a:xfrm>
          <a:custGeom>
            <a:avLst/>
            <a:gdLst/>
            <a:ahLst/>
            <a:cxnLst/>
            <a:rect l="l" t="t" r="r" b="b"/>
            <a:pathLst>
              <a:path h="315595">
                <a:moveTo>
                  <a:pt x="0" y="0"/>
                </a:moveTo>
                <a:lnTo>
                  <a:pt x="0" y="31555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6" name="object 776"/>
          <p:cNvSpPr/>
          <p:nvPr/>
        </p:nvSpPr>
        <p:spPr>
          <a:xfrm>
            <a:off x="2311561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7" name="object 777"/>
          <p:cNvSpPr/>
          <p:nvPr/>
        </p:nvSpPr>
        <p:spPr>
          <a:xfrm>
            <a:off x="2319763" y="4660263"/>
            <a:ext cx="0" cy="193774"/>
          </a:xfrm>
          <a:custGeom>
            <a:avLst/>
            <a:gdLst/>
            <a:ahLst/>
            <a:cxnLst/>
            <a:rect l="l" t="t" r="r" b="b"/>
            <a:pathLst>
              <a:path h="275590">
                <a:moveTo>
                  <a:pt x="0" y="0"/>
                </a:moveTo>
                <a:lnTo>
                  <a:pt x="0" y="274964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8" name="object 778"/>
          <p:cNvSpPr/>
          <p:nvPr/>
        </p:nvSpPr>
        <p:spPr>
          <a:xfrm>
            <a:off x="2317263" y="4662403"/>
            <a:ext cx="0" cy="191542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27192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9" name="object 779"/>
          <p:cNvSpPr/>
          <p:nvPr/>
        </p:nvSpPr>
        <p:spPr>
          <a:xfrm>
            <a:off x="2322264" y="4662403"/>
            <a:ext cx="0" cy="191542"/>
          </a:xfrm>
          <a:custGeom>
            <a:avLst/>
            <a:gdLst/>
            <a:ahLst/>
            <a:cxnLst/>
            <a:rect l="l" t="t" r="r" b="b"/>
            <a:pathLst>
              <a:path h="272415">
                <a:moveTo>
                  <a:pt x="0" y="0"/>
                </a:moveTo>
                <a:lnTo>
                  <a:pt x="0" y="27192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0" name="object 780"/>
          <p:cNvSpPr/>
          <p:nvPr/>
        </p:nvSpPr>
        <p:spPr>
          <a:xfrm>
            <a:off x="231726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1" name="object 781"/>
          <p:cNvSpPr/>
          <p:nvPr/>
        </p:nvSpPr>
        <p:spPr>
          <a:xfrm>
            <a:off x="2324760" y="4689513"/>
            <a:ext cx="0" cy="164306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0"/>
                </a:moveTo>
                <a:lnTo>
                  <a:pt x="0" y="233363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2" name="object 782"/>
          <p:cNvSpPr/>
          <p:nvPr/>
        </p:nvSpPr>
        <p:spPr>
          <a:xfrm>
            <a:off x="2322264" y="4691654"/>
            <a:ext cx="0" cy="162073"/>
          </a:xfrm>
          <a:custGeom>
            <a:avLst/>
            <a:gdLst/>
            <a:ahLst/>
            <a:cxnLst/>
            <a:rect l="l" t="t" r="r" b="b"/>
            <a:pathLst>
              <a:path h="230504">
                <a:moveTo>
                  <a:pt x="0" y="23032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3" name="object 783"/>
          <p:cNvSpPr/>
          <p:nvPr/>
        </p:nvSpPr>
        <p:spPr>
          <a:xfrm>
            <a:off x="2327256" y="4691654"/>
            <a:ext cx="0" cy="162073"/>
          </a:xfrm>
          <a:custGeom>
            <a:avLst/>
            <a:gdLst/>
            <a:ahLst/>
            <a:cxnLst/>
            <a:rect l="l" t="t" r="r" b="b"/>
            <a:pathLst>
              <a:path h="230504">
                <a:moveTo>
                  <a:pt x="0" y="0"/>
                </a:moveTo>
                <a:lnTo>
                  <a:pt x="0" y="23032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4" name="object 784"/>
          <p:cNvSpPr/>
          <p:nvPr/>
        </p:nvSpPr>
        <p:spPr>
          <a:xfrm>
            <a:off x="232226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5" name="object 785"/>
          <p:cNvSpPr/>
          <p:nvPr/>
        </p:nvSpPr>
        <p:spPr>
          <a:xfrm>
            <a:off x="2329752" y="4715909"/>
            <a:ext cx="0" cy="137964"/>
          </a:xfrm>
          <a:custGeom>
            <a:avLst/>
            <a:gdLst/>
            <a:ahLst/>
            <a:cxnLst/>
            <a:rect l="l" t="t" r="r" b="b"/>
            <a:pathLst>
              <a:path h="196215">
                <a:moveTo>
                  <a:pt x="0" y="0"/>
                </a:moveTo>
                <a:lnTo>
                  <a:pt x="0" y="195823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6" name="object 786"/>
          <p:cNvSpPr/>
          <p:nvPr/>
        </p:nvSpPr>
        <p:spPr>
          <a:xfrm>
            <a:off x="2327256" y="4718049"/>
            <a:ext cx="0" cy="135731"/>
          </a:xfrm>
          <a:custGeom>
            <a:avLst/>
            <a:gdLst/>
            <a:ahLst/>
            <a:cxnLst/>
            <a:rect l="l" t="t" r="r" b="b"/>
            <a:pathLst>
              <a:path h="193040">
                <a:moveTo>
                  <a:pt x="0" y="19278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7" name="object 787"/>
          <p:cNvSpPr/>
          <p:nvPr/>
        </p:nvSpPr>
        <p:spPr>
          <a:xfrm>
            <a:off x="2332249" y="4718049"/>
            <a:ext cx="0" cy="135731"/>
          </a:xfrm>
          <a:custGeom>
            <a:avLst/>
            <a:gdLst/>
            <a:ahLst/>
            <a:cxnLst/>
            <a:rect l="l" t="t" r="r" b="b"/>
            <a:pathLst>
              <a:path h="193040">
                <a:moveTo>
                  <a:pt x="0" y="0"/>
                </a:moveTo>
                <a:lnTo>
                  <a:pt x="0" y="19278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8" name="object 788"/>
          <p:cNvSpPr/>
          <p:nvPr/>
        </p:nvSpPr>
        <p:spPr>
          <a:xfrm>
            <a:off x="232725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9" name="object 789"/>
          <p:cNvSpPr/>
          <p:nvPr/>
        </p:nvSpPr>
        <p:spPr>
          <a:xfrm>
            <a:off x="2335103" y="4738027"/>
            <a:ext cx="0" cy="115639"/>
          </a:xfrm>
          <a:custGeom>
            <a:avLst/>
            <a:gdLst/>
            <a:ahLst/>
            <a:cxnLst/>
            <a:rect l="l" t="t" r="r" b="b"/>
            <a:pathLst>
              <a:path h="164465">
                <a:moveTo>
                  <a:pt x="0" y="0"/>
                </a:moveTo>
                <a:lnTo>
                  <a:pt x="0" y="164367"/>
                </a:lnTo>
              </a:path>
            </a:pathLst>
          </a:custGeom>
          <a:ln w="812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0" name="object 790"/>
          <p:cNvSpPr/>
          <p:nvPr/>
        </p:nvSpPr>
        <p:spPr>
          <a:xfrm>
            <a:off x="2332249" y="4740167"/>
            <a:ext cx="0" cy="113854"/>
          </a:xfrm>
          <a:custGeom>
            <a:avLst/>
            <a:gdLst/>
            <a:ahLst/>
            <a:cxnLst/>
            <a:rect l="l" t="t" r="r" b="b"/>
            <a:pathLst>
              <a:path h="161925">
                <a:moveTo>
                  <a:pt x="0" y="16132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1" name="object 791"/>
          <p:cNvSpPr/>
          <p:nvPr/>
        </p:nvSpPr>
        <p:spPr>
          <a:xfrm>
            <a:off x="2337960" y="4740167"/>
            <a:ext cx="0" cy="113854"/>
          </a:xfrm>
          <a:custGeom>
            <a:avLst/>
            <a:gdLst/>
            <a:ahLst/>
            <a:cxnLst/>
            <a:rect l="l" t="t" r="r" b="b"/>
            <a:pathLst>
              <a:path h="161925">
                <a:moveTo>
                  <a:pt x="0" y="0"/>
                </a:moveTo>
                <a:lnTo>
                  <a:pt x="0" y="16132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2" name="object 792"/>
          <p:cNvSpPr/>
          <p:nvPr/>
        </p:nvSpPr>
        <p:spPr>
          <a:xfrm>
            <a:off x="233224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3" name="object 793"/>
          <p:cNvSpPr/>
          <p:nvPr/>
        </p:nvSpPr>
        <p:spPr>
          <a:xfrm>
            <a:off x="2340458" y="4753720"/>
            <a:ext cx="0" cy="100013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0"/>
                </a:moveTo>
                <a:lnTo>
                  <a:pt x="0" y="142047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4" name="object 794"/>
          <p:cNvSpPr/>
          <p:nvPr/>
        </p:nvSpPr>
        <p:spPr>
          <a:xfrm>
            <a:off x="2337960" y="4755861"/>
            <a:ext cx="0" cy="97780"/>
          </a:xfrm>
          <a:custGeom>
            <a:avLst/>
            <a:gdLst/>
            <a:ahLst/>
            <a:cxnLst/>
            <a:rect l="l" t="t" r="r" b="b"/>
            <a:pathLst>
              <a:path h="139065">
                <a:moveTo>
                  <a:pt x="0" y="13900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5" name="object 795"/>
          <p:cNvSpPr/>
          <p:nvPr/>
        </p:nvSpPr>
        <p:spPr>
          <a:xfrm>
            <a:off x="2342952" y="4755861"/>
            <a:ext cx="0" cy="97780"/>
          </a:xfrm>
          <a:custGeom>
            <a:avLst/>
            <a:gdLst/>
            <a:ahLst/>
            <a:cxnLst/>
            <a:rect l="l" t="t" r="r" b="b"/>
            <a:pathLst>
              <a:path h="139065">
                <a:moveTo>
                  <a:pt x="0" y="0"/>
                </a:moveTo>
                <a:lnTo>
                  <a:pt x="0" y="13900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6" name="object 796"/>
          <p:cNvSpPr/>
          <p:nvPr/>
        </p:nvSpPr>
        <p:spPr>
          <a:xfrm>
            <a:off x="233796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7" name="object 797"/>
          <p:cNvSpPr/>
          <p:nvPr/>
        </p:nvSpPr>
        <p:spPr>
          <a:xfrm>
            <a:off x="2345453" y="4777264"/>
            <a:ext cx="0" cy="76349"/>
          </a:xfrm>
          <a:custGeom>
            <a:avLst/>
            <a:gdLst/>
            <a:ahLst/>
            <a:cxnLst/>
            <a:rect l="l" t="t" r="r" b="b"/>
            <a:pathLst>
              <a:path h="108584">
                <a:moveTo>
                  <a:pt x="0" y="0"/>
                </a:moveTo>
                <a:lnTo>
                  <a:pt x="0" y="108564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8" name="object 798"/>
          <p:cNvSpPr/>
          <p:nvPr/>
        </p:nvSpPr>
        <p:spPr>
          <a:xfrm>
            <a:off x="2342952" y="4779404"/>
            <a:ext cx="0" cy="74563"/>
          </a:xfrm>
          <a:custGeom>
            <a:avLst/>
            <a:gdLst/>
            <a:ahLst/>
            <a:cxnLst/>
            <a:rect l="l" t="t" r="r" b="b"/>
            <a:pathLst>
              <a:path h="106045">
                <a:moveTo>
                  <a:pt x="0" y="10552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9" name="object 799"/>
          <p:cNvSpPr/>
          <p:nvPr/>
        </p:nvSpPr>
        <p:spPr>
          <a:xfrm>
            <a:off x="2347954" y="4779404"/>
            <a:ext cx="0" cy="74563"/>
          </a:xfrm>
          <a:custGeom>
            <a:avLst/>
            <a:gdLst/>
            <a:ahLst/>
            <a:cxnLst/>
            <a:rect l="l" t="t" r="r" b="b"/>
            <a:pathLst>
              <a:path h="106045">
                <a:moveTo>
                  <a:pt x="0" y="0"/>
                </a:moveTo>
                <a:lnTo>
                  <a:pt x="0" y="10552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0" name="object 800"/>
          <p:cNvSpPr/>
          <p:nvPr/>
        </p:nvSpPr>
        <p:spPr>
          <a:xfrm>
            <a:off x="234295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1" name="object 801"/>
          <p:cNvSpPr/>
          <p:nvPr/>
        </p:nvSpPr>
        <p:spPr>
          <a:xfrm>
            <a:off x="2347954" y="4795096"/>
            <a:ext cx="5358" cy="58936"/>
          </a:xfrm>
          <a:custGeom>
            <a:avLst/>
            <a:gdLst/>
            <a:ahLst/>
            <a:cxnLst/>
            <a:rect l="l" t="t" r="r" b="b"/>
            <a:pathLst>
              <a:path w="7620" h="83820">
                <a:moveTo>
                  <a:pt x="0" y="83202"/>
                </a:moveTo>
                <a:lnTo>
                  <a:pt x="7102" y="83202"/>
                </a:lnTo>
                <a:lnTo>
                  <a:pt x="7102" y="0"/>
                </a:lnTo>
                <a:lnTo>
                  <a:pt x="0" y="0"/>
                </a:lnTo>
                <a:lnTo>
                  <a:pt x="0" y="8320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2" name="object 802"/>
          <p:cNvSpPr/>
          <p:nvPr/>
        </p:nvSpPr>
        <p:spPr>
          <a:xfrm>
            <a:off x="2347954" y="4795097"/>
            <a:ext cx="0" cy="58936"/>
          </a:xfrm>
          <a:custGeom>
            <a:avLst/>
            <a:gdLst/>
            <a:ahLst/>
            <a:cxnLst/>
            <a:rect l="l" t="t" r="r" b="b"/>
            <a:pathLst>
              <a:path h="83820">
                <a:moveTo>
                  <a:pt x="0" y="8320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3" name="object 803"/>
          <p:cNvSpPr/>
          <p:nvPr/>
        </p:nvSpPr>
        <p:spPr>
          <a:xfrm>
            <a:off x="2347954" y="47950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4" name="object 804"/>
          <p:cNvSpPr/>
          <p:nvPr/>
        </p:nvSpPr>
        <p:spPr>
          <a:xfrm>
            <a:off x="2352946" y="4795097"/>
            <a:ext cx="0" cy="58936"/>
          </a:xfrm>
          <a:custGeom>
            <a:avLst/>
            <a:gdLst/>
            <a:ahLst/>
            <a:cxnLst/>
            <a:rect l="l" t="t" r="r" b="b"/>
            <a:pathLst>
              <a:path h="83820">
                <a:moveTo>
                  <a:pt x="0" y="0"/>
                </a:moveTo>
                <a:lnTo>
                  <a:pt x="0" y="8320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5" name="object 805"/>
          <p:cNvSpPr/>
          <p:nvPr/>
        </p:nvSpPr>
        <p:spPr>
          <a:xfrm>
            <a:off x="234795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6" name="object 806"/>
          <p:cNvSpPr/>
          <p:nvPr/>
        </p:nvSpPr>
        <p:spPr>
          <a:xfrm>
            <a:off x="2352946" y="4805797"/>
            <a:ext cx="5358" cy="48220"/>
          </a:xfrm>
          <a:custGeom>
            <a:avLst/>
            <a:gdLst/>
            <a:ahLst/>
            <a:cxnLst/>
            <a:rect l="l" t="t" r="r" b="b"/>
            <a:pathLst>
              <a:path w="7620" h="68579">
                <a:moveTo>
                  <a:pt x="0" y="67982"/>
                </a:moveTo>
                <a:lnTo>
                  <a:pt x="7102" y="67982"/>
                </a:lnTo>
                <a:lnTo>
                  <a:pt x="7102" y="0"/>
                </a:lnTo>
                <a:lnTo>
                  <a:pt x="0" y="0"/>
                </a:lnTo>
                <a:lnTo>
                  <a:pt x="0" y="6798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7" name="object 807"/>
          <p:cNvSpPr/>
          <p:nvPr/>
        </p:nvSpPr>
        <p:spPr>
          <a:xfrm>
            <a:off x="2352946" y="4805798"/>
            <a:ext cx="0" cy="4822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798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8" name="object 808"/>
          <p:cNvSpPr/>
          <p:nvPr/>
        </p:nvSpPr>
        <p:spPr>
          <a:xfrm>
            <a:off x="2352946" y="480579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9" name="object 809"/>
          <p:cNvSpPr/>
          <p:nvPr/>
        </p:nvSpPr>
        <p:spPr>
          <a:xfrm>
            <a:off x="2357938" y="4805798"/>
            <a:ext cx="0" cy="4822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798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0" name="object 810"/>
          <p:cNvSpPr/>
          <p:nvPr/>
        </p:nvSpPr>
        <p:spPr>
          <a:xfrm>
            <a:off x="235294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1" name="object 811"/>
          <p:cNvSpPr/>
          <p:nvPr/>
        </p:nvSpPr>
        <p:spPr>
          <a:xfrm>
            <a:off x="2357938" y="4816498"/>
            <a:ext cx="5804" cy="37505"/>
          </a:xfrm>
          <a:custGeom>
            <a:avLst/>
            <a:gdLst/>
            <a:ahLst/>
            <a:cxnLst/>
            <a:rect l="l" t="t" r="r" b="b"/>
            <a:pathLst>
              <a:path w="8254" h="53340">
                <a:moveTo>
                  <a:pt x="0" y="52763"/>
                </a:moveTo>
                <a:lnTo>
                  <a:pt x="8120" y="52763"/>
                </a:lnTo>
                <a:lnTo>
                  <a:pt x="8120" y="0"/>
                </a:lnTo>
                <a:lnTo>
                  <a:pt x="0" y="0"/>
                </a:lnTo>
                <a:lnTo>
                  <a:pt x="0" y="5276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2" name="object 812"/>
          <p:cNvSpPr/>
          <p:nvPr/>
        </p:nvSpPr>
        <p:spPr>
          <a:xfrm>
            <a:off x="2357938" y="4816500"/>
            <a:ext cx="0" cy="37505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5276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3" name="object 813"/>
          <p:cNvSpPr/>
          <p:nvPr/>
        </p:nvSpPr>
        <p:spPr>
          <a:xfrm>
            <a:off x="2357939" y="4816500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4" name="object 814"/>
          <p:cNvSpPr/>
          <p:nvPr/>
        </p:nvSpPr>
        <p:spPr>
          <a:xfrm>
            <a:off x="2363650" y="4816500"/>
            <a:ext cx="0" cy="37505"/>
          </a:xfrm>
          <a:custGeom>
            <a:avLst/>
            <a:gdLst/>
            <a:ahLst/>
            <a:cxnLst/>
            <a:rect l="l" t="t" r="r" b="b"/>
            <a:pathLst>
              <a:path h="53340">
                <a:moveTo>
                  <a:pt x="0" y="0"/>
                </a:moveTo>
                <a:lnTo>
                  <a:pt x="0" y="527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5" name="object 815"/>
          <p:cNvSpPr/>
          <p:nvPr/>
        </p:nvSpPr>
        <p:spPr>
          <a:xfrm>
            <a:off x="235793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6" name="object 816"/>
          <p:cNvSpPr/>
          <p:nvPr/>
        </p:nvSpPr>
        <p:spPr>
          <a:xfrm>
            <a:off x="2363652" y="4823634"/>
            <a:ext cx="5358" cy="30361"/>
          </a:xfrm>
          <a:custGeom>
            <a:avLst/>
            <a:gdLst/>
            <a:ahLst/>
            <a:cxnLst/>
            <a:rect l="l" t="t" r="r" b="b"/>
            <a:pathLst>
              <a:path w="7620" h="43179">
                <a:moveTo>
                  <a:pt x="0" y="42614"/>
                </a:moveTo>
                <a:lnTo>
                  <a:pt x="7102" y="42614"/>
                </a:lnTo>
                <a:lnTo>
                  <a:pt x="7102" y="0"/>
                </a:lnTo>
                <a:lnTo>
                  <a:pt x="0" y="0"/>
                </a:lnTo>
                <a:lnTo>
                  <a:pt x="0" y="4261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7" name="object 817"/>
          <p:cNvSpPr/>
          <p:nvPr/>
        </p:nvSpPr>
        <p:spPr>
          <a:xfrm>
            <a:off x="2363650" y="4823636"/>
            <a:ext cx="0" cy="30361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4261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8" name="object 818"/>
          <p:cNvSpPr/>
          <p:nvPr/>
        </p:nvSpPr>
        <p:spPr>
          <a:xfrm>
            <a:off x="2363650" y="4823636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9" name="object 819"/>
          <p:cNvSpPr/>
          <p:nvPr/>
        </p:nvSpPr>
        <p:spPr>
          <a:xfrm>
            <a:off x="2368643" y="4823636"/>
            <a:ext cx="0" cy="30361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1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0" name="object 820"/>
          <p:cNvSpPr/>
          <p:nvPr/>
        </p:nvSpPr>
        <p:spPr>
          <a:xfrm>
            <a:off x="236365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1" name="object 821"/>
          <p:cNvSpPr/>
          <p:nvPr/>
        </p:nvSpPr>
        <p:spPr>
          <a:xfrm>
            <a:off x="2368644" y="4830055"/>
            <a:ext cx="5358" cy="23664"/>
          </a:xfrm>
          <a:custGeom>
            <a:avLst/>
            <a:gdLst/>
            <a:ahLst/>
            <a:cxnLst/>
            <a:rect l="l" t="t" r="r" b="b"/>
            <a:pathLst>
              <a:path w="7620" h="33654">
                <a:moveTo>
                  <a:pt x="0" y="33482"/>
                </a:moveTo>
                <a:lnTo>
                  <a:pt x="7107" y="33482"/>
                </a:lnTo>
                <a:lnTo>
                  <a:pt x="7107" y="0"/>
                </a:lnTo>
                <a:lnTo>
                  <a:pt x="0" y="0"/>
                </a:lnTo>
                <a:lnTo>
                  <a:pt x="0" y="3348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2" name="object 822"/>
          <p:cNvSpPr/>
          <p:nvPr/>
        </p:nvSpPr>
        <p:spPr>
          <a:xfrm>
            <a:off x="2368643" y="4830057"/>
            <a:ext cx="0" cy="23664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48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3" name="object 823"/>
          <p:cNvSpPr/>
          <p:nvPr/>
        </p:nvSpPr>
        <p:spPr>
          <a:xfrm>
            <a:off x="2368642" y="483005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4" name="object 824"/>
          <p:cNvSpPr/>
          <p:nvPr/>
        </p:nvSpPr>
        <p:spPr>
          <a:xfrm>
            <a:off x="2373643" y="4830057"/>
            <a:ext cx="0" cy="23664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48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5" name="object 825"/>
          <p:cNvSpPr/>
          <p:nvPr/>
        </p:nvSpPr>
        <p:spPr>
          <a:xfrm>
            <a:off x="236864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6" name="object 826"/>
          <p:cNvSpPr/>
          <p:nvPr/>
        </p:nvSpPr>
        <p:spPr>
          <a:xfrm>
            <a:off x="2373644" y="4835760"/>
            <a:ext cx="5358" cy="17859"/>
          </a:xfrm>
          <a:custGeom>
            <a:avLst/>
            <a:gdLst/>
            <a:ahLst/>
            <a:cxnLst/>
            <a:rect l="l" t="t" r="r" b="b"/>
            <a:pathLst>
              <a:path w="7620" h="25400">
                <a:moveTo>
                  <a:pt x="0" y="25368"/>
                </a:moveTo>
                <a:lnTo>
                  <a:pt x="7102" y="25368"/>
                </a:lnTo>
                <a:lnTo>
                  <a:pt x="7102" y="0"/>
                </a:lnTo>
                <a:lnTo>
                  <a:pt x="0" y="0"/>
                </a:lnTo>
                <a:lnTo>
                  <a:pt x="0" y="2536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7" name="object 827"/>
          <p:cNvSpPr/>
          <p:nvPr/>
        </p:nvSpPr>
        <p:spPr>
          <a:xfrm>
            <a:off x="2373643" y="4835761"/>
            <a:ext cx="0" cy="17859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36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8" name="object 828"/>
          <p:cNvSpPr/>
          <p:nvPr/>
        </p:nvSpPr>
        <p:spPr>
          <a:xfrm>
            <a:off x="2373643" y="4835761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9" name="object 829"/>
          <p:cNvSpPr/>
          <p:nvPr/>
        </p:nvSpPr>
        <p:spPr>
          <a:xfrm>
            <a:off x="2378636" y="4835761"/>
            <a:ext cx="0" cy="17859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6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0" name="object 830"/>
          <p:cNvSpPr/>
          <p:nvPr/>
        </p:nvSpPr>
        <p:spPr>
          <a:xfrm>
            <a:off x="237364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1" name="object 831"/>
          <p:cNvSpPr/>
          <p:nvPr/>
        </p:nvSpPr>
        <p:spPr>
          <a:xfrm>
            <a:off x="2378636" y="4835760"/>
            <a:ext cx="5358" cy="17859"/>
          </a:xfrm>
          <a:custGeom>
            <a:avLst/>
            <a:gdLst/>
            <a:ahLst/>
            <a:cxnLst/>
            <a:rect l="l" t="t" r="r" b="b"/>
            <a:pathLst>
              <a:path w="7620" h="25400">
                <a:moveTo>
                  <a:pt x="0" y="25368"/>
                </a:moveTo>
                <a:lnTo>
                  <a:pt x="7102" y="25368"/>
                </a:lnTo>
                <a:lnTo>
                  <a:pt x="7102" y="0"/>
                </a:lnTo>
                <a:lnTo>
                  <a:pt x="0" y="0"/>
                </a:lnTo>
                <a:lnTo>
                  <a:pt x="0" y="2536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2" name="object 832"/>
          <p:cNvSpPr/>
          <p:nvPr/>
        </p:nvSpPr>
        <p:spPr>
          <a:xfrm>
            <a:off x="2378636" y="4835761"/>
            <a:ext cx="0" cy="17859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36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3" name="object 833"/>
          <p:cNvSpPr/>
          <p:nvPr/>
        </p:nvSpPr>
        <p:spPr>
          <a:xfrm>
            <a:off x="2378636" y="4835761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4" name="object 834"/>
          <p:cNvSpPr/>
          <p:nvPr/>
        </p:nvSpPr>
        <p:spPr>
          <a:xfrm>
            <a:off x="2383628" y="4835761"/>
            <a:ext cx="0" cy="17859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36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5" name="object 835"/>
          <p:cNvSpPr/>
          <p:nvPr/>
        </p:nvSpPr>
        <p:spPr>
          <a:xfrm>
            <a:off x="237863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6" name="object 836"/>
          <p:cNvSpPr/>
          <p:nvPr/>
        </p:nvSpPr>
        <p:spPr>
          <a:xfrm>
            <a:off x="2383629" y="4842896"/>
            <a:ext cx="5804" cy="10716"/>
          </a:xfrm>
          <a:custGeom>
            <a:avLst/>
            <a:gdLst/>
            <a:ahLst/>
            <a:cxnLst/>
            <a:rect l="l" t="t" r="r" b="b"/>
            <a:pathLst>
              <a:path w="8254" h="15240">
                <a:moveTo>
                  <a:pt x="0" y="15219"/>
                </a:moveTo>
                <a:lnTo>
                  <a:pt x="8120" y="15219"/>
                </a:lnTo>
                <a:lnTo>
                  <a:pt x="8120" y="0"/>
                </a:lnTo>
                <a:lnTo>
                  <a:pt x="0" y="0"/>
                </a:lnTo>
                <a:lnTo>
                  <a:pt x="0" y="1521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7" name="object 837"/>
          <p:cNvSpPr/>
          <p:nvPr/>
        </p:nvSpPr>
        <p:spPr>
          <a:xfrm>
            <a:off x="2383628" y="4842898"/>
            <a:ext cx="0" cy="10716"/>
          </a:xfrm>
          <a:custGeom>
            <a:avLst/>
            <a:gdLst/>
            <a:ahLst/>
            <a:cxnLst/>
            <a:rect l="l" t="t" r="r" b="b"/>
            <a:pathLst>
              <a:path h="15240">
                <a:moveTo>
                  <a:pt x="0" y="1521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8" name="object 838"/>
          <p:cNvSpPr/>
          <p:nvPr/>
        </p:nvSpPr>
        <p:spPr>
          <a:xfrm>
            <a:off x="2383629" y="4842898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9" name="object 839"/>
          <p:cNvSpPr/>
          <p:nvPr/>
        </p:nvSpPr>
        <p:spPr>
          <a:xfrm>
            <a:off x="2389340" y="4842898"/>
            <a:ext cx="0" cy="10716"/>
          </a:xfrm>
          <a:custGeom>
            <a:avLst/>
            <a:gdLst/>
            <a:ahLst/>
            <a:cxnLst/>
            <a:rect l="l" t="t" r="r" b="b"/>
            <a:pathLst>
              <a:path h="15240">
                <a:moveTo>
                  <a:pt x="0" y="0"/>
                </a:moveTo>
                <a:lnTo>
                  <a:pt x="0" y="1521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0" name="object 840"/>
          <p:cNvSpPr/>
          <p:nvPr/>
        </p:nvSpPr>
        <p:spPr>
          <a:xfrm>
            <a:off x="238362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1" name="object 841"/>
          <p:cNvSpPr/>
          <p:nvPr/>
        </p:nvSpPr>
        <p:spPr>
          <a:xfrm>
            <a:off x="2389343" y="4846461"/>
            <a:ext cx="5358" cy="7144"/>
          </a:xfrm>
          <a:custGeom>
            <a:avLst/>
            <a:gdLst/>
            <a:ahLst/>
            <a:cxnLst/>
            <a:rect l="l" t="t" r="r" b="b"/>
            <a:pathLst>
              <a:path w="7620" h="10159">
                <a:moveTo>
                  <a:pt x="0" y="10149"/>
                </a:moveTo>
                <a:lnTo>
                  <a:pt x="7102" y="10149"/>
                </a:lnTo>
                <a:lnTo>
                  <a:pt x="7102" y="0"/>
                </a:lnTo>
                <a:lnTo>
                  <a:pt x="0" y="0"/>
                </a:lnTo>
                <a:lnTo>
                  <a:pt x="0" y="1014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2" name="object 842"/>
          <p:cNvSpPr/>
          <p:nvPr/>
        </p:nvSpPr>
        <p:spPr>
          <a:xfrm>
            <a:off x="2389340" y="484646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3" name="object 843"/>
          <p:cNvSpPr/>
          <p:nvPr/>
        </p:nvSpPr>
        <p:spPr>
          <a:xfrm>
            <a:off x="2394333" y="4846462"/>
            <a:ext cx="0" cy="7144"/>
          </a:xfrm>
          <a:custGeom>
            <a:avLst/>
            <a:gdLst/>
            <a:ahLst/>
            <a:cxnLst/>
            <a:rect l="l" t="t" r="r" b="b"/>
            <a:pathLst>
              <a:path h="10159">
                <a:moveTo>
                  <a:pt x="-3044" y="5074"/>
                </a:moveTo>
                <a:lnTo>
                  <a:pt x="3044" y="5074"/>
                </a:lnTo>
              </a:path>
            </a:pathLst>
          </a:custGeom>
          <a:ln w="1014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4" name="object 844"/>
          <p:cNvSpPr/>
          <p:nvPr/>
        </p:nvSpPr>
        <p:spPr>
          <a:xfrm>
            <a:off x="238934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5" name="object 845"/>
          <p:cNvSpPr/>
          <p:nvPr/>
        </p:nvSpPr>
        <p:spPr>
          <a:xfrm>
            <a:off x="2394335" y="4847890"/>
            <a:ext cx="5358" cy="5804"/>
          </a:xfrm>
          <a:custGeom>
            <a:avLst/>
            <a:gdLst/>
            <a:ahLst/>
            <a:cxnLst/>
            <a:rect l="l" t="t" r="r" b="b"/>
            <a:pathLst>
              <a:path w="7620" h="8254">
                <a:moveTo>
                  <a:pt x="0" y="8118"/>
                </a:moveTo>
                <a:lnTo>
                  <a:pt x="7107" y="8118"/>
                </a:lnTo>
                <a:lnTo>
                  <a:pt x="7107" y="0"/>
                </a:lnTo>
                <a:lnTo>
                  <a:pt x="0" y="0"/>
                </a:lnTo>
                <a:lnTo>
                  <a:pt x="0" y="811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6" name="object 846"/>
          <p:cNvSpPr/>
          <p:nvPr/>
        </p:nvSpPr>
        <p:spPr>
          <a:xfrm>
            <a:off x="2394333" y="4847891"/>
            <a:ext cx="0" cy="5804"/>
          </a:xfrm>
          <a:custGeom>
            <a:avLst/>
            <a:gdLst/>
            <a:ahLst/>
            <a:cxnLst/>
            <a:rect l="l" t="t" r="r" b="b"/>
            <a:pathLst>
              <a:path h="8254">
                <a:moveTo>
                  <a:pt x="-3044" y="4059"/>
                </a:moveTo>
                <a:lnTo>
                  <a:pt x="3044" y="4059"/>
                </a:lnTo>
              </a:path>
            </a:pathLst>
          </a:custGeom>
          <a:ln w="811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7" name="object 847"/>
          <p:cNvSpPr/>
          <p:nvPr/>
        </p:nvSpPr>
        <p:spPr>
          <a:xfrm>
            <a:off x="2394332" y="484789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8" name="object 848"/>
          <p:cNvSpPr/>
          <p:nvPr/>
        </p:nvSpPr>
        <p:spPr>
          <a:xfrm>
            <a:off x="2399333" y="4847891"/>
            <a:ext cx="0" cy="5804"/>
          </a:xfrm>
          <a:custGeom>
            <a:avLst/>
            <a:gdLst/>
            <a:ahLst/>
            <a:cxnLst/>
            <a:rect l="l" t="t" r="r" b="b"/>
            <a:pathLst>
              <a:path h="8254">
                <a:moveTo>
                  <a:pt x="-3044" y="4059"/>
                </a:moveTo>
                <a:lnTo>
                  <a:pt x="3044" y="4059"/>
                </a:lnTo>
              </a:path>
            </a:pathLst>
          </a:custGeom>
          <a:ln w="811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9" name="object 849"/>
          <p:cNvSpPr/>
          <p:nvPr/>
        </p:nvSpPr>
        <p:spPr>
          <a:xfrm>
            <a:off x="239433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0" name="object 850"/>
          <p:cNvSpPr/>
          <p:nvPr/>
        </p:nvSpPr>
        <p:spPr>
          <a:xfrm>
            <a:off x="2399335" y="4848602"/>
            <a:ext cx="5358" cy="5358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0" y="7105"/>
                </a:moveTo>
                <a:lnTo>
                  <a:pt x="7102" y="7105"/>
                </a:lnTo>
                <a:lnTo>
                  <a:pt x="7102" y="0"/>
                </a:lnTo>
                <a:lnTo>
                  <a:pt x="0" y="0"/>
                </a:lnTo>
                <a:lnTo>
                  <a:pt x="0" y="710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1" name="object 851"/>
          <p:cNvSpPr/>
          <p:nvPr/>
        </p:nvSpPr>
        <p:spPr>
          <a:xfrm>
            <a:off x="2399333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2" name="object 852"/>
          <p:cNvSpPr/>
          <p:nvPr/>
        </p:nvSpPr>
        <p:spPr>
          <a:xfrm>
            <a:off x="2399333" y="484860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3" name="object 853"/>
          <p:cNvSpPr/>
          <p:nvPr/>
        </p:nvSpPr>
        <p:spPr>
          <a:xfrm>
            <a:off x="2404325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4" name="object 854"/>
          <p:cNvSpPr/>
          <p:nvPr/>
        </p:nvSpPr>
        <p:spPr>
          <a:xfrm>
            <a:off x="239933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5" name="object 855"/>
          <p:cNvSpPr/>
          <p:nvPr/>
        </p:nvSpPr>
        <p:spPr>
          <a:xfrm>
            <a:off x="2404327" y="4851458"/>
            <a:ext cx="5804" cy="2232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0" y="3043"/>
                </a:moveTo>
                <a:lnTo>
                  <a:pt x="8120" y="3043"/>
                </a:lnTo>
                <a:lnTo>
                  <a:pt x="8120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6" name="object 856"/>
          <p:cNvSpPr/>
          <p:nvPr/>
        </p:nvSpPr>
        <p:spPr>
          <a:xfrm>
            <a:off x="2404325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7" name="object 857"/>
          <p:cNvSpPr/>
          <p:nvPr/>
        </p:nvSpPr>
        <p:spPr>
          <a:xfrm>
            <a:off x="2404326" y="4851458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8" name="object 858"/>
          <p:cNvSpPr/>
          <p:nvPr/>
        </p:nvSpPr>
        <p:spPr>
          <a:xfrm>
            <a:off x="2410037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9" name="object 859"/>
          <p:cNvSpPr/>
          <p:nvPr/>
        </p:nvSpPr>
        <p:spPr>
          <a:xfrm>
            <a:off x="2404326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0" name="object 860"/>
          <p:cNvSpPr/>
          <p:nvPr/>
        </p:nvSpPr>
        <p:spPr>
          <a:xfrm>
            <a:off x="2410042" y="4850030"/>
            <a:ext cx="5358" cy="3572"/>
          </a:xfrm>
          <a:custGeom>
            <a:avLst/>
            <a:gdLst/>
            <a:ahLst/>
            <a:cxnLst/>
            <a:rect l="l" t="t" r="r" b="b"/>
            <a:pathLst>
              <a:path w="7620" h="5079">
                <a:moveTo>
                  <a:pt x="0" y="5074"/>
                </a:moveTo>
                <a:lnTo>
                  <a:pt x="7102" y="5074"/>
                </a:lnTo>
                <a:lnTo>
                  <a:pt x="7102" y="0"/>
                </a:lnTo>
                <a:lnTo>
                  <a:pt x="0" y="0"/>
                </a:lnTo>
                <a:lnTo>
                  <a:pt x="0" y="507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1" name="object 861"/>
          <p:cNvSpPr/>
          <p:nvPr/>
        </p:nvSpPr>
        <p:spPr>
          <a:xfrm>
            <a:off x="2410037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2" name="object 862"/>
          <p:cNvSpPr/>
          <p:nvPr/>
        </p:nvSpPr>
        <p:spPr>
          <a:xfrm>
            <a:off x="2410037" y="485003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3" name="object 863"/>
          <p:cNvSpPr/>
          <p:nvPr/>
        </p:nvSpPr>
        <p:spPr>
          <a:xfrm>
            <a:off x="2415030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4" name="object 864"/>
          <p:cNvSpPr/>
          <p:nvPr/>
        </p:nvSpPr>
        <p:spPr>
          <a:xfrm>
            <a:off x="241003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5" name="object 865"/>
          <p:cNvSpPr/>
          <p:nvPr/>
        </p:nvSpPr>
        <p:spPr>
          <a:xfrm>
            <a:off x="2415025" y="4850030"/>
            <a:ext cx="5358" cy="3572"/>
          </a:xfrm>
          <a:custGeom>
            <a:avLst/>
            <a:gdLst/>
            <a:ahLst/>
            <a:cxnLst/>
            <a:rect l="l" t="t" r="r" b="b"/>
            <a:pathLst>
              <a:path w="7620" h="5079">
                <a:moveTo>
                  <a:pt x="0" y="5074"/>
                </a:moveTo>
                <a:lnTo>
                  <a:pt x="7102" y="5074"/>
                </a:lnTo>
                <a:lnTo>
                  <a:pt x="7102" y="0"/>
                </a:lnTo>
                <a:lnTo>
                  <a:pt x="0" y="0"/>
                </a:lnTo>
                <a:lnTo>
                  <a:pt x="0" y="507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6" name="object 866"/>
          <p:cNvSpPr/>
          <p:nvPr/>
        </p:nvSpPr>
        <p:spPr>
          <a:xfrm>
            <a:off x="2415030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7" name="object 867"/>
          <p:cNvSpPr/>
          <p:nvPr/>
        </p:nvSpPr>
        <p:spPr>
          <a:xfrm>
            <a:off x="2415030" y="485003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8" name="object 868"/>
          <p:cNvSpPr/>
          <p:nvPr/>
        </p:nvSpPr>
        <p:spPr>
          <a:xfrm>
            <a:off x="2420022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9" name="object 869"/>
          <p:cNvSpPr/>
          <p:nvPr/>
        </p:nvSpPr>
        <p:spPr>
          <a:xfrm>
            <a:off x="241503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0" name="object 870"/>
          <p:cNvSpPr/>
          <p:nvPr/>
        </p:nvSpPr>
        <p:spPr>
          <a:xfrm>
            <a:off x="2420025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20" h="2540">
                <a:moveTo>
                  <a:pt x="0" y="2030"/>
                </a:moveTo>
                <a:lnTo>
                  <a:pt x="7107" y="2030"/>
                </a:lnTo>
                <a:lnTo>
                  <a:pt x="7107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1" name="object 871"/>
          <p:cNvSpPr/>
          <p:nvPr/>
        </p:nvSpPr>
        <p:spPr>
          <a:xfrm>
            <a:off x="2420022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2" name="object 872"/>
          <p:cNvSpPr/>
          <p:nvPr/>
        </p:nvSpPr>
        <p:spPr>
          <a:xfrm>
            <a:off x="2420022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3" name="object 873"/>
          <p:cNvSpPr/>
          <p:nvPr/>
        </p:nvSpPr>
        <p:spPr>
          <a:xfrm>
            <a:off x="2425023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4" name="object 874"/>
          <p:cNvSpPr/>
          <p:nvPr/>
        </p:nvSpPr>
        <p:spPr>
          <a:xfrm>
            <a:off x="242002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5" name="object 875"/>
          <p:cNvSpPr/>
          <p:nvPr/>
        </p:nvSpPr>
        <p:spPr>
          <a:xfrm>
            <a:off x="2425017" y="4851458"/>
            <a:ext cx="5358" cy="2232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0" y="3043"/>
                </a:moveTo>
                <a:lnTo>
                  <a:pt x="7102" y="3043"/>
                </a:lnTo>
                <a:lnTo>
                  <a:pt x="7102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6" name="object 876"/>
          <p:cNvSpPr/>
          <p:nvPr/>
        </p:nvSpPr>
        <p:spPr>
          <a:xfrm>
            <a:off x="2425023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7" name="object 877"/>
          <p:cNvSpPr/>
          <p:nvPr/>
        </p:nvSpPr>
        <p:spPr>
          <a:xfrm>
            <a:off x="2425023" y="485145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8" name="object 878"/>
          <p:cNvSpPr/>
          <p:nvPr/>
        </p:nvSpPr>
        <p:spPr>
          <a:xfrm>
            <a:off x="2430015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9" name="object 879"/>
          <p:cNvSpPr/>
          <p:nvPr/>
        </p:nvSpPr>
        <p:spPr>
          <a:xfrm>
            <a:off x="242502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0" name="object 880"/>
          <p:cNvSpPr/>
          <p:nvPr/>
        </p:nvSpPr>
        <p:spPr>
          <a:xfrm>
            <a:off x="2430018" y="4852882"/>
            <a:ext cx="5804" cy="893"/>
          </a:xfrm>
          <a:custGeom>
            <a:avLst/>
            <a:gdLst/>
            <a:ahLst/>
            <a:cxnLst/>
            <a:rect l="l" t="t" r="r" b="b"/>
            <a:pathLst>
              <a:path w="8254" h="1270">
                <a:moveTo>
                  <a:pt x="0" y="1017"/>
                </a:moveTo>
                <a:lnTo>
                  <a:pt x="8120" y="1017"/>
                </a:lnTo>
                <a:lnTo>
                  <a:pt x="8120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1" name="object 881"/>
          <p:cNvSpPr/>
          <p:nvPr/>
        </p:nvSpPr>
        <p:spPr>
          <a:xfrm>
            <a:off x="2430015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2" name="object 882"/>
          <p:cNvSpPr/>
          <p:nvPr/>
        </p:nvSpPr>
        <p:spPr>
          <a:xfrm>
            <a:off x="2430016" y="4852883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3" name="object 883"/>
          <p:cNvSpPr/>
          <p:nvPr/>
        </p:nvSpPr>
        <p:spPr>
          <a:xfrm>
            <a:off x="2435727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4" name="object 884"/>
          <p:cNvSpPr/>
          <p:nvPr/>
        </p:nvSpPr>
        <p:spPr>
          <a:xfrm>
            <a:off x="2430016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5" name="object 885"/>
          <p:cNvSpPr/>
          <p:nvPr/>
        </p:nvSpPr>
        <p:spPr>
          <a:xfrm>
            <a:off x="2435723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20" h="1270">
                <a:moveTo>
                  <a:pt x="0" y="1017"/>
                </a:moveTo>
                <a:lnTo>
                  <a:pt x="7102" y="1017"/>
                </a:lnTo>
                <a:lnTo>
                  <a:pt x="7102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6" name="object 886"/>
          <p:cNvSpPr/>
          <p:nvPr/>
        </p:nvSpPr>
        <p:spPr>
          <a:xfrm>
            <a:off x="2435727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7" name="object 887"/>
          <p:cNvSpPr/>
          <p:nvPr/>
        </p:nvSpPr>
        <p:spPr>
          <a:xfrm>
            <a:off x="2435727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8" name="object 888"/>
          <p:cNvSpPr/>
          <p:nvPr/>
        </p:nvSpPr>
        <p:spPr>
          <a:xfrm>
            <a:off x="2440720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9" name="object 889"/>
          <p:cNvSpPr/>
          <p:nvPr/>
        </p:nvSpPr>
        <p:spPr>
          <a:xfrm>
            <a:off x="243572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0" name="object 890"/>
          <p:cNvSpPr/>
          <p:nvPr/>
        </p:nvSpPr>
        <p:spPr>
          <a:xfrm>
            <a:off x="2440724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20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1" name="object 891"/>
          <p:cNvSpPr/>
          <p:nvPr/>
        </p:nvSpPr>
        <p:spPr>
          <a:xfrm>
            <a:off x="2440720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2" name="object 892"/>
          <p:cNvSpPr/>
          <p:nvPr/>
        </p:nvSpPr>
        <p:spPr>
          <a:xfrm>
            <a:off x="2440720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3" name="object 893"/>
          <p:cNvSpPr/>
          <p:nvPr/>
        </p:nvSpPr>
        <p:spPr>
          <a:xfrm>
            <a:off x="2445712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4" name="object 894"/>
          <p:cNvSpPr/>
          <p:nvPr/>
        </p:nvSpPr>
        <p:spPr>
          <a:xfrm>
            <a:off x="244072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5" name="object 895"/>
          <p:cNvSpPr/>
          <p:nvPr/>
        </p:nvSpPr>
        <p:spPr>
          <a:xfrm>
            <a:off x="2445707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20" h="1270">
                <a:moveTo>
                  <a:pt x="0" y="1017"/>
                </a:moveTo>
                <a:lnTo>
                  <a:pt x="7107" y="1017"/>
                </a:lnTo>
                <a:lnTo>
                  <a:pt x="7107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6" name="object 896"/>
          <p:cNvSpPr/>
          <p:nvPr/>
        </p:nvSpPr>
        <p:spPr>
          <a:xfrm>
            <a:off x="2445712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7" name="object 897"/>
          <p:cNvSpPr/>
          <p:nvPr/>
        </p:nvSpPr>
        <p:spPr>
          <a:xfrm>
            <a:off x="2445712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8" name="object 898"/>
          <p:cNvSpPr/>
          <p:nvPr/>
        </p:nvSpPr>
        <p:spPr>
          <a:xfrm>
            <a:off x="2450713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9" name="object 899"/>
          <p:cNvSpPr/>
          <p:nvPr/>
        </p:nvSpPr>
        <p:spPr>
          <a:xfrm>
            <a:off x="244571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0" name="object 900"/>
          <p:cNvSpPr/>
          <p:nvPr/>
        </p:nvSpPr>
        <p:spPr>
          <a:xfrm>
            <a:off x="2450717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20" h="1270">
                <a:moveTo>
                  <a:pt x="0" y="1017"/>
                </a:moveTo>
                <a:lnTo>
                  <a:pt x="7102" y="1017"/>
                </a:lnTo>
                <a:lnTo>
                  <a:pt x="7102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1" name="object 901"/>
          <p:cNvSpPr/>
          <p:nvPr/>
        </p:nvSpPr>
        <p:spPr>
          <a:xfrm>
            <a:off x="2450713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2" name="object 902"/>
          <p:cNvSpPr/>
          <p:nvPr/>
        </p:nvSpPr>
        <p:spPr>
          <a:xfrm>
            <a:off x="2450713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3" name="object 903"/>
          <p:cNvSpPr/>
          <p:nvPr/>
        </p:nvSpPr>
        <p:spPr>
          <a:xfrm>
            <a:off x="2455706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4" name="object 904"/>
          <p:cNvSpPr/>
          <p:nvPr/>
        </p:nvSpPr>
        <p:spPr>
          <a:xfrm>
            <a:off x="245071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5" name="object 905"/>
          <p:cNvSpPr/>
          <p:nvPr/>
        </p:nvSpPr>
        <p:spPr>
          <a:xfrm>
            <a:off x="2455709" y="4852882"/>
            <a:ext cx="5804" cy="893"/>
          </a:xfrm>
          <a:custGeom>
            <a:avLst/>
            <a:gdLst/>
            <a:ahLst/>
            <a:cxnLst/>
            <a:rect l="l" t="t" r="r" b="b"/>
            <a:pathLst>
              <a:path w="8254" h="1270">
                <a:moveTo>
                  <a:pt x="0" y="1017"/>
                </a:moveTo>
                <a:lnTo>
                  <a:pt x="8120" y="1017"/>
                </a:lnTo>
                <a:lnTo>
                  <a:pt x="8120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6" name="object 906"/>
          <p:cNvSpPr/>
          <p:nvPr/>
        </p:nvSpPr>
        <p:spPr>
          <a:xfrm>
            <a:off x="2455706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7" name="object 907"/>
          <p:cNvSpPr/>
          <p:nvPr/>
        </p:nvSpPr>
        <p:spPr>
          <a:xfrm>
            <a:off x="2455706" y="4852883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8" name="object 908"/>
          <p:cNvSpPr/>
          <p:nvPr/>
        </p:nvSpPr>
        <p:spPr>
          <a:xfrm>
            <a:off x="2461417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9" name="object 909"/>
          <p:cNvSpPr/>
          <p:nvPr/>
        </p:nvSpPr>
        <p:spPr>
          <a:xfrm>
            <a:off x="2455706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0" name="object 910"/>
          <p:cNvSpPr/>
          <p:nvPr/>
        </p:nvSpPr>
        <p:spPr>
          <a:xfrm>
            <a:off x="2461423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20" h="1270">
                <a:moveTo>
                  <a:pt x="0" y="1017"/>
                </a:moveTo>
                <a:lnTo>
                  <a:pt x="7102" y="1017"/>
                </a:lnTo>
                <a:lnTo>
                  <a:pt x="7102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1" name="object 911"/>
          <p:cNvSpPr/>
          <p:nvPr/>
        </p:nvSpPr>
        <p:spPr>
          <a:xfrm>
            <a:off x="2461417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2" name="object 912"/>
          <p:cNvSpPr/>
          <p:nvPr/>
        </p:nvSpPr>
        <p:spPr>
          <a:xfrm>
            <a:off x="2461417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3" name="object 913"/>
          <p:cNvSpPr/>
          <p:nvPr/>
        </p:nvSpPr>
        <p:spPr>
          <a:xfrm>
            <a:off x="2466409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4" name="object 914"/>
          <p:cNvSpPr/>
          <p:nvPr/>
        </p:nvSpPr>
        <p:spPr>
          <a:xfrm>
            <a:off x="246141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5" name="object 915"/>
          <p:cNvSpPr/>
          <p:nvPr/>
        </p:nvSpPr>
        <p:spPr>
          <a:xfrm>
            <a:off x="2466406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20" h="1270">
                <a:moveTo>
                  <a:pt x="0" y="1017"/>
                </a:moveTo>
                <a:lnTo>
                  <a:pt x="7102" y="1017"/>
                </a:lnTo>
                <a:lnTo>
                  <a:pt x="7102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6" name="object 916"/>
          <p:cNvSpPr/>
          <p:nvPr/>
        </p:nvSpPr>
        <p:spPr>
          <a:xfrm>
            <a:off x="2466409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7" name="object 917"/>
          <p:cNvSpPr/>
          <p:nvPr/>
        </p:nvSpPr>
        <p:spPr>
          <a:xfrm>
            <a:off x="2466409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8" name="object 918"/>
          <p:cNvSpPr/>
          <p:nvPr/>
        </p:nvSpPr>
        <p:spPr>
          <a:xfrm>
            <a:off x="2471402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9" name="object 919"/>
          <p:cNvSpPr/>
          <p:nvPr/>
        </p:nvSpPr>
        <p:spPr>
          <a:xfrm>
            <a:off x="246640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0" name="object 920"/>
          <p:cNvSpPr/>
          <p:nvPr/>
        </p:nvSpPr>
        <p:spPr>
          <a:xfrm>
            <a:off x="2471407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1" name="object 921"/>
          <p:cNvSpPr/>
          <p:nvPr/>
        </p:nvSpPr>
        <p:spPr>
          <a:xfrm>
            <a:off x="2471402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2" name="object 922"/>
          <p:cNvSpPr/>
          <p:nvPr/>
        </p:nvSpPr>
        <p:spPr>
          <a:xfrm>
            <a:off x="247140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3" name="object 923"/>
          <p:cNvSpPr/>
          <p:nvPr/>
        </p:nvSpPr>
        <p:spPr>
          <a:xfrm>
            <a:off x="2476403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4" name="object 924"/>
          <p:cNvSpPr/>
          <p:nvPr/>
        </p:nvSpPr>
        <p:spPr>
          <a:xfrm>
            <a:off x="247140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5" name="object 925"/>
          <p:cNvSpPr/>
          <p:nvPr/>
        </p:nvSpPr>
        <p:spPr>
          <a:xfrm>
            <a:off x="2476399" y="4853597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6" name="object 926"/>
          <p:cNvSpPr/>
          <p:nvPr/>
        </p:nvSpPr>
        <p:spPr>
          <a:xfrm>
            <a:off x="2476403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7" name="object 927"/>
          <p:cNvSpPr/>
          <p:nvPr/>
        </p:nvSpPr>
        <p:spPr>
          <a:xfrm>
            <a:off x="247640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8" name="object 928"/>
          <p:cNvSpPr/>
          <p:nvPr/>
        </p:nvSpPr>
        <p:spPr>
          <a:xfrm>
            <a:off x="248210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9" name="object 929"/>
          <p:cNvSpPr/>
          <p:nvPr/>
        </p:nvSpPr>
        <p:spPr>
          <a:xfrm>
            <a:off x="247640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0" name="object 930"/>
          <p:cNvSpPr/>
          <p:nvPr/>
        </p:nvSpPr>
        <p:spPr>
          <a:xfrm>
            <a:off x="2482104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1" name="object 931"/>
          <p:cNvSpPr/>
          <p:nvPr/>
        </p:nvSpPr>
        <p:spPr>
          <a:xfrm>
            <a:off x="248210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2" name="object 932"/>
          <p:cNvSpPr/>
          <p:nvPr/>
        </p:nvSpPr>
        <p:spPr>
          <a:xfrm>
            <a:off x="248210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3" name="object 933"/>
          <p:cNvSpPr/>
          <p:nvPr/>
        </p:nvSpPr>
        <p:spPr>
          <a:xfrm>
            <a:off x="2487107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4" name="object 934"/>
          <p:cNvSpPr/>
          <p:nvPr/>
        </p:nvSpPr>
        <p:spPr>
          <a:xfrm>
            <a:off x="248210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5" name="object 935"/>
          <p:cNvSpPr/>
          <p:nvPr/>
        </p:nvSpPr>
        <p:spPr>
          <a:xfrm>
            <a:off x="2487105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20" h="1270">
                <a:moveTo>
                  <a:pt x="0" y="1017"/>
                </a:moveTo>
                <a:lnTo>
                  <a:pt x="7102" y="1017"/>
                </a:lnTo>
                <a:lnTo>
                  <a:pt x="7102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6" name="object 936"/>
          <p:cNvSpPr/>
          <p:nvPr/>
        </p:nvSpPr>
        <p:spPr>
          <a:xfrm>
            <a:off x="2487107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7" name="object 937"/>
          <p:cNvSpPr/>
          <p:nvPr/>
        </p:nvSpPr>
        <p:spPr>
          <a:xfrm>
            <a:off x="2487107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8" name="object 938"/>
          <p:cNvSpPr/>
          <p:nvPr/>
        </p:nvSpPr>
        <p:spPr>
          <a:xfrm>
            <a:off x="2492099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9" name="object 939"/>
          <p:cNvSpPr/>
          <p:nvPr/>
        </p:nvSpPr>
        <p:spPr>
          <a:xfrm>
            <a:off x="248710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0" name="object 940"/>
          <p:cNvSpPr/>
          <p:nvPr/>
        </p:nvSpPr>
        <p:spPr>
          <a:xfrm>
            <a:off x="2492096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1" name="object 941"/>
          <p:cNvSpPr/>
          <p:nvPr/>
        </p:nvSpPr>
        <p:spPr>
          <a:xfrm>
            <a:off x="2492099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2" name="object 942"/>
          <p:cNvSpPr/>
          <p:nvPr/>
        </p:nvSpPr>
        <p:spPr>
          <a:xfrm>
            <a:off x="249209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3" name="object 943"/>
          <p:cNvSpPr/>
          <p:nvPr/>
        </p:nvSpPr>
        <p:spPr>
          <a:xfrm>
            <a:off x="2497091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4" name="object 944"/>
          <p:cNvSpPr/>
          <p:nvPr/>
        </p:nvSpPr>
        <p:spPr>
          <a:xfrm>
            <a:off x="249209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5" name="object 945"/>
          <p:cNvSpPr/>
          <p:nvPr/>
        </p:nvSpPr>
        <p:spPr>
          <a:xfrm>
            <a:off x="2499590" y="2218982"/>
            <a:ext cx="0" cy="2636937"/>
          </a:xfrm>
          <a:custGeom>
            <a:avLst/>
            <a:gdLst/>
            <a:ahLst/>
            <a:cxnLst/>
            <a:rect l="l" t="t" r="r" b="b"/>
            <a:pathLst>
              <a:path h="3750309">
                <a:moveTo>
                  <a:pt x="0" y="0"/>
                </a:moveTo>
                <a:lnTo>
                  <a:pt x="0" y="3750053"/>
                </a:lnTo>
              </a:path>
            </a:pathLst>
          </a:custGeom>
          <a:ln w="7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6" name="object 946"/>
          <p:cNvSpPr/>
          <p:nvPr/>
        </p:nvSpPr>
        <p:spPr>
          <a:xfrm>
            <a:off x="2497091" y="2218983"/>
            <a:ext cx="0" cy="2634704"/>
          </a:xfrm>
          <a:custGeom>
            <a:avLst/>
            <a:gdLst/>
            <a:ahLst/>
            <a:cxnLst/>
            <a:rect l="l" t="t" r="r" b="b"/>
            <a:pathLst>
              <a:path h="3747134">
                <a:moveTo>
                  <a:pt x="0" y="0"/>
                </a:moveTo>
                <a:lnTo>
                  <a:pt x="0" y="374700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7" name="object 947"/>
          <p:cNvSpPr/>
          <p:nvPr/>
        </p:nvSpPr>
        <p:spPr>
          <a:xfrm>
            <a:off x="2502086" y="2218983"/>
            <a:ext cx="0" cy="2634704"/>
          </a:xfrm>
          <a:custGeom>
            <a:avLst/>
            <a:gdLst/>
            <a:ahLst/>
            <a:cxnLst/>
            <a:rect l="l" t="t" r="r" b="b"/>
            <a:pathLst>
              <a:path h="3747134">
                <a:moveTo>
                  <a:pt x="0" y="0"/>
                </a:moveTo>
                <a:lnTo>
                  <a:pt x="0" y="374700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8" name="object 948"/>
          <p:cNvSpPr/>
          <p:nvPr/>
        </p:nvSpPr>
        <p:spPr>
          <a:xfrm>
            <a:off x="2502090" y="4853597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9" name="object 949"/>
          <p:cNvSpPr/>
          <p:nvPr/>
        </p:nvSpPr>
        <p:spPr>
          <a:xfrm>
            <a:off x="2502093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0" name="object 950"/>
          <p:cNvSpPr/>
          <p:nvPr/>
        </p:nvSpPr>
        <p:spPr>
          <a:xfrm>
            <a:off x="250209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1" name="object 951"/>
          <p:cNvSpPr/>
          <p:nvPr/>
        </p:nvSpPr>
        <p:spPr>
          <a:xfrm>
            <a:off x="250779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2" name="object 952"/>
          <p:cNvSpPr/>
          <p:nvPr/>
        </p:nvSpPr>
        <p:spPr>
          <a:xfrm>
            <a:off x="250209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3" name="object 953"/>
          <p:cNvSpPr/>
          <p:nvPr/>
        </p:nvSpPr>
        <p:spPr>
          <a:xfrm>
            <a:off x="2507795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4" name="object 954"/>
          <p:cNvSpPr/>
          <p:nvPr/>
        </p:nvSpPr>
        <p:spPr>
          <a:xfrm>
            <a:off x="250779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5" name="object 955"/>
          <p:cNvSpPr/>
          <p:nvPr/>
        </p:nvSpPr>
        <p:spPr>
          <a:xfrm>
            <a:off x="250779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6" name="object 956"/>
          <p:cNvSpPr/>
          <p:nvPr/>
        </p:nvSpPr>
        <p:spPr>
          <a:xfrm>
            <a:off x="251279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7" name="object 957"/>
          <p:cNvSpPr/>
          <p:nvPr/>
        </p:nvSpPr>
        <p:spPr>
          <a:xfrm>
            <a:off x="250779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8" name="object 958"/>
          <p:cNvSpPr/>
          <p:nvPr/>
        </p:nvSpPr>
        <p:spPr>
          <a:xfrm>
            <a:off x="2512796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9" name="object 959"/>
          <p:cNvSpPr/>
          <p:nvPr/>
        </p:nvSpPr>
        <p:spPr>
          <a:xfrm>
            <a:off x="251279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0" name="object 960"/>
          <p:cNvSpPr/>
          <p:nvPr/>
        </p:nvSpPr>
        <p:spPr>
          <a:xfrm>
            <a:off x="251279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1" name="object 961"/>
          <p:cNvSpPr/>
          <p:nvPr/>
        </p:nvSpPr>
        <p:spPr>
          <a:xfrm>
            <a:off x="2517789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2" name="object 962"/>
          <p:cNvSpPr/>
          <p:nvPr/>
        </p:nvSpPr>
        <p:spPr>
          <a:xfrm>
            <a:off x="251279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3" name="object 963"/>
          <p:cNvSpPr/>
          <p:nvPr/>
        </p:nvSpPr>
        <p:spPr>
          <a:xfrm>
            <a:off x="2517787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4" name="object 964"/>
          <p:cNvSpPr/>
          <p:nvPr/>
        </p:nvSpPr>
        <p:spPr>
          <a:xfrm>
            <a:off x="2517789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5" name="object 965"/>
          <p:cNvSpPr/>
          <p:nvPr/>
        </p:nvSpPr>
        <p:spPr>
          <a:xfrm>
            <a:off x="251778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6" name="object 966"/>
          <p:cNvSpPr/>
          <p:nvPr/>
        </p:nvSpPr>
        <p:spPr>
          <a:xfrm>
            <a:off x="2522782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7" name="object 967"/>
          <p:cNvSpPr/>
          <p:nvPr/>
        </p:nvSpPr>
        <p:spPr>
          <a:xfrm>
            <a:off x="251778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8" name="object 968"/>
          <p:cNvSpPr/>
          <p:nvPr/>
        </p:nvSpPr>
        <p:spPr>
          <a:xfrm>
            <a:off x="2522779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9" name="object 969"/>
          <p:cNvSpPr/>
          <p:nvPr/>
        </p:nvSpPr>
        <p:spPr>
          <a:xfrm>
            <a:off x="2522782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0" name="object 970"/>
          <p:cNvSpPr/>
          <p:nvPr/>
        </p:nvSpPr>
        <p:spPr>
          <a:xfrm>
            <a:off x="252278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1" name="object 971"/>
          <p:cNvSpPr/>
          <p:nvPr/>
        </p:nvSpPr>
        <p:spPr>
          <a:xfrm>
            <a:off x="2527782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2" name="object 972"/>
          <p:cNvSpPr/>
          <p:nvPr/>
        </p:nvSpPr>
        <p:spPr>
          <a:xfrm>
            <a:off x="252278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3" name="object 973"/>
          <p:cNvSpPr/>
          <p:nvPr/>
        </p:nvSpPr>
        <p:spPr>
          <a:xfrm>
            <a:off x="2527781" y="4853597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4" name="object 974"/>
          <p:cNvSpPr/>
          <p:nvPr/>
        </p:nvSpPr>
        <p:spPr>
          <a:xfrm>
            <a:off x="2527782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5" name="object 975"/>
          <p:cNvSpPr/>
          <p:nvPr/>
        </p:nvSpPr>
        <p:spPr>
          <a:xfrm>
            <a:off x="252778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6" name="object 976"/>
          <p:cNvSpPr/>
          <p:nvPr/>
        </p:nvSpPr>
        <p:spPr>
          <a:xfrm>
            <a:off x="253348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7" name="object 977"/>
          <p:cNvSpPr/>
          <p:nvPr/>
        </p:nvSpPr>
        <p:spPr>
          <a:xfrm>
            <a:off x="252778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8" name="object 978"/>
          <p:cNvSpPr/>
          <p:nvPr/>
        </p:nvSpPr>
        <p:spPr>
          <a:xfrm>
            <a:off x="2533486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9" name="object 979"/>
          <p:cNvSpPr/>
          <p:nvPr/>
        </p:nvSpPr>
        <p:spPr>
          <a:xfrm>
            <a:off x="2533486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0" name="object 980"/>
          <p:cNvSpPr/>
          <p:nvPr/>
        </p:nvSpPr>
        <p:spPr>
          <a:xfrm>
            <a:off x="253348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1" name="object 981"/>
          <p:cNvSpPr/>
          <p:nvPr/>
        </p:nvSpPr>
        <p:spPr>
          <a:xfrm>
            <a:off x="2538487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2" name="object 982"/>
          <p:cNvSpPr/>
          <p:nvPr/>
        </p:nvSpPr>
        <p:spPr>
          <a:xfrm>
            <a:off x="253348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3" name="object 983"/>
          <p:cNvSpPr/>
          <p:nvPr/>
        </p:nvSpPr>
        <p:spPr>
          <a:xfrm>
            <a:off x="2538486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20" h="1270">
                <a:moveTo>
                  <a:pt x="0" y="1017"/>
                </a:moveTo>
                <a:lnTo>
                  <a:pt x="7102" y="1017"/>
                </a:lnTo>
                <a:lnTo>
                  <a:pt x="7102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4" name="object 984"/>
          <p:cNvSpPr/>
          <p:nvPr/>
        </p:nvSpPr>
        <p:spPr>
          <a:xfrm>
            <a:off x="2538487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5" name="object 985"/>
          <p:cNvSpPr/>
          <p:nvPr/>
        </p:nvSpPr>
        <p:spPr>
          <a:xfrm>
            <a:off x="2538486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6" name="object 986"/>
          <p:cNvSpPr/>
          <p:nvPr/>
        </p:nvSpPr>
        <p:spPr>
          <a:xfrm>
            <a:off x="2543479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7" name="object 987"/>
          <p:cNvSpPr/>
          <p:nvPr/>
        </p:nvSpPr>
        <p:spPr>
          <a:xfrm>
            <a:off x="253848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8" name="object 988"/>
          <p:cNvSpPr/>
          <p:nvPr/>
        </p:nvSpPr>
        <p:spPr>
          <a:xfrm>
            <a:off x="2543478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9" name="object 989"/>
          <p:cNvSpPr/>
          <p:nvPr/>
        </p:nvSpPr>
        <p:spPr>
          <a:xfrm>
            <a:off x="2543479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0" name="object 990"/>
          <p:cNvSpPr/>
          <p:nvPr/>
        </p:nvSpPr>
        <p:spPr>
          <a:xfrm>
            <a:off x="254347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1" name="object 991"/>
          <p:cNvSpPr/>
          <p:nvPr/>
        </p:nvSpPr>
        <p:spPr>
          <a:xfrm>
            <a:off x="2548472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2" name="object 992"/>
          <p:cNvSpPr/>
          <p:nvPr/>
        </p:nvSpPr>
        <p:spPr>
          <a:xfrm>
            <a:off x="254347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3" name="object 993"/>
          <p:cNvSpPr/>
          <p:nvPr/>
        </p:nvSpPr>
        <p:spPr>
          <a:xfrm>
            <a:off x="2548471" y="4852882"/>
            <a:ext cx="5804" cy="893"/>
          </a:xfrm>
          <a:custGeom>
            <a:avLst/>
            <a:gdLst/>
            <a:ahLst/>
            <a:cxnLst/>
            <a:rect l="l" t="t" r="r" b="b"/>
            <a:pathLst>
              <a:path w="8254" h="1270">
                <a:moveTo>
                  <a:pt x="0" y="1017"/>
                </a:moveTo>
                <a:lnTo>
                  <a:pt x="8120" y="1017"/>
                </a:lnTo>
                <a:lnTo>
                  <a:pt x="8120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4" name="object 994"/>
          <p:cNvSpPr/>
          <p:nvPr/>
        </p:nvSpPr>
        <p:spPr>
          <a:xfrm>
            <a:off x="2548472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5" name="object 995"/>
          <p:cNvSpPr/>
          <p:nvPr/>
        </p:nvSpPr>
        <p:spPr>
          <a:xfrm>
            <a:off x="2548472" y="4852883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6" name="object 996"/>
          <p:cNvSpPr/>
          <p:nvPr/>
        </p:nvSpPr>
        <p:spPr>
          <a:xfrm>
            <a:off x="2554183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7" name="object 997"/>
          <p:cNvSpPr/>
          <p:nvPr/>
        </p:nvSpPr>
        <p:spPr>
          <a:xfrm>
            <a:off x="2548472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8" name="object 998"/>
          <p:cNvSpPr/>
          <p:nvPr/>
        </p:nvSpPr>
        <p:spPr>
          <a:xfrm>
            <a:off x="2554184" y="485359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9" name="object 999"/>
          <p:cNvSpPr/>
          <p:nvPr/>
        </p:nvSpPr>
        <p:spPr>
          <a:xfrm>
            <a:off x="2554183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0" name="object 1000"/>
          <p:cNvSpPr/>
          <p:nvPr/>
        </p:nvSpPr>
        <p:spPr>
          <a:xfrm>
            <a:off x="255418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1" name="object 1001"/>
          <p:cNvSpPr/>
          <p:nvPr/>
        </p:nvSpPr>
        <p:spPr>
          <a:xfrm>
            <a:off x="2559175" y="4853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2" name="object 1002"/>
          <p:cNvSpPr/>
          <p:nvPr/>
        </p:nvSpPr>
        <p:spPr>
          <a:xfrm>
            <a:off x="255418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3" name="object 1003"/>
          <p:cNvSpPr/>
          <p:nvPr/>
        </p:nvSpPr>
        <p:spPr>
          <a:xfrm>
            <a:off x="2559177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20" h="1270">
                <a:moveTo>
                  <a:pt x="0" y="1017"/>
                </a:moveTo>
                <a:lnTo>
                  <a:pt x="7107" y="1017"/>
                </a:lnTo>
                <a:lnTo>
                  <a:pt x="7107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4" name="object 1004"/>
          <p:cNvSpPr/>
          <p:nvPr/>
        </p:nvSpPr>
        <p:spPr>
          <a:xfrm>
            <a:off x="2559175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5" name="object 1005"/>
          <p:cNvSpPr/>
          <p:nvPr/>
        </p:nvSpPr>
        <p:spPr>
          <a:xfrm>
            <a:off x="2559175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6" name="object 1006"/>
          <p:cNvSpPr/>
          <p:nvPr/>
        </p:nvSpPr>
        <p:spPr>
          <a:xfrm>
            <a:off x="2564177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7" name="object 1007"/>
          <p:cNvSpPr/>
          <p:nvPr/>
        </p:nvSpPr>
        <p:spPr>
          <a:xfrm>
            <a:off x="255917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8" name="object 1008"/>
          <p:cNvSpPr/>
          <p:nvPr/>
        </p:nvSpPr>
        <p:spPr>
          <a:xfrm>
            <a:off x="2564177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20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9" name="object 1009"/>
          <p:cNvSpPr/>
          <p:nvPr/>
        </p:nvSpPr>
        <p:spPr>
          <a:xfrm>
            <a:off x="2564177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0" name="object 1010"/>
          <p:cNvSpPr/>
          <p:nvPr/>
        </p:nvSpPr>
        <p:spPr>
          <a:xfrm>
            <a:off x="2564177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1" name="object 1011"/>
          <p:cNvSpPr/>
          <p:nvPr/>
        </p:nvSpPr>
        <p:spPr>
          <a:xfrm>
            <a:off x="2569169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2" name="object 1012"/>
          <p:cNvSpPr/>
          <p:nvPr/>
        </p:nvSpPr>
        <p:spPr>
          <a:xfrm>
            <a:off x="256417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3" name="object 1013"/>
          <p:cNvSpPr/>
          <p:nvPr/>
        </p:nvSpPr>
        <p:spPr>
          <a:xfrm>
            <a:off x="2569169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20" h="2540">
                <a:moveTo>
                  <a:pt x="0" y="2030"/>
                </a:moveTo>
                <a:lnTo>
                  <a:pt x="7102" y="2030"/>
                </a:lnTo>
                <a:lnTo>
                  <a:pt x="7102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4" name="object 1014"/>
          <p:cNvSpPr/>
          <p:nvPr/>
        </p:nvSpPr>
        <p:spPr>
          <a:xfrm>
            <a:off x="2569169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5" name="object 1015"/>
          <p:cNvSpPr/>
          <p:nvPr/>
        </p:nvSpPr>
        <p:spPr>
          <a:xfrm>
            <a:off x="2569169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6" name="object 1016"/>
          <p:cNvSpPr/>
          <p:nvPr/>
        </p:nvSpPr>
        <p:spPr>
          <a:xfrm>
            <a:off x="2574162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7" name="object 1017"/>
          <p:cNvSpPr/>
          <p:nvPr/>
        </p:nvSpPr>
        <p:spPr>
          <a:xfrm>
            <a:off x="256916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8" name="object 1018"/>
          <p:cNvSpPr/>
          <p:nvPr/>
        </p:nvSpPr>
        <p:spPr>
          <a:xfrm>
            <a:off x="2574161" y="4852169"/>
            <a:ext cx="5804" cy="1786"/>
          </a:xfrm>
          <a:custGeom>
            <a:avLst/>
            <a:gdLst/>
            <a:ahLst/>
            <a:cxnLst/>
            <a:rect l="l" t="t" r="r" b="b"/>
            <a:pathLst>
              <a:path w="8254" h="2540">
                <a:moveTo>
                  <a:pt x="0" y="2030"/>
                </a:moveTo>
                <a:lnTo>
                  <a:pt x="8120" y="2030"/>
                </a:lnTo>
                <a:lnTo>
                  <a:pt x="8120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9" name="object 1019"/>
          <p:cNvSpPr/>
          <p:nvPr/>
        </p:nvSpPr>
        <p:spPr>
          <a:xfrm>
            <a:off x="2574162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0" name="object 1020"/>
          <p:cNvSpPr/>
          <p:nvPr/>
        </p:nvSpPr>
        <p:spPr>
          <a:xfrm>
            <a:off x="2574162" y="4852171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1" name="object 1021"/>
          <p:cNvSpPr/>
          <p:nvPr/>
        </p:nvSpPr>
        <p:spPr>
          <a:xfrm>
            <a:off x="2579873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2" name="object 1022"/>
          <p:cNvSpPr/>
          <p:nvPr/>
        </p:nvSpPr>
        <p:spPr>
          <a:xfrm>
            <a:off x="2574162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3" name="object 1023"/>
          <p:cNvSpPr/>
          <p:nvPr/>
        </p:nvSpPr>
        <p:spPr>
          <a:xfrm>
            <a:off x="2579876" y="4852882"/>
            <a:ext cx="5358" cy="893"/>
          </a:xfrm>
          <a:custGeom>
            <a:avLst/>
            <a:gdLst/>
            <a:ahLst/>
            <a:cxnLst/>
            <a:rect l="l" t="t" r="r" b="b"/>
            <a:pathLst>
              <a:path w="7620" h="1270">
                <a:moveTo>
                  <a:pt x="0" y="1017"/>
                </a:moveTo>
                <a:lnTo>
                  <a:pt x="7102" y="1017"/>
                </a:lnTo>
                <a:lnTo>
                  <a:pt x="7102" y="0"/>
                </a:lnTo>
                <a:lnTo>
                  <a:pt x="0" y="0"/>
                </a:lnTo>
                <a:lnTo>
                  <a:pt x="0" y="101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4" name="object 1024"/>
          <p:cNvSpPr/>
          <p:nvPr/>
        </p:nvSpPr>
        <p:spPr>
          <a:xfrm>
            <a:off x="2579873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5" name="object 1025"/>
          <p:cNvSpPr/>
          <p:nvPr/>
        </p:nvSpPr>
        <p:spPr>
          <a:xfrm>
            <a:off x="2579873" y="485288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6" name="object 1026"/>
          <p:cNvSpPr/>
          <p:nvPr/>
        </p:nvSpPr>
        <p:spPr>
          <a:xfrm>
            <a:off x="2584865" y="4852883"/>
            <a:ext cx="0" cy="893"/>
          </a:xfrm>
          <a:custGeom>
            <a:avLst/>
            <a:gdLst/>
            <a:ahLst/>
            <a:cxnLst/>
            <a:rect l="l" t="t" r="r" b="b"/>
            <a:pathLst>
              <a:path h="1270">
                <a:moveTo>
                  <a:pt x="-3044" y="508"/>
                </a:moveTo>
                <a:lnTo>
                  <a:pt x="3044" y="508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7" name="object 1027"/>
          <p:cNvSpPr/>
          <p:nvPr/>
        </p:nvSpPr>
        <p:spPr>
          <a:xfrm>
            <a:off x="257987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8" name="object 1028"/>
          <p:cNvSpPr/>
          <p:nvPr/>
        </p:nvSpPr>
        <p:spPr>
          <a:xfrm>
            <a:off x="2584867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20" h="2540">
                <a:moveTo>
                  <a:pt x="0" y="2030"/>
                </a:moveTo>
                <a:lnTo>
                  <a:pt x="7107" y="2030"/>
                </a:lnTo>
                <a:lnTo>
                  <a:pt x="7107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9" name="object 1029"/>
          <p:cNvSpPr/>
          <p:nvPr/>
        </p:nvSpPr>
        <p:spPr>
          <a:xfrm>
            <a:off x="2584865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0" name="object 1030"/>
          <p:cNvSpPr/>
          <p:nvPr/>
        </p:nvSpPr>
        <p:spPr>
          <a:xfrm>
            <a:off x="2584865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1" name="object 1031"/>
          <p:cNvSpPr/>
          <p:nvPr/>
        </p:nvSpPr>
        <p:spPr>
          <a:xfrm>
            <a:off x="2589866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2" name="object 1032"/>
          <p:cNvSpPr/>
          <p:nvPr/>
        </p:nvSpPr>
        <p:spPr>
          <a:xfrm>
            <a:off x="258486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3" name="object 1033"/>
          <p:cNvSpPr/>
          <p:nvPr/>
        </p:nvSpPr>
        <p:spPr>
          <a:xfrm>
            <a:off x="2589868" y="4850743"/>
            <a:ext cx="5358" cy="3125"/>
          </a:xfrm>
          <a:custGeom>
            <a:avLst/>
            <a:gdLst/>
            <a:ahLst/>
            <a:cxnLst/>
            <a:rect l="l" t="t" r="r" b="b"/>
            <a:pathLst>
              <a:path w="7620" h="4445">
                <a:moveTo>
                  <a:pt x="0" y="4061"/>
                </a:moveTo>
                <a:lnTo>
                  <a:pt x="7102" y="4061"/>
                </a:lnTo>
                <a:lnTo>
                  <a:pt x="7102" y="0"/>
                </a:lnTo>
                <a:lnTo>
                  <a:pt x="0" y="0"/>
                </a:lnTo>
                <a:lnTo>
                  <a:pt x="0" y="406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4" name="object 1034"/>
          <p:cNvSpPr/>
          <p:nvPr/>
        </p:nvSpPr>
        <p:spPr>
          <a:xfrm>
            <a:off x="2589866" y="4850743"/>
            <a:ext cx="0" cy="3125"/>
          </a:xfrm>
          <a:custGeom>
            <a:avLst/>
            <a:gdLst/>
            <a:ahLst/>
            <a:cxnLst/>
            <a:rect l="l" t="t" r="r" b="b"/>
            <a:pathLst>
              <a:path h="4445">
                <a:moveTo>
                  <a:pt x="-3044" y="2030"/>
                </a:moveTo>
                <a:lnTo>
                  <a:pt x="3044" y="2030"/>
                </a:lnTo>
              </a:path>
            </a:pathLst>
          </a:custGeom>
          <a:ln w="406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5" name="object 1035"/>
          <p:cNvSpPr/>
          <p:nvPr/>
        </p:nvSpPr>
        <p:spPr>
          <a:xfrm>
            <a:off x="2589866" y="4850743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6" name="object 1036"/>
          <p:cNvSpPr/>
          <p:nvPr/>
        </p:nvSpPr>
        <p:spPr>
          <a:xfrm>
            <a:off x="2594859" y="4850743"/>
            <a:ext cx="0" cy="3125"/>
          </a:xfrm>
          <a:custGeom>
            <a:avLst/>
            <a:gdLst/>
            <a:ahLst/>
            <a:cxnLst/>
            <a:rect l="l" t="t" r="r" b="b"/>
            <a:pathLst>
              <a:path h="4445">
                <a:moveTo>
                  <a:pt x="-3044" y="2030"/>
                </a:moveTo>
                <a:lnTo>
                  <a:pt x="3044" y="2030"/>
                </a:lnTo>
              </a:path>
            </a:pathLst>
          </a:custGeom>
          <a:ln w="406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7" name="object 1037"/>
          <p:cNvSpPr/>
          <p:nvPr/>
        </p:nvSpPr>
        <p:spPr>
          <a:xfrm>
            <a:off x="258986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8" name="object 1038"/>
          <p:cNvSpPr/>
          <p:nvPr/>
        </p:nvSpPr>
        <p:spPr>
          <a:xfrm>
            <a:off x="2594860" y="4851458"/>
            <a:ext cx="5358" cy="2232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0" y="3043"/>
                </a:moveTo>
                <a:lnTo>
                  <a:pt x="7102" y="3043"/>
                </a:lnTo>
                <a:lnTo>
                  <a:pt x="7102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9" name="object 1039"/>
          <p:cNvSpPr/>
          <p:nvPr/>
        </p:nvSpPr>
        <p:spPr>
          <a:xfrm>
            <a:off x="2594859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0" name="object 1040"/>
          <p:cNvSpPr/>
          <p:nvPr/>
        </p:nvSpPr>
        <p:spPr>
          <a:xfrm>
            <a:off x="2594859" y="485145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1" name="object 1041"/>
          <p:cNvSpPr/>
          <p:nvPr/>
        </p:nvSpPr>
        <p:spPr>
          <a:xfrm>
            <a:off x="2599851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2" name="object 1042"/>
          <p:cNvSpPr/>
          <p:nvPr/>
        </p:nvSpPr>
        <p:spPr>
          <a:xfrm>
            <a:off x="259485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3" name="object 1043"/>
          <p:cNvSpPr/>
          <p:nvPr/>
        </p:nvSpPr>
        <p:spPr>
          <a:xfrm>
            <a:off x="2599852" y="4850030"/>
            <a:ext cx="5804" cy="3572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0" y="5074"/>
                </a:moveTo>
                <a:lnTo>
                  <a:pt x="8120" y="5074"/>
                </a:lnTo>
                <a:lnTo>
                  <a:pt x="8120" y="0"/>
                </a:lnTo>
                <a:lnTo>
                  <a:pt x="0" y="0"/>
                </a:lnTo>
                <a:lnTo>
                  <a:pt x="0" y="507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4" name="object 1044"/>
          <p:cNvSpPr/>
          <p:nvPr/>
        </p:nvSpPr>
        <p:spPr>
          <a:xfrm>
            <a:off x="2599851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5" name="object 1045"/>
          <p:cNvSpPr/>
          <p:nvPr/>
        </p:nvSpPr>
        <p:spPr>
          <a:xfrm>
            <a:off x="2599852" y="4850030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6" name="object 1046"/>
          <p:cNvSpPr/>
          <p:nvPr/>
        </p:nvSpPr>
        <p:spPr>
          <a:xfrm>
            <a:off x="2605563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7" name="object 1047"/>
          <p:cNvSpPr/>
          <p:nvPr/>
        </p:nvSpPr>
        <p:spPr>
          <a:xfrm>
            <a:off x="2599852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8" name="object 1048"/>
          <p:cNvSpPr/>
          <p:nvPr/>
        </p:nvSpPr>
        <p:spPr>
          <a:xfrm>
            <a:off x="2605558" y="4848602"/>
            <a:ext cx="5358" cy="5358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0" y="7105"/>
                </a:moveTo>
                <a:lnTo>
                  <a:pt x="7102" y="7105"/>
                </a:lnTo>
                <a:lnTo>
                  <a:pt x="7102" y="0"/>
                </a:lnTo>
                <a:lnTo>
                  <a:pt x="0" y="0"/>
                </a:lnTo>
                <a:lnTo>
                  <a:pt x="0" y="710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9" name="object 1049"/>
          <p:cNvSpPr/>
          <p:nvPr/>
        </p:nvSpPr>
        <p:spPr>
          <a:xfrm>
            <a:off x="2605563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0" name="object 1050"/>
          <p:cNvSpPr/>
          <p:nvPr/>
        </p:nvSpPr>
        <p:spPr>
          <a:xfrm>
            <a:off x="2605562" y="484860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1" name="object 1051"/>
          <p:cNvSpPr/>
          <p:nvPr/>
        </p:nvSpPr>
        <p:spPr>
          <a:xfrm>
            <a:off x="2610555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2" name="object 1052"/>
          <p:cNvSpPr/>
          <p:nvPr/>
        </p:nvSpPr>
        <p:spPr>
          <a:xfrm>
            <a:off x="260556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3" name="object 1053"/>
          <p:cNvSpPr/>
          <p:nvPr/>
        </p:nvSpPr>
        <p:spPr>
          <a:xfrm>
            <a:off x="2610558" y="4847177"/>
            <a:ext cx="5358" cy="6697"/>
          </a:xfrm>
          <a:custGeom>
            <a:avLst/>
            <a:gdLst/>
            <a:ahLst/>
            <a:cxnLst/>
            <a:rect l="l" t="t" r="r" b="b"/>
            <a:pathLst>
              <a:path w="7620" h="9525">
                <a:moveTo>
                  <a:pt x="0" y="9131"/>
                </a:moveTo>
                <a:lnTo>
                  <a:pt x="7107" y="9131"/>
                </a:lnTo>
                <a:lnTo>
                  <a:pt x="7107" y="0"/>
                </a:lnTo>
                <a:lnTo>
                  <a:pt x="0" y="0"/>
                </a:lnTo>
                <a:lnTo>
                  <a:pt x="0" y="913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4" name="object 1054"/>
          <p:cNvSpPr/>
          <p:nvPr/>
        </p:nvSpPr>
        <p:spPr>
          <a:xfrm>
            <a:off x="2610555" y="4847179"/>
            <a:ext cx="0" cy="6697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3044" y="4565"/>
                </a:moveTo>
                <a:lnTo>
                  <a:pt x="3044" y="4565"/>
                </a:lnTo>
              </a:path>
            </a:pathLst>
          </a:custGeom>
          <a:ln w="913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5" name="object 1055"/>
          <p:cNvSpPr/>
          <p:nvPr/>
        </p:nvSpPr>
        <p:spPr>
          <a:xfrm>
            <a:off x="2610555" y="484717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6" name="object 1056"/>
          <p:cNvSpPr/>
          <p:nvPr/>
        </p:nvSpPr>
        <p:spPr>
          <a:xfrm>
            <a:off x="261055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7" name="object 1057"/>
          <p:cNvSpPr/>
          <p:nvPr/>
        </p:nvSpPr>
        <p:spPr>
          <a:xfrm>
            <a:off x="2615559" y="4843609"/>
            <a:ext cx="5358" cy="10268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0" y="14206"/>
                </a:moveTo>
                <a:lnTo>
                  <a:pt x="7102" y="14206"/>
                </a:lnTo>
                <a:lnTo>
                  <a:pt x="7102" y="0"/>
                </a:lnTo>
                <a:lnTo>
                  <a:pt x="0" y="0"/>
                </a:lnTo>
                <a:lnTo>
                  <a:pt x="0" y="14206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8" name="object 1058"/>
          <p:cNvSpPr/>
          <p:nvPr/>
        </p:nvSpPr>
        <p:spPr>
          <a:xfrm>
            <a:off x="2615556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0"/>
                </a:moveTo>
                <a:lnTo>
                  <a:pt x="0" y="142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9" name="object 1059"/>
          <p:cNvSpPr/>
          <p:nvPr/>
        </p:nvSpPr>
        <p:spPr>
          <a:xfrm>
            <a:off x="2615556" y="484361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0" name="object 1060"/>
          <p:cNvSpPr/>
          <p:nvPr/>
        </p:nvSpPr>
        <p:spPr>
          <a:xfrm>
            <a:off x="2620548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0"/>
                </a:moveTo>
                <a:lnTo>
                  <a:pt x="0" y="142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1" name="object 1061"/>
          <p:cNvSpPr/>
          <p:nvPr/>
        </p:nvSpPr>
        <p:spPr>
          <a:xfrm>
            <a:off x="261555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2" name="object 1062"/>
          <p:cNvSpPr/>
          <p:nvPr/>
        </p:nvSpPr>
        <p:spPr>
          <a:xfrm>
            <a:off x="2620551" y="4843609"/>
            <a:ext cx="5804" cy="10268"/>
          </a:xfrm>
          <a:custGeom>
            <a:avLst/>
            <a:gdLst/>
            <a:ahLst/>
            <a:cxnLst/>
            <a:rect l="l" t="t" r="r" b="b"/>
            <a:pathLst>
              <a:path w="8254" h="14604">
                <a:moveTo>
                  <a:pt x="0" y="14206"/>
                </a:moveTo>
                <a:lnTo>
                  <a:pt x="8120" y="14206"/>
                </a:lnTo>
                <a:lnTo>
                  <a:pt x="8120" y="0"/>
                </a:lnTo>
                <a:lnTo>
                  <a:pt x="0" y="0"/>
                </a:lnTo>
                <a:lnTo>
                  <a:pt x="0" y="14206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3" name="object 1063"/>
          <p:cNvSpPr/>
          <p:nvPr/>
        </p:nvSpPr>
        <p:spPr>
          <a:xfrm>
            <a:off x="2620548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1420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4" name="object 1064"/>
          <p:cNvSpPr/>
          <p:nvPr/>
        </p:nvSpPr>
        <p:spPr>
          <a:xfrm>
            <a:off x="2620549" y="4843610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5" name="object 1065"/>
          <p:cNvSpPr/>
          <p:nvPr/>
        </p:nvSpPr>
        <p:spPr>
          <a:xfrm>
            <a:off x="2626260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0"/>
                </a:moveTo>
                <a:lnTo>
                  <a:pt x="0" y="142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6" name="object 1066"/>
          <p:cNvSpPr/>
          <p:nvPr/>
        </p:nvSpPr>
        <p:spPr>
          <a:xfrm>
            <a:off x="262054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7" name="object 1067"/>
          <p:cNvSpPr/>
          <p:nvPr/>
        </p:nvSpPr>
        <p:spPr>
          <a:xfrm>
            <a:off x="2626256" y="4842896"/>
            <a:ext cx="5358" cy="10716"/>
          </a:xfrm>
          <a:custGeom>
            <a:avLst/>
            <a:gdLst/>
            <a:ahLst/>
            <a:cxnLst/>
            <a:rect l="l" t="t" r="r" b="b"/>
            <a:pathLst>
              <a:path w="7620" h="15240">
                <a:moveTo>
                  <a:pt x="0" y="15219"/>
                </a:moveTo>
                <a:lnTo>
                  <a:pt x="7102" y="15219"/>
                </a:lnTo>
                <a:lnTo>
                  <a:pt x="7102" y="0"/>
                </a:lnTo>
                <a:lnTo>
                  <a:pt x="0" y="0"/>
                </a:lnTo>
                <a:lnTo>
                  <a:pt x="0" y="1521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8" name="object 1068"/>
          <p:cNvSpPr/>
          <p:nvPr/>
        </p:nvSpPr>
        <p:spPr>
          <a:xfrm>
            <a:off x="2626260" y="4842898"/>
            <a:ext cx="0" cy="10716"/>
          </a:xfrm>
          <a:custGeom>
            <a:avLst/>
            <a:gdLst/>
            <a:ahLst/>
            <a:cxnLst/>
            <a:rect l="l" t="t" r="r" b="b"/>
            <a:pathLst>
              <a:path h="15240">
                <a:moveTo>
                  <a:pt x="0" y="1521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9" name="object 1069"/>
          <p:cNvSpPr/>
          <p:nvPr/>
        </p:nvSpPr>
        <p:spPr>
          <a:xfrm>
            <a:off x="2626260" y="484289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0" name="object 1070"/>
          <p:cNvSpPr/>
          <p:nvPr/>
        </p:nvSpPr>
        <p:spPr>
          <a:xfrm>
            <a:off x="2631253" y="4842898"/>
            <a:ext cx="0" cy="10716"/>
          </a:xfrm>
          <a:custGeom>
            <a:avLst/>
            <a:gdLst/>
            <a:ahLst/>
            <a:cxnLst/>
            <a:rect l="l" t="t" r="r" b="b"/>
            <a:pathLst>
              <a:path h="15240">
                <a:moveTo>
                  <a:pt x="0" y="0"/>
                </a:moveTo>
                <a:lnTo>
                  <a:pt x="0" y="1521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1" name="object 1071"/>
          <p:cNvSpPr/>
          <p:nvPr/>
        </p:nvSpPr>
        <p:spPr>
          <a:xfrm>
            <a:off x="262626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2" name="object 1072"/>
          <p:cNvSpPr/>
          <p:nvPr/>
        </p:nvSpPr>
        <p:spPr>
          <a:xfrm>
            <a:off x="2631257" y="4836476"/>
            <a:ext cx="5358" cy="17413"/>
          </a:xfrm>
          <a:custGeom>
            <a:avLst/>
            <a:gdLst/>
            <a:ahLst/>
            <a:cxnLst/>
            <a:rect l="l" t="t" r="r" b="b"/>
            <a:pathLst>
              <a:path w="7620" h="24765">
                <a:moveTo>
                  <a:pt x="0" y="24350"/>
                </a:moveTo>
                <a:lnTo>
                  <a:pt x="7102" y="24350"/>
                </a:lnTo>
                <a:lnTo>
                  <a:pt x="7102" y="0"/>
                </a:lnTo>
                <a:lnTo>
                  <a:pt x="0" y="0"/>
                </a:lnTo>
                <a:lnTo>
                  <a:pt x="0" y="2435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3" name="object 1073"/>
          <p:cNvSpPr/>
          <p:nvPr/>
        </p:nvSpPr>
        <p:spPr>
          <a:xfrm>
            <a:off x="2631253" y="4836477"/>
            <a:ext cx="0" cy="17413"/>
          </a:xfrm>
          <a:custGeom>
            <a:avLst/>
            <a:gdLst/>
            <a:ahLst/>
            <a:cxnLst/>
            <a:rect l="l" t="t" r="r" b="b"/>
            <a:pathLst>
              <a:path h="24765">
                <a:moveTo>
                  <a:pt x="0" y="2435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4" name="object 1074"/>
          <p:cNvSpPr/>
          <p:nvPr/>
        </p:nvSpPr>
        <p:spPr>
          <a:xfrm>
            <a:off x="2631253" y="483647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5" name="object 1075"/>
          <p:cNvSpPr/>
          <p:nvPr/>
        </p:nvSpPr>
        <p:spPr>
          <a:xfrm>
            <a:off x="2636245" y="4836477"/>
            <a:ext cx="0" cy="17413"/>
          </a:xfrm>
          <a:custGeom>
            <a:avLst/>
            <a:gdLst/>
            <a:ahLst/>
            <a:cxnLst/>
            <a:rect l="l" t="t" r="r" b="b"/>
            <a:pathLst>
              <a:path h="24765">
                <a:moveTo>
                  <a:pt x="0" y="0"/>
                </a:moveTo>
                <a:lnTo>
                  <a:pt x="0" y="2435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6" name="object 1076"/>
          <p:cNvSpPr/>
          <p:nvPr/>
        </p:nvSpPr>
        <p:spPr>
          <a:xfrm>
            <a:off x="263125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7" name="object 1077"/>
          <p:cNvSpPr/>
          <p:nvPr/>
        </p:nvSpPr>
        <p:spPr>
          <a:xfrm>
            <a:off x="2636240" y="4835048"/>
            <a:ext cx="5358" cy="18752"/>
          </a:xfrm>
          <a:custGeom>
            <a:avLst/>
            <a:gdLst/>
            <a:ahLst/>
            <a:cxnLst/>
            <a:rect l="l" t="t" r="r" b="b"/>
            <a:pathLst>
              <a:path w="7620" h="26670">
                <a:moveTo>
                  <a:pt x="0" y="26381"/>
                </a:moveTo>
                <a:lnTo>
                  <a:pt x="7107" y="26381"/>
                </a:lnTo>
                <a:lnTo>
                  <a:pt x="7107" y="0"/>
                </a:lnTo>
                <a:lnTo>
                  <a:pt x="0" y="0"/>
                </a:lnTo>
                <a:lnTo>
                  <a:pt x="0" y="2638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8" name="object 1078"/>
          <p:cNvSpPr/>
          <p:nvPr/>
        </p:nvSpPr>
        <p:spPr>
          <a:xfrm>
            <a:off x="2636245" y="4835049"/>
            <a:ext cx="0" cy="18752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2638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9" name="object 1079"/>
          <p:cNvSpPr/>
          <p:nvPr/>
        </p:nvSpPr>
        <p:spPr>
          <a:xfrm>
            <a:off x="2636245" y="483504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0" name="object 1080"/>
          <p:cNvSpPr/>
          <p:nvPr/>
        </p:nvSpPr>
        <p:spPr>
          <a:xfrm>
            <a:off x="2641246" y="4835049"/>
            <a:ext cx="0" cy="18752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38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1" name="object 1081"/>
          <p:cNvSpPr/>
          <p:nvPr/>
        </p:nvSpPr>
        <p:spPr>
          <a:xfrm>
            <a:off x="263624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2" name="object 1082"/>
          <p:cNvSpPr/>
          <p:nvPr/>
        </p:nvSpPr>
        <p:spPr>
          <a:xfrm>
            <a:off x="2641249" y="4830055"/>
            <a:ext cx="5358" cy="23664"/>
          </a:xfrm>
          <a:custGeom>
            <a:avLst/>
            <a:gdLst/>
            <a:ahLst/>
            <a:cxnLst/>
            <a:rect l="l" t="t" r="r" b="b"/>
            <a:pathLst>
              <a:path w="7620" h="33654">
                <a:moveTo>
                  <a:pt x="0" y="33482"/>
                </a:moveTo>
                <a:lnTo>
                  <a:pt x="7102" y="33482"/>
                </a:lnTo>
                <a:lnTo>
                  <a:pt x="7102" y="0"/>
                </a:lnTo>
                <a:lnTo>
                  <a:pt x="0" y="0"/>
                </a:lnTo>
                <a:lnTo>
                  <a:pt x="0" y="3348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3" name="object 1083"/>
          <p:cNvSpPr/>
          <p:nvPr/>
        </p:nvSpPr>
        <p:spPr>
          <a:xfrm>
            <a:off x="2641246" y="4830057"/>
            <a:ext cx="0" cy="23664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48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4" name="object 1084"/>
          <p:cNvSpPr/>
          <p:nvPr/>
        </p:nvSpPr>
        <p:spPr>
          <a:xfrm>
            <a:off x="2641246" y="483005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5" name="object 1085"/>
          <p:cNvSpPr/>
          <p:nvPr/>
        </p:nvSpPr>
        <p:spPr>
          <a:xfrm>
            <a:off x="2646238" y="4830057"/>
            <a:ext cx="0" cy="23664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48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6" name="object 1086"/>
          <p:cNvSpPr/>
          <p:nvPr/>
        </p:nvSpPr>
        <p:spPr>
          <a:xfrm>
            <a:off x="264124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7" name="object 1087"/>
          <p:cNvSpPr/>
          <p:nvPr/>
        </p:nvSpPr>
        <p:spPr>
          <a:xfrm>
            <a:off x="2646242" y="4825058"/>
            <a:ext cx="5804" cy="28575"/>
          </a:xfrm>
          <a:custGeom>
            <a:avLst/>
            <a:gdLst/>
            <a:ahLst/>
            <a:cxnLst/>
            <a:rect l="l" t="t" r="r" b="b"/>
            <a:pathLst>
              <a:path w="8254" h="40640">
                <a:moveTo>
                  <a:pt x="0" y="40588"/>
                </a:moveTo>
                <a:lnTo>
                  <a:pt x="8120" y="40588"/>
                </a:lnTo>
                <a:lnTo>
                  <a:pt x="8120" y="0"/>
                </a:lnTo>
                <a:lnTo>
                  <a:pt x="0" y="0"/>
                </a:lnTo>
                <a:lnTo>
                  <a:pt x="0" y="4058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8" name="object 1088"/>
          <p:cNvSpPr/>
          <p:nvPr/>
        </p:nvSpPr>
        <p:spPr>
          <a:xfrm>
            <a:off x="2646238" y="4825060"/>
            <a:ext cx="0" cy="28575"/>
          </a:xfrm>
          <a:custGeom>
            <a:avLst/>
            <a:gdLst/>
            <a:ahLst/>
            <a:cxnLst/>
            <a:rect l="l" t="t" r="r" b="b"/>
            <a:pathLst>
              <a:path h="40640">
                <a:moveTo>
                  <a:pt x="0" y="4058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9" name="object 1089"/>
          <p:cNvSpPr/>
          <p:nvPr/>
        </p:nvSpPr>
        <p:spPr>
          <a:xfrm>
            <a:off x="2646239" y="4825060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0" name="object 1090"/>
          <p:cNvSpPr/>
          <p:nvPr/>
        </p:nvSpPr>
        <p:spPr>
          <a:xfrm>
            <a:off x="2651950" y="4825060"/>
            <a:ext cx="0" cy="28575"/>
          </a:xfrm>
          <a:custGeom>
            <a:avLst/>
            <a:gdLst/>
            <a:ahLst/>
            <a:cxnLst/>
            <a:rect l="l" t="t" r="r" b="b"/>
            <a:pathLst>
              <a:path h="40640">
                <a:moveTo>
                  <a:pt x="0" y="0"/>
                </a:moveTo>
                <a:lnTo>
                  <a:pt x="0" y="4058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1" name="object 1091"/>
          <p:cNvSpPr/>
          <p:nvPr/>
        </p:nvSpPr>
        <p:spPr>
          <a:xfrm>
            <a:off x="264623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2" name="object 1092"/>
          <p:cNvSpPr/>
          <p:nvPr/>
        </p:nvSpPr>
        <p:spPr>
          <a:xfrm>
            <a:off x="2651947" y="4820778"/>
            <a:ext cx="5358" cy="33040"/>
          </a:xfrm>
          <a:custGeom>
            <a:avLst/>
            <a:gdLst/>
            <a:ahLst/>
            <a:cxnLst/>
            <a:rect l="l" t="t" r="r" b="b"/>
            <a:pathLst>
              <a:path w="7620" h="46990">
                <a:moveTo>
                  <a:pt x="0" y="46675"/>
                </a:moveTo>
                <a:lnTo>
                  <a:pt x="7102" y="46675"/>
                </a:lnTo>
                <a:lnTo>
                  <a:pt x="7102" y="0"/>
                </a:lnTo>
                <a:lnTo>
                  <a:pt x="0" y="0"/>
                </a:lnTo>
                <a:lnTo>
                  <a:pt x="0" y="4667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3" name="object 1093"/>
          <p:cNvSpPr/>
          <p:nvPr/>
        </p:nvSpPr>
        <p:spPr>
          <a:xfrm>
            <a:off x="2651950" y="4820780"/>
            <a:ext cx="0" cy="33040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4667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4" name="object 1094"/>
          <p:cNvSpPr/>
          <p:nvPr/>
        </p:nvSpPr>
        <p:spPr>
          <a:xfrm>
            <a:off x="2651950" y="482078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5" name="object 1095"/>
          <p:cNvSpPr/>
          <p:nvPr/>
        </p:nvSpPr>
        <p:spPr>
          <a:xfrm>
            <a:off x="2656943" y="4820780"/>
            <a:ext cx="0" cy="33040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0"/>
                </a:moveTo>
                <a:lnTo>
                  <a:pt x="0" y="4667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6" name="object 1096"/>
          <p:cNvSpPr/>
          <p:nvPr/>
        </p:nvSpPr>
        <p:spPr>
          <a:xfrm>
            <a:off x="265195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7" name="object 1097"/>
          <p:cNvSpPr/>
          <p:nvPr/>
        </p:nvSpPr>
        <p:spPr>
          <a:xfrm>
            <a:off x="2656939" y="4810793"/>
            <a:ext cx="5358" cy="42863"/>
          </a:xfrm>
          <a:custGeom>
            <a:avLst/>
            <a:gdLst/>
            <a:ahLst/>
            <a:cxnLst/>
            <a:rect l="l" t="t" r="r" b="b"/>
            <a:pathLst>
              <a:path w="7620" h="60959">
                <a:moveTo>
                  <a:pt x="0" y="60877"/>
                </a:moveTo>
                <a:lnTo>
                  <a:pt x="7102" y="60877"/>
                </a:lnTo>
                <a:lnTo>
                  <a:pt x="7102" y="0"/>
                </a:lnTo>
                <a:lnTo>
                  <a:pt x="0" y="0"/>
                </a:lnTo>
                <a:lnTo>
                  <a:pt x="0" y="6087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8" name="object 1098"/>
          <p:cNvSpPr/>
          <p:nvPr/>
        </p:nvSpPr>
        <p:spPr>
          <a:xfrm>
            <a:off x="2656943" y="4810794"/>
            <a:ext cx="0" cy="42863"/>
          </a:xfrm>
          <a:custGeom>
            <a:avLst/>
            <a:gdLst/>
            <a:ahLst/>
            <a:cxnLst/>
            <a:rect l="l" t="t" r="r" b="b"/>
            <a:pathLst>
              <a:path h="60959">
                <a:moveTo>
                  <a:pt x="0" y="6087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9" name="object 1099"/>
          <p:cNvSpPr/>
          <p:nvPr/>
        </p:nvSpPr>
        <p:spPr>
          <a:xfrm>
            <a:off x="2656943" y="4810794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0" name="object 1100"/>
          <p:cNvSpPr/>
          <p:nvPr/>
        </p:nvSpPr>
        <p:spPr>
          <a:xfrm>
            <a:off x="2661935" y="4810794"/>
            <a:ext cx="0" cy="42863"/>
          </a:xfrm>
          <a:custGeom>
            <a:avLst/>
            <a:gdLst/>
            <a:ahLst/>
            <a:cxnLst/>
            <a:rect l="l" t="t" r="r" b="b"/>
            <a:pathLst>
              <a:path h="60959">
                <a:moveTo>
                  <a:pt x="0" y="0"/>
                </a:moveTo>
                <a:lnTo>
                  <a:pt x="0" y="6087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1" name="object 1101"/>
          <p:cNvSpPr/>
          <p:nvPr/>
        </p:nvSpPr>
        <p:spPr>
          <a:xfrm>
            <a:off x="265694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2" name="object 1102"/>
          <p:cNvSpPr/>
          <p:nvPr/>
        </p:nvSpPr>
        <p:spPr>
          <a:xfrm>
            <a:off x="2661940" y="4798664"/>
            <a:ext cx="5358" cy="55364"/>
          </a:xfrm>
          <a:custGeom>
            <a:avLst/>
            <a:gdLst/>
            <a:ahLst/>
            <a:cxnLst/>
            <a:rect l="l" t="t" r="r" b="b"/>
            <a:pathLst>
              <a:path w="7620" h="78740">
                <a:moveTo>
                  <a:pt x="0" y="78127"/>
                </a:moveTo>
                <a:lnTo>
                  <a:pt x="7107" y="78127"/>
                </a:lnTo>
                <a:lnTo>
                  <a:pt x="7107" y="0"/>
                </a:lnTo>
                <a:lnTo>
                  <a:pt x="0" y="0"/>
                </a:lnTo>
                <a:lnTo>
                  <a:pt x="0" y="7812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3" name="object 1103"/>
          <p:cNvSpPr/>
          <p:nvPr/>
        </p:nvSpPr>
        <p:spPr>
          <a:xfrm>
            <a:off x="2661935" y="4798665"/>
            <a:ext cx="0" cy="55364"/>
          </a:xfrm>
          <a:custGeom>
            <a:avLst/>
            <a:gdLst/>
            <a:ahLst/>
            <a:cxnLst/>
            <a:rect l="l" t="t" r="r" b="b"/>
            <a:pathLst>
              <a:path h="78740">
                <a:moveTo>
                  <a:pt x="0" y="7812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4" name="object 1104"/>
          <p:cNvSpPr/>
          <p:nvPr/>
        </p:nvSpPr>
        <p:spPr>
          <a:xfrm>
            <a:off x="2661935" y="4798665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5" name="object 1105"/>
          <p:cNvSpPr/>
          <p:nvPr/>
        </p:nvSpPr>
        <p:spPr>
          <a:xfrm>
            <a:off x="2666936" y="4798665"/>
            <a:ext cx="0" cy="55364"/>
          </a:xfrm>
          <a:custGeom>
            <a:avLst/>
            <a:gdLst/>
            <a:ahLst/>
            <a:cxnLst/>
            <a:rect l="l" t="t" r="r" b="b"/>
            <a:pathLst>
              <a:path h="78740">
                <a:moveTo>
                  <a:pt x="0" y="0"/>
                </a:moveTo>
                <a:lnTo>
                  <a:pt x="0" y="7812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6" name="object 1106"/>
          <p:cNvSpPr/>
          <p:nvPr/>
        </p:nvSpPr>
        <p:spPr>
          <a:xfrm>
            <a:off x="266193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7" name="object 1107"/>
          <p:cNvSpPr/>
          <p:nvPr/>
        </p:nvSpPr>
        <p:spPr>
          <a:xfrm>
            <a:off x="2669435" y="4783684"/>
            <a:ext cx="0" cy="70098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432"/>
                </a:lnTo>
              </a:path>
            </a:pathLst>
          </a:custGeom>
          <a:ln w="710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8" name="object 1108"/>
          <p:cNvSpPr/>
          <p:nvPr/>
        </p:nvSpPr>
        <p:spPr>
          <a:xfrm>
            <a:off x="2666936" y="4785824"/>
            <a:ext cx="0" cy="67866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9639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9" name="object 1109"/>
          <p:cNvSpPr/>
          <p:nvPr/>
        </p:nvSpPr>
        <p:spPr>
          <a:xfrm>
            <a:off x="2671928" y="4785824"/>
            <a:ext cx="0" cy="67866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39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0" name="object 1110"/>
          <p:cNvSpPr/>
          <p:nvPr/>
        </p:nvSpPr>
        <p:spPr>
          <a:xfrm>
            <a:off x="266693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1" name="object 1111"/>
          <p:cNvSpPr/>
          <p:nvPr/>
        </p:nvSpPr>
        <p:spPr>
          <a:xfrm>
            <a:off x="2674785" y="4777976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551"/>
                </a:lnTo>
              </a:path>
            </a:pathLst>
          </a:custGeom>
          <a:ln w="812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2" name="object 1112"/>
          <p:cNvSpPr/>
          <p:nvPr/>
        </p:nvSpPr>
        <p:spPr>
          <a:xfrm>
            <a:off x="2671928" y="4780115"/>
            <a:ext cx="0" cy="73670"/>
          </a:xfrm>
          <a:custGeom>
            <a:avLst/>
            <a:gdLst/>
            <a:ahLst/>
            <a:cxnLst/>
            <a:rect l="l" t="t" r="r" b="b"/>
            <a:pathLst>
              <a:path h="104775">
                <a:moveTo>
                  <a:pt x="0" y="10450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3" name="object 1113"/>
          <p:cNvSpPr/>
          <p:nvPr/>
        </p:nvSpPr>
        <p:spPr>
          <a:xfrm>
            <a:off x="2677640" y="4780115"/>
            <a:ext cx="0" cy="73670"/>
          </a:xfrm>
          <a:custGeom>
            <a:avLst/>
            <a:gdLst/>
            <a:ahLst/>
            <a:cxnLst/>
            <a:rect l="l" t="t" r="r" b="b"/>
            <a:pathLst>
              <a:path h="104775">
                <a:moveTo>
                  <a:pt x="0" y="0"/>
                </a:moveTo>
                <a:lnTo>
                  <a:pt x="0" y="10450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4" name="object 1114"/>
          <p:cNvSpPr/>
          <p:nvPr/>
        </p:nvSpPr>
        <p:spPr>
          <a:xfrm>
            <a:off x="267192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5" name="object 1115"/>
          <p:cNvSpPr/>
          <p:nvPr/>
        </p:nvSpPr>
        <p:spPr>
          <a:xfrm>
            <a:off x="2680135" y="4758714"/>
            <a:ext cx="0" cy="95101"/>
          </a:xfrm>
          <a:custGeom>
            <a:avLst/>
            <a:gdLst/>
            <a:ahLst/>
            <a:cxnLst/>
            <a:rect l="l" t="t" r="r" b="b"/>
            <a:pathLst>
              <a:path h="135254">
                <a:moveTo>
                  <a:pt x="0" y="0"/>
                </a:moveTo>
                <a:lnTo>
                  <a:pt x="0" y="134946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6" name="object 1116"/>
          <p:cNvSpPr/>
          <p:nvPr/>
        </p:nvSpPr>
        <p:spPr>
          <a:xfrm>
            <a:off x="2677640" y="4760854"/>
            <a:ext cx="0" cy="92869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13190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7" name="object 1117"/>
          <p:cNvSpPr/>
          <p:nvPr/>
        </p:nvSpPr>
        <p:spPr>
          <a:xfrm>
            <a:off x="2682633" y="4760854"/>
            <a:ext cx="0" cy="92869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190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8" name="object 1118"/>
          <p:cNvSpPr/>
          <p:nvPr/>
        </p:nvSpPr>
        <p:spPr>
          <a:xfrm>
            <a:off x="267764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9" name="object 1119"/>
          <p:cNvSpPr/>
          <p:nvPr/>
        </p:nvSpPr>
        <p:spPr>
          <a:xfrm>
            <a:off x="2685127" y="4737312"/>
            <a:ext cx="0" cy="116532"/>
          </a:xfrm>
          <a:custGeom>
            <a:avLst/>
            <a:gdLst/>
            <a:ahLst/>
            <a:cxnLst/>
            <a:rect l="l" t="t" r="r" b="b"/>
            <a:pathLst>
              <a:path h="165734">
                <a:moveTo>
                  <a:pt x="0" y="0"/>
                </a:moveTo>
                <a:lnTo>
                  <a:pt x="0" y="165385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0" name="object 1120"/>
          <p:cNvSpPr/>
          <p:nvPr/>
        </p:nvSpPr>
        <p:spPr>
          <a:xfrm>
            <a:off x="2682633" y="4739451"/>
            <a:ext cx="0" cy="11430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16234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1" name="object 1121"/>
          <p:cNvSpPr/>
          <p:nvPr/>
        </p:nvSpPr>
        <p:spPr>
          <a:xfrm>
            <a:off x="2687625" y="4739451"/>
            <a:ext cx="0" cy="114300"/>
          </a:xfrm>
          <a:custGeom>
            <a:avLst/>
            <a:gdLst/>
            <a:ahLst/>
            <a:cxnLst/>
            <a:rect l="l" t="t" r="r" b="b"/>
            <a:pathLst>
              <a:path h="162559">
                <a:moveTo>
                  <a:pt x="0" y="0"/>
                </a:moveTo>
                <a:lnTo>
                  <a:pt x="0" y="16234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2" name="object 1122"/>
          <p:cNvSpPr/>
          <p:nvPr/>
        </p:nvSpPr>
        <p:spPr>
          <a:xfrm>
            <a:off x="268263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3" name="object 1123"/>
          <p:cNvSpPr/>
          <p:nvPr/>
        </p:nvSpPr>
        <p:spPr>
          <a:xfrm>
            <a:off x="2690124" y="4740167"/>
            <a:ext cx="0" cy="113854"/>
          </a:xfrm>
          <a:custGeom>
            <a:avLst/>
            <a:gdLst/>
            <a:ahLst/>
            <a:cxnLst/>
            <a:rect l="l" t="t" r="r" b="b"/>
            <a:pathLst>
              <a:path h="161925">
                <a:moveTo>
                  <a:pt x="0" y="0"/>
                </a:moveTo>
                <a:lnTo>
                  <a:pt x="0" y="161323"/>
                </a:lnTo>
              </a:path>
            </a:pathLst>
          </a:custGeom>
          <a:ln w="711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4" name="object 1124"/>
          <p:cNvSpPr/>
          <p:nvPr/>
        </p:nvSpPr>
        <p:spPr>
          <a:xfrm>
            <a:off x="2687625" y="4742307"/>
            <a:ext cx="0" cy="111621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15828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5" name="object 1125"/>
          <p:cNvSpPr/>
          <p:nvPr/>
        </p:nvSpPr>
        <p:spPr>
          <a:xfrm>
            <a:off x="2692626" y="4742307"/>
            <a:ext cx="0" cy="111621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28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6" name="object 1126"/>
          <p:cNvSpPr/>
          <p:nvPr/>
        </p:nvSpPr>
        <p:spPr>
          <a:xfrm>
            <a:off x="268762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7" name="object 1127"/>
          <p:cNvSpPr/>
          <p:nvPr/>
        </p:nvSpPr>
        <p:spPr>
          <a:xfrm>
            <a:off x="2695475" y="4720905"/>
            <a:ext cx="0" cy="133052"/>
          </a:xfrm>
          <a:custGeom>
            <a:avLst/>
            <a:gdLst/>
            <a:ahLst/>
            <a:cxnLst/>
            <a:rect l="l" t="t" r="r" b="b"/>
            <a:pathLst>
              <a:path h="189229">
                <a:moveTo>
                  <a:pt x="0" y="0"/>
                </a:moveTo>
                <a:lnTo>
                  <a:pt x="0" y="188718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8" name="object 1128"/>
          <p:cNvSpPr/>
          <p:nvPr/>
        </p:nvSpPr>
        <p:spPr>
          <a:xfrm>
            <a:off x="2692626" y="4723046"/>
            <a:ext cx="0" cy="130820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18567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9" name="object 1129"/>
          <p:cNvSpPr/>
          <p:nvPr/>
        </p:nvSpPr>
        <p:spPr>
          <a:xfrm>
            <a:off x="2698329" y="4723046"/>
            <a:ext cx="0" cy="130820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67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0" name="object 1130"/>
          <p:cNvSpPr/>
          <p:nvPr/>
        </p:nvSpPr>
        <p:spPr>
          <a:xfrm>
            <a:off x="2692626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1" name="object 1131"/>
          <p:cNvSpPr/>
          <p:nvPr/>
        </p:nvSpPr>
        <p:spPr>
          <a:xfrm>
            <a:off x="2700829" y="4678100"/>
            <a:ext cx="0" cy="175915"/>
          </a:xfrm>
          <a:custGeom>
            <a:avLst/>
            <a:gdLst/>
            <a:ahLst/>
            <a:cxnLst/>
            <a:rect l="l" t="t" r="r" b="b"/>
            <a:pathLst>
              <a:path h="250190">
                <a:moveTo>
                  <a:pt x="0" y="0"/>
                </a:moveTo>
                <a:lnTo>
                  <a:pt x="0" y="249595"/>
                </a:lnTo>
              </a:path>
            </a:pathLst>
          </a:custGeom>
          <a:ln w="711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2" name="object 1132"/>
          <p:cNvSpPr/>
          <p:nvPr/>
        </p:nvSpPr>
        <p:spPr>
          <a:xfrm>
            <a:off x="2698329" y="4680241"/>
            <a:ext cx="0" cy="173682"/>
          </a:xfrm>
          <a:custGeom>
            <a:avLst/>
            <a:gdLst/>
            <a:ahLst/>
            <a:cxnLst/>
            <a:rect l="l" t="t" r="r" b="b"/>
            <a:pathLst>
              <a:path h="247015">
                <a:moveTo>
                  <a:pt x="0" y="24655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3" name="object 1133"/>
          <p:cNvSpPr/>
          <p:nvPr/>
        </p:nvSpPr>
        <p:spPr>
          <a:xfrm>
            <a:off x="2703330" y="4680241"/>
            <a:ext cx="0" cy="173682"/>
          </a:xfrm>
          <a:custGeom>
            <a:avLst/>
            <a:gdLst/>
            <a:ahLst/>
            <a:cxnLst/>
            <a:rect l="l" t="t" r="r" b="b"/>
            <a:pathLst>
              <a:path h="247015">
                <a:moveTo>
                  <a:pt x="0" y="0"/>
                </a:moveTo>
                <a:lnTo>
                  <a:pt x="0" y="24655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4" name="object 1134"/>
          <p:cNvSpPr/>
          <p:nvPr/>
        </p:nvSpPr>
        <p:spPr>
          <a:xfrm>
            <a:off x="269832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5" name="object 1135"/>
          <p:cNvSpPr/>
          <p:nvPr/>
        </p:nvSpPr>
        <p:spPr>
          <a:xfrm>
            <a:off x="2705826" y="4660979"/>
            <a:ext cx="0" cy="192881"/>
          </a:xfrm>
          <a:custGeom>
            <a:avLst/>
            <a:gdLst/>
            <a:ahLst/>
            <a:cxnLst/>
            <a:rect l="l" t="t" r="r" b="b"/>
            <a:pathLst>
              <a:path h="274320">
                <a:moveTo>
                  <a:pt x="0" y="0"/>
                </a:moveTo>
                <a:lnTo>
                  <a:pt x="0" y="273946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6" name="object 1136"/>
          <p:cNvSpPr/>
          <p:nvPr/>
        </p:nvSpPr>
        <p:spPr>
          <a:xfrm>
            <a:off x="2703330" y="4663119"/>
            <a:ext cx="0" cy="190649"/>
          </a:xfrm>
          <a:custGeom>
            <a:avLst/>
            <a:gdLst/>
            <a:ahLst/>
            <a:cxnLst/>
            <a:rect l="l" t="t" r="r" b="b"/>
            <a:pathLst>
              <a:path h="271145">
                <a:moveTo>
                  <a:pt x="0" y="27090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7" name="object 1137"/>
          <p:cNvSpPr/>
          <p:nvPr/>
        </p:nvSpPr>
        <p:spPr>
          <a:xfrm>
            <a:off x="2708322" y="4663119"/>
            <a:ext cx="0" cy="190649"/>
          </a:xfrm>
          <a:custGeom>
            <a:avLst/>
            <a:gdLst/>
            <a:ahLst/>
            <a:cxnLst/>
            <a:rect l="l" t="t" r="r" b="b"/>
            <a:pathLst>
              <a:path h="271145">
                <a:moveTo>
                  <a:pt x="0" y="0"/>
                </a:moveTo>
                <a:lnTo>
                  <a:pt x="0" y="27090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8" name="object 1138"/>
          <p:cNvSpPr/>
          <p:nvPr/>
        </p:nvSpPr>
        <p:spPr>
          <a:xfrm>
            <a:off x="270333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9" name="object 1139"/>
          <p:cNvSpPr/>
          <p:nvPr/>
        </p:nvSpPr>
        <p:spPr>
          <a:xfrm>
            <a:off x="2710818" y="4635296"/>
            <a:ext cx="0" cy="218331"/>
          </a:xfrm>
          <a:custGeom>
            <a:avLst/>
            <a:gdLst/>
            <a:ahLst/>
            <a:cxnLst/>
            <a:rect l="l" t="t" r="r" b="b"/>
            <a:pathLst>
              <a:path h="310515">
                <a:moveTo>
                  <a:pt x="0" y="0"/>
                </a:moveTo>
                <a:lnTo>
                  <a:pt x="0" y="310473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0" name="object 1140"/>
          <p:cNvSpPr/>
          <p:nvPr/>
        </p:nvSpPr>
        <p:spPr>
          <a:xfrm>
            <a:off x="2708322" y="4637436"/>
            <a:ext cx="0" cy="21654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30743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1" name="object 1141"/>
          <p:cNvSpPr/>
          <p:nvPr/>
        </p:nvSpPr>
        <p:spPr>
          <a:xfrm>
            <a:off x="2713314" y="4637436"/>
            <a:ext cx="0" cy="21654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43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2" name="object 1142"/>
          <p:cNvSpPr/>
          <p:nvPr/>
        </p:nvSpPr>
        <p:spPr>
          <a:xfrm>
            <a:off x="270832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3" name="object 1143"/>
          <p:cNvSpPr/>
          <p:nvPr/>
        </p:nvSpPr>
        <p:spPr>
          <a:xfrm>
            <a:off x="2715814" y="4619599"/>
            <a:ext cx="0" cy="234404"/>
          </a:xfrm>
          <a:custGeom>
            <a:avLst/>
            <a:gdLst/>
            <a:ahLst/>
            <a:cxnLst/>
            <a:rect l="l" t="t" r="r" b="b"/>
            <a:pathLst>
              <a:path h="333375">
                <a:moveTo>
                  <a:pt x="0" y="0"/>
                </a:moveTo>
                <a:lnTo>
                  <a:pt x="0" y="332798"/>
                </a:lnTo>
              </a:path>
            </a:pathLst>
          </a:custGeom>
          <a:ln w="7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4" name="object 1144"/>
          <p:cNvSpPr/>
          <p:nvPr/>
        </p:nvSpPr>
        <p:spPr>
          <a:xfrm>
            <a:off x="2713314" y="4621738"/>
            <a:ext cx="0" cy="232172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32975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5" name="object 1145"/>
          <p:cNvSpPr/>
          <p:nvPr/>
        </p:nvSpPr>
        <p:spPr>
          <a:xfrm>
            <a:off x="2718316" y="4621738"/>
            <a:ext cx="0" cy="232172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0"/>
                </a:moveTo>
                <a:lnTo>
                  <a:pt x="0" y="32975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6" name="object 1146"/>
          <p:cNvSpPr/>
          <p:nvPr/>
        </p:nvSpPr>
        <p:spPr>
          <a:xfrm>
            <a:off x="271331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7" name="object 1147"/>
          <p:cNvSpPr/>
          <p:nvPr/>
        </p:nvSpPr>
        <p:spPr>
          <a:xfrm>
            <a:off x="2721172" y="4576794"/>
            <a:ext cx="0" cy="27682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675"/>
                </a:lnTo>
              </a:path>
            </a:pathLst>
          </a:custGeom>
          <a:ln w="812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8" name="object 1148"/>
          <p:cNvSpPr/>
          <p:nvPr/>
        </p:nvSpPr>
        <p:spPr>
          <a:xfrm>
            <a:off x="2718316" y="4578934"/>
            <a:ext cx="0" cy="275034"/>
          </a:xfrm>
          <a:custGeom>
            <a:avLst/>
            <a:gdLst/>
            <a:ahLst/>
            <a:cxnLst/>
            <a:rect l="l" t="t" r="r" b="b"/>
            <a:pathLst>
              <a:path h="391159">
                <a:moveTo>
                  <a:pt x="0" y="39063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9" name="object 1149"/>
          <p:cNvSpPr/>
          <p:nvPr/>
        </p:nvSpPr>
        <p:spPr>
          <a:xfrm>
            <a:off x="2724019" y="4578934"/>
            <a:ext cx="0" cy="275034"/>
          </a:xfrm>
          <a:custGeom>
            <a:avLst/>
            <a:gdLst/>
            <a:ahLst/>
            <a:cxnLst/>
            <a:rect l="l" t="t" r="r" b="b"/>
            <a:pathLst>
              <a:path h="391159">
                <a:moveTo>
                  <a:pt x="0" y="0"/>
                </a:moveTo>
                <a:lnTo>
                  <a:pt x="0" y="39063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0" name="object 1150"/>
          <p:cNvSpPr/>
          <p:nvPr/>
        </p:nvSpPr>
        <p:spPr>
          <a:xfrm>
            <a:off x="2718316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1" name="object 1151"/>
          <p:cNvSpPr/>
          <p:nvPr/>
        </p:nvSpPr>
        <p:spPr>
          <a:xfrm>
            <a:off x="2726519" y="4559673"/>
            <a:ext cx="0" cy="294233"/>
          </a:xfrm>
          <a:custGeom>
            <a:avLst/>
            <a:gdLst/>
            <a:ahLst/>
            <a:cxnLst/>
            <a:rect l="l" t="t" r="r" b="b"/>
            <a:pathLst>
              <a:path h="418465">
                <a:moveTo>
                  <a:pt x="0" y="0"/>
                </a:moveTo>
                <a:lnTo>
                  <a:pt x="0" y="418026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2" name="object 1152"/>
          <p:cNvSpPr/>
          <p:nvPr/>
        </p:nvSpPr>
        <p:spPr>
          <a:xfrm>
            <a:off x="2724019" y="4561812"/>
            <a:ext cx="0" cy="292001"/>
          </a:xfrm>
          <a:custGeom>
            <a:avLst/>
            <a:gdLst/>
            <a:ahLst/>
            <a:cxnLst/>
            <a:rect l="l" t="t" r="r" b="b"/>
            <a:pathLst>
              <a:path h="415290">
                <a:moveTo>
                  <a:pt x="0" y="41498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3" name="object 1153"/>
          <p:cNvSpPr/>
          <p:nvPr/>
        </p:nvSpPr>
        <p:spPr>
          <a:xfrm>
            <a:off x="2729019" y="4561812"/>
            <a:ext cx="0" cy="292001"/>
          </a:xfrm>
          <a:custGeom>
            <a:avLst/>
            <a:gdLst/>
            <a:ahLst/>
            <a:cxnLst/>
            <a:rect l="l" t="t" r="r" b="b"/>
            <a:pathLst>
              <a:path h="415290">
                <a:moveTo>
                  <a:pt x="0" y="0"/>
                </a:moveTo>
                <a:lnTo>
                  <a:pt x="0" y="41498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4" name="object 1154"/>
          <p:cNvSpPr/>
          <p:nvPr/>
        </p:nvSpPr>
        <p:spPr>
          <a:xfrm>
            <a:off x="272401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5" name="object 1155"/>
          <p:cNvSpPr/>
          <p:nvPr/>
        </p:nvSpPr>
        <p:spPr>
          <a:xfrm>
            <a:off x="2731516" y="4531138"/>
            <a:ext cx="0" cy="322808"/>
          </a:xfrm>
          <a:custGeom>
            <a:avLst/>
            <a:gdLst/>
            <a:ahLst/>
            <a:cxnLst/>
            <a:rect l="l" t="t" r="r" b="b"/>
            <a:pathLst>
              <a:path h="459104">
                <a:moveTo>
                  <a:pt x="0" y="0"/>
                </a:moveTo>
                <a:lnTo>
                  <a:pt x="0" y="458610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6" name="object 1156"/>
          <p:cNvSpPr/>
          <p:nvPr/>
        </p:nvSpPr>
        <p:spPr>
          <a:xfrm>
            <a:off x="2729019" y="4533277"/>
            <a:ext cx="0" cy="320576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45556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7" name="object 1157"/>
          <p:cNvSpPr/>
          <p:nvPr/>
        </p:nvSpPr>
        <p:spPr>
          <a:xfrm>
            <a:off x="2734012" y="4533277"/>
            <a:ext cx="0" cy="320576"/>
          </a:xfrm>
          <a:custGeom>
            <a:avLst/>
            <a:gdLst/>
            <a:ahLst/>
            <a:cxnLst/>
            <a:rect l="l" t="t" r="r" b="b"/>
            <a:pathLst>
              <a:path h="455929">
                <a:moveTo>
                  <a:pt x="0" y="0"/>
                </a:moveTo>
                <a:lnTo>
                  <a:pt x="0" y="45556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8" name="object 1158"/>
          <p:cNvSpPr/>
          <p:nvPr/>
        </p:nvSpPr>
        <p:spPr>
          <a:xfrm>
            <a:off x="272901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9" name="object 1159"/>
          <p:cNvSpPr/>
          <p:nvPr/>
        </p:nvSpPr>
        <p:spPr>
          <a:xfrm>
            <a:off x="2736508" y="4511876"/>
            <a:ext cx="0" cy="342006"/>
          </a:xfrm>
          <a:custGeom>
            <a:avLst/>
            <a:gdLst/>
            <a:ahLst/>
            <a:cxnLst/>
            <a:rect l="l" t="t" r="r" b="b"/>
            <a:pathLst>
              <a:path h="486409">
                <a:moveTo>
                  <a:pt x="0" y="0"/>
                </a:moveTo>
                <a:lnTo>
                  <a:pt x="0" y="486005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0" name="object 1160"/>
          <p:cNvSpPr/>
          <p:nvPr/>
        </p:nvSpPr>
        <p:spPr>
          <a:xfrm>
            <a:off x="2734012" y="4514015"/>
            <a:ext cx="0" cy="339774"/>
          </a:xfrm>
          <a:custGeom>
            <a:avLst/>
            <a:gdLst/>
            <a:ahLst/>
            <a:cxnLst/>
            <a:rect l="l" t="t" r="r" b="b"/>
            <a:pathLst>
              <a:path h="483234">
                <a:moveTo>
                  <a:pt x="0" y="48296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1" name="object 1161"/>
          <p:cNvSpPr/>
          <p:nvPr/>
        </p:nvSpPr>
        <p:spPr>
          <a:xfrm>
            <a:off x="2739004" y="4514015"/>
            <a:ext cx="0" cy="339774"/>
          </a:xfrm>
          <a:custGeom>
            <a:avLst/>
            <a:gdLst/>
            <a:ahLst/>
            <a:cxnLst/>
            <a:rect l="l" t="t" r="r" b="b"/>
            <a:pathLst>
              <a:path h="483234">
                <a:moveTo>
                  <a:pt x="0" y="0"/>
                </a:moveTo>
                <a:lnTo>
                  <a:pt x="0" y="4829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2" name="object 1162"/>
          <p:cNvSpPr/>
          <p:nvPr/>
        </p:nvSpPr>
        <p:spPr>
          <a:xfrm>
            <a:off x="273401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3" name="object 1163"/>
          <p:cNvSpPr/>
          <p:nvPr/>
        </p:nvSpPr>
        <p:spPr>
          <a:xfrm>
            <a:off x="2741504" y="4483340"/>
            <a:ext cx="0" cy="370582"/>
          </a:xfrm>
          <a:custGeom>
            <a:avLst/>
            <a:gdLst/>
            <a:ahLst/>
            <a:cxnLst/>
            <a:rect l="l" t="t" r="r" b="b"/>
            <a:pathLst>
              <a:path h="527050">
                <a:moveTo>
                  <a:pt x="0" y="0"/>
                </a:moveTo>
                <a:lnTo>
                  <a:pt x="0" y="526588"/>
                </a:lnTo>
              </a:path>
            </a:pathLst>
          </a:custGeom>
          <a:ln w="711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4" name="object 1164"/>
          <p:cNvSpPr/>
          <p:nvPr/>
        </p:nvSpPr>
        <p:spPr>
          <a:xfrm>
            <a:off x="2739004" y="4485480"/>
            <a:ext cx="0" cy="368350"/>
          </a:xfrm>
          <a:custGeom>
            <a:avLst/>
            <a:gdLst/>
            <a:ahLst/>
            <a:cxnLst/>
            <a:rect l="l" t="t" r="r" b="b"/>
            <a:pathLst>
              <a:path h="523875">
                <a:moveTo>
                  <a:pt x="0" y="52354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5" name="object 1165"/>
          <p:cNvSpPr/>
          <p:nvPr/>
        </p:nvSpPr>
        <p:spPr>
          <a:xfrm>
            <a:off x="2744006" y="4485480"/>
            <a:ext cx="0" cy="368350"/>
          </a:xfrm>
          <a:custGeom>
            <a:avLst/>
            <a:gdLst/>
            <a:ahLst/>
            <a:cxnLst/>
            <a:rect l="l" t="t" r="r" b="b"/>
            <a:pathLst>
              <a:path h="523875">
                <a:moveTo>
                  <a:pt x="0" y="0"/>
                </a:moveTo>
                <a:lnTo>
                  <a:pt x="0" y="52354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6" name="object 1166"/>
          <p:cNvSpPr/>
          <p:nvPr/>
        </p:nvSpPr>
        <p:spPr>
          <a:xfrm>
            <a:off x="273900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7" name="object 1167"/>
          <p:cNvSpPr/>
          <p:nvPr/>
        </p:nvSpPr>
        <p:spPr>
          <a:xfrm>
            <a:off x="2746857" y="4451948"/>
            <a:ext cx="0" cy="401836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0"/>
                </a:moveTo>
                <a:lnTo>
                  <a:pt x="0" y="571233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8" name="object 1168"/>
          <p:cNvSpPr/>
          <p:nvPr/>
        </p:nvSpPr>
        <p:spPr>
          <a:xfrm>
            <a:off x="2744006" y="4454089"/>
            <a:ext cx="0" cy="399604"/>
          </a:xfrm>
          <a:custGeom>
            <a:avLst/>
            <a:gdLst/>
            <a:ahLst/>
            <a:cxnLst/>
            <a:rect l="l" t="t" r="r" b="b"/>
            <a:pathLst>
              <a:path h="568325">
                <a:moveTo>
                  <a:pt x="0" y="56819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9" name="object 1169"/>
          <p:cNvSpPr/>
          <p:nvPr/>
        </p:nvSpPr>
        <p:spPr>
          <a:xfrm>
            <a:off x="2749709" y="4454089"/>
            <a:ext cx="0" cy="399604"/>
          </a:xfrm>
          <a:custGeom>
            <a:avLst/>
            <a:gdLst/>
            <a:ahLst/>
            <a:cxnLst/>
            <a:rect l="l" t="t" r="r" b="b"/>
            <a:pathLst>
              <a:path h="568325">
                <a:moveTo>
                  <a:pt x="0" y="0"/>
                </a:moveTo>
                <a:lnTo>
                  <a:pt x="0" y="56819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0" name="object 1170"/>
          <p:cNvSpPr/>
          <p:nvPr/>
        </p:nvSpPr>
        <p:spPr>
          <a:xfrm>
            <a:off x="2744006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1" name="object 1171"/>
          <p:cNvSpPr/>
          <p:nvPr/>
        </p:nvSpPr>
        <p:spPr>
          <a:xfrm>
            <a:off x="2752209" y="4421986"/>
            <a:ext cx="0" cy="431750"/>
          </a:xfrm>
          <a:custGeom>
            <a:avLst/>
            <a:gdLst/>
            <a:ahLst/>
            <a:cxnLst/>
            <a:rect l="l" t="t" r="r" b="b"/>
            <a:pathLst>
              <a:path h="614045">
                <a:moveTo>
                  <a:pt x="0" y="0"/>
                </a:moveTo>
                <a:lnTo>
                  <a:pt x="0" y="613847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2" name="object 1172"/>
          <p:cNvSpPr/>
          <p:nvPr/>
        </p:nvSpPr>
        <p:spPr>
          <a:xfrm>
            <a:off x="2749709" y="4424126"/>
            <a:ext cx="0" cy="429518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61080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3" name="object 1173"/>
          <p:cNvSpPr/>
          <p:nvPr/>
        </p:nvSpPr>
        <p:spPr>
          <a:xfrm>
            <a:off x="2754709" y="4424126"/>
            <a:ext cx="0" cy="429518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0"/>
                </a:moveTo>
                <a:lnTo>
                  <a:pt x="0" y="6108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4" name="object 1174"/>
          <p:cNvSpPr/>
          <p:nvPr/>
        </p:nvSpPr>
        <p:spPr>
          <a:xfrm>
            <a:off x="274970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5" name="object 1175"/>
          <p:cNvSpPr/>
          <p:nvPr/>
        </p:nvSpPr>
        <p:spPr>
          <a:xfrm>
            <a:off x="2757207" y="4412714"/>
            <a:ext cx="0" cy="441127"/>
          </a:xfrm>
          <a:custGeom>
            <a:avLst/>
            <a:gdLst/>
            <a:ahLst/>
            <a:cxnLst/>
            <a:rect l="l" t="t" r="r" b="b"/>
            <a:pathLst>
              <a:path h="627379">
                <a:moveTo>
                  <a:pt x="0" y="0"/>
                </a:moveTo>
                <a:lnTo>
                  <a:pt x="0" y="627033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6" name="object 1176"/>
          <p:cNvSpPr/>
          <p:nvPr/>
        </p:nvSpPr>
        <p:spPr>
          <a:xfrm>
            <a:off x="2754709" y="4414855"/>
            <a:ext cx="0" cy="438894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62399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7" name="object 1177"/>
          <p:cNvSpPr/>
          <p:nvPr/>
        </p:nvSpPr>
        <p:spPr>
          <a:xfrm>
            <a:off x="2759702" y="4414855"/>
            <a:ext cx="0" cy="438894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399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8" name="object 1178"/>
          <p:cNvSpPr/>
          <p:nvPr/>
        </p:nvSpPr>
        <p:spPr>
          <a:xfrm>
            <a:off x="275470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9" name="object 1179"/>
          <p:cNvSpPr/>
          <p:nvPr/>
        </p:nvSpPr>
        <p:spPr>
          <a:xfrm>
            <a:off x="2762198" y="4384891"/>
            <a:ext cx="0" cy="468809"/>
          </a:xfrm>
          <a:custGeom>
            <a:avLst/>
            <a:gdLst/>
            <a:ahLst/>
            <a:cxnLst/>
            <a:rect l="l" t="t" r="r" b="b"/>
            <a:pathLst>
              <a:path h="666750">
                <a:moveTo>
                  <a:pt x="0" y="0"/>
                </a:moveTo>
                <a:lnTo>
                  <a:pt x="0" y="666604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0" name="object 1180"/>
          <p:cNvSpPr/>
          <p:nvPr/>
        </p:nvSpPr>
        <p:spPr>
          <a:xfrm>
            <a:off x="2759702" y="4387031"/>
            <a:ext cx="0" cy="466576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66356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1" name="object 1181"/>
          <p:cNvSpPr/>
          <p:nvPr/>
        </p:nvSpPr>
        <p:spPr>
          <a:xfrm>
            <a:off x="2764695" y="4387031"/>
            <a:ext cx="0" cy="466576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56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2" name="object 1182"/>
          <p:cNvSpPr/>
          <p:nvPr/>
        </p:nvSpPr>
        <p:spPr>
          <a:xfrm>
            <a:off x="275970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3" name="object 1183"/>
          <p:cNvSpPr/>
          <p:nvPr/>
        </p:nvSpPr>
        <p:spPr>
          <a:xfrm>
            <a:off x="2767550" y="4342087"/>
            <a:ext cx="0" cy="511671"/>
          </a:xfrm>
          <a:custGeom>
            <a:avLst/>
            <a:gdLst/>
            <a:ahLst/>
            <a:cxnLst/>
            <a:rect l="l" t="t" r="r" b="b"/>
            <a:pathLst>
              <a:path h="727709">
                <a:moveTo>
                  <a:pt x="0" y="0"/>
                </a:moveTo>
                <a:lnTo>
                  <a:pt x="0" y="727481"/>
                </a:lnTo>
              </a:path>
            </a:pathLst>
          </a:custGeom>
          <a:ln w="812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4" name="object 1184"/>
          <p:cNvSpPr/>
          <p:nvPr/>
        </p:nvSpPr>
        <p:spPr>
          <a:xfrm>
            <a:off x="2764695" y="4344227"/>
            <a:ext cx="0" cy="509439"/>
          </a:xfrm>
          <a:custGeom>
            <a:avLst/>
            <a:gdLst/>
            <a:ahLst/>
            <a:cxnLst/>
            <a:rect l="l" t="t" r="r" b="b"/>
            <a:pathLst>
              <a:path h="724534">
                <a:moveTo>
                  <a:pt x="0" y="72443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5" name="object 1185"/>
          <p:cNvSpPr/>
          <p:nvPr/>
        </p:nvSpPr>
        <p:spPr>
          <a:xfrm>
            <a:off x="2770406" y="4344227"/>
            <a:ext cx="0" cy="509439"/>
          </a:xfrm>
          <a:custGeom>
            <a:avLst/>
            <a:gdLst/>
            <a:ahLst/>
            <a:cxnLst/>
            <a:rect l="l" t="t" r="r" b="b"/>
            <a:pathLst>
              <a:path h="724534">
                <a:moveTo>
                  <a:pt x="0" y="0"/>
                </a:moveTo>
                <a:lnTo>
                  <a:pt x="0" y="72443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6" name="object 1186"/>
          <p:cNvSpPr/>
          <p:nvPr/>
        </p:nvSpPr>
        <p:spPr>
          <a:xfrm>
            <a:off x="2764695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7" name="object 1187"/>
          <p:cNvSpPr/>
          <p:nvPr/>
        </p:nvSpPr>
        <p:spPr>
          <a:xfrm>
            <a:off x="2772904" y="4341367"/>
            <a:ext cx="0" cy="512564"/>
          </a:xfrm>
          <a:custGeom>
            <a:avLst/>
            <a:gdLst/>
            <a:ahLst/>
            <a:cxnLst/>
            <a:rect l="l" t="t" r="r" b="b"/>
            <a:pathLst>
              <a:path h="728979">
                <a:moveTo>
                  <a:pt x="0" y="0"/>
                </a:moveTo>
                <a:lnTo>
                  <a:pt x="0" y="728504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8" name="object 1188"/>
          <p:cNvSpPr/>
          <p:nvPr/>
        </p:nvSpPr>
        <p:spPr>
          <a:xfrm>
            <a:off x="2770406" y="4343508"/>
            <a:ext cx="0" cy="510332"/>
          </a:xfrm>
          <a:custGeom>
            <a:avLst/>
            <a:gdLst/>
            <a:ahLst/>
            <a:cxnLst/>
            <a:rect l="l" t="t" r="r" b="b"/>
            <a:pathLst>
              <a:path h="725804">
                <a:moveTo>
                  <a:pt x="0" y="72546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9" name="object 1189"/>
          <p:cNvSpPr/>
          <p:nvPr/>
        </p:nvSpPr>
        <p:spPr>
          <a:xfrm>
            <a:off x="2775398" y="4343508"/>
            <a:ext cx="0" cy="510332"/>
          </a:xfrm>
          <a:custGeom>
            <a:avLst/>
            <a:gdLst/>
            <a:ahLst/>
            <a:cxnLst/>
            <a:rect l="l" t="t" r="r" b="b"/>
            <a:pathLst>
              <a:path h="725804">
                <a:moveTo>
                  <a:pt x="0" y="0"/>
                </a:moveTo>
                <a:lnTo>
                  <a:pt x="0" y="72546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0" name="object 1190"/>
          <p:cNvSpPr/>
          <p:nvPr/>
        </p:nvSpPr>
        <p:spPr>
          <a:xfrm>
            <a:off x="277040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1" name="object 1191"/>
          <p:cNvSpPr/>
          <p:nvPr/>
        </p:nvSpPr>
        <p:spPr>
          <a:xfrm>
            <a:off x="2777899" y="4286441"/>
            <a:ext cx="0" cy="567482"/>
          </a:xfrm>
          <a:custGeom>
            <a:avLst/>
            <a:gdLst/>
            <a:ahLst/>
            <a:cxnLst/>
            <a:rect l="l" t="t" r="r" b="b"/>
            <a:pathLst>
              <a:path h="807084">
                <a:moveTo>
                  <a:pt x="0" y="0"/>
                </a:moveTo>
                <a:lnTo>
                  <a:pt x="0" y="806622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2" name="object 1192"/>
          <p:cNvSpPr/>
          <p:nvPr/>
        </p:nvSpPr>
        <p:spPr>
          <a:xfrm>
            <a:off x="2775398" y="4288581"/>
            <a:ext cx="0" cy="565249"/>
          </a:xfrm>
          <a:custGeom>
            <a:avLst/>
            <a:gdLst/>
            <a:ahLst/>
            <a:cxnLst/>
            <a:rect l="l" t="t" r="r" b="b"/>
            <a:pathLst>
              <a:path h="803909">
                <a:moveTo>
                  <a:pt x="0" y="80358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3" name="object 1193"/>
          <p:cNvSpPr/>
          <p:nvPr/>
        </p:nvSpPr>
        <p:spPr>
          <a:xfrm>
            <a:off x="2780400" y="4288581"/>
            <a:ext cx="0" cy="565249"/>
          </a:xfrm>
          <a:custGeom>
            <a:avLst/>
            <a:gdLst/>
            <a:ahLst/>
            <a:cxnLst/>
            <a:rect l="l" t="t" r="r" b="b"/>
            <a:pathLst>
              <a:path h="803909">
                <a:moveTo>
                  <a:pt x="0" y="0"/>
                </a:moveTo>
                <a:lnTo>
                  <a:pt x="0" y="80358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4" name="object 1194"/>
          <p:cNvSpPr/>
          <p:nvPr/>
        </p:nvSpPr>
        <p:spPr>
          <a:xfrm>
            <a:off x="277539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5" name="object 1195"/>
          <p:cNvSpPr/>
          <p:nvPr/>
        </p:nvSpPr>
        <p:spPr>
          <a:xfrm>
            <a:off x="2782897" y="4290002"/>
            <a:ext cx="0" cy="563910"/>
          </a:xfrm>
          <a:custGeom>
            <a:avLst/>
            <a:gdLst/>
            <a:ahLst/>
            <a:cxnLst/>
            <a:rect l="l" t="t" r="r" b="b"/>
            <a:pathLst>
              <a:path h="802004">
                <a:moveTo>
                  <a:pt x="0" y="0"/>
                </a:moveTo>
                <a:lnTo>
                  <a:pt x="0" y="801557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6" name="object 1196"/>
          <p:cNvSpPr/>
          <p:nvPr/>
        </p:nvSpPr>
        <p:spPr>
          <a:xfrm>
            <a:off x="2780400" y="4292142"/>
            <a:ext cx="0" cy="561677"/>
          </a:xfrm>
          <a:custGeom>
            <a:avLst/>
            <a:gdLst/>
            <a:ahLst/>
            <a:cxnLst/>
            <a:rect l="l" t="t" r="r" b="b"/>
            <a:pathLst>
              <a:path h="798829">
                <a:moveTo>
                  <a:pt x="0" y="79851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7" name="object 1197"/>
          <p:cNvSpPr/>
          <p:nvPr/>
        </p:nvSpPr>
        <p:spPr>
          <a:xfrm>
            <a:off x="2785392" y="4292142"/>
            <a:ext cx="0" cy="561677"/>
          </a:xfrm>
          <a:custGeom>
            <a:avLst/>
            <a:gdLst/>
            <a:ahLst/>
            <a:cxnLst/>
            <a:rect l="l" t="t" r="r" b="b"/>
            <a:pathLst>
              <a:path h="798829">
                <a:moveTo>
                  <a:pt x="0" y="0"/>
                </a:moveTo>
                <a:lnTo>
                  <a:pt x="0" y="79851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8" name="object 1198"/>
          <p:cNvSpPr/>
          <p:nvPr/>
        </p:nvSpPr>
        <p:spPr>
          <a:xfrm>
            <a:off x="278039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9" name="object 1199"/>
          <p:cNvSpPr/>
          <p:nvPr/>
        </p:nvSpPr>
        <p:spPr>
          <a:xfrm>
            <a:off x="2787889" y="4278590"/>
            <a:ext cx="0" cy="575072"/>
          </a:xfrm>
          <a:custGeom>
            <a:avLst/>
            <a:gdLst/>
            <a:ahLst/>
            <a:cxnLst/>
            <a:rect l="l" t="t" r="r" b="b"/>
            <a:pathLst>
              <a:path h="817879">
                <a:moveTo>
                  <a:pt x="0" y="0"/>
                </a:moveTo>
                <a:lnTo>
                  <a:pt x="0" y="817787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0" name="object 1200"/>
          <p:cNvSpPr/>
          <p:nvPr/>
        </p:nvSpPr>
        <p:spPr>
          <a:xfrm>
            <a:off x="2785392" y="4280730"/>
            <a:ext cx="0" cy="573286"/>
          </a:xfrm>
          <a:custGeom>
            <a:avLst/>
            <a:gdLst/>
            <a:ahLst/>
            <a:cxnLst/>
            <a:rect l="l" t="t" r="r" b="b"/>
            <a:pathLst>
              <a:path h="815340">
                <a:moveTo>
                  <a:pt x="0" y="81474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1" name="object 1201"/>
          <p:cNvSpPr/>
          <p:nvPr/>
        </p:nvSpPr>
        <p:spPr>
          <a:xfrm>
            <a:off x="2790384" y="4280730"/>
            <a:ext cx="0" cy="573286"/>
          </a:xfrm>
          <a:custGeom>
            <a:avLst/>
            <a:gdLst/>
            <a:ahLst/>
            <a:cxnLst/>
            <a:rect l="l" t="t" r="r" b="b"/>
            <a:pathLst>
              <a:path h="815340">
                <a:moveTo>
                  <a:pt x="0" y="0"/>
                </a:moveTo>
                <a:lnTo>
                  <a:pt x="0" y="81474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2" name="object 1202"/>
          <p:cNvSpPr/>
          <p:nvPr/>
        </p:nvSpPr>
        <p:spPr>
          <a:xfrm>
            <a:off x="278539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3" name="object 1203"/>
          <p:cNvSpPr/>
          <p:nvPr/>
        </p:nvSpPr>
        <p:spPr>
          <a:xfrm>
            <a:off x="2793240" y="4282871"/>
            <a:ext cx="0" cy="571054"/>
          </a:xfrm>
          <a:custGeom>
            <a:avLst/>
            <a:gdLst/>
            <a:ahLst/>
            <a:cxnLst/>
            <a:rect l="l" t="t" r="r" b="b"/>
            <a:pathLst>
              <a:path h="812165">
                <a:moveTo>
                  <a:pt x="0" y="0"/>
                </a:moveTo>
                <a:lnTo>
                  <a:pt x="0" y="811699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4" name="object 1204"/>
          <p:cNvSpPr/>
          <p:nvPr/>
        </p:nvSpPr>
        <p:spPr>
          <a:xfrm>
            <a:off x="2790384" y="4285011"/>
            <a:ext cx="0" cy="568821"/>
          </a:xfrm>
          <a:custGeom>
            <a:avLst/>
            <a:gdLst/>
            <a:ahLst/>
            <a:cxnLst/>
            <a:rect l="l" t="t" r="r" b="b"/>
            <a:pathLst>
              <a:path h="808990">
                <a:moveTo>
                  <a:pt x="0" y="80865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5" name="object 1205"/>
          <p:cNvSpPr/>
          <p:nvPr/>
        </p:nvSpPr>
        <p:spPr>
          <a:xfrm>
            <a:off x="2796096" y="4285011"/>
            <a:ext cx="0" cy="568821"/>
          </a:xfrm>
          <a:custGeom>
            <a:avLst/>
            <a:gdLst/>
            <a:ahLst/>
            <a:cxnLst/>
            <a:rect l="l" t="t" r="r" b="b"/>
            <a:pathLst>
              <a:path h="808990">
                <a:moveTo>
                  <a:pt x="0" y="0"/>
                </a:moveTo>
                <a:lnTo>
                  <a:pt x="0" y="80865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6" name="object 1206"/>
          <p:cNvSpPr/>
          <p:nvPr/>
        </p:nvSpPr>
        <p:spPr>
          <a:xfrm>
            <a:off x="279038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7" name="object 1207"/>
          <p:cNvSpPr/>
          <p:nvPr/>
        </p:nvSpPr>
        <p:spPr>
          <a:xfrm>
            <a:off x="2798589" y="4207963"/>
            <a:ext cx="0" cy="646062"/>
          </a:xfrm>
          <a:custGeom>
            <a:avLst/>
            <a:gdLst/>
            <a:ahLst/>
            <a:cxnLst/>
            <a:rect l="l" t="t" r="r" b="b"/>
            <a:pathLst>
              <a:path h="918845">
                <a:moveTo>
                  <a:pt x="0" y="0"/>
                </a:moveTo>
                <a:lnTo>
                  <a:pt x="0" y="918235"/>
                </a:lnTo>
              </a:path>
            </a:pathLst>
          </a:custGeom>
          <a:ln w="710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8" name="object 1208"/>
          <p:cNvSpPr/>
          <p:nvPr/>
        </p:nvSpPr>
        <p:spPr>
          <a:xfrm>
            <a:off x="2796096" y="4210104"/>
            <a:ext cx="0" cy="643830"/>
          </a:xfrm>
          <a:custGeom>
            <a:avLst/>
            <a:gdLst/>
            <a:ahLst/>
            <a:cxnLst/>
            <a:rect l="l" t="t" r="r" b="b"/>
            <a:pathLst>
              <a:path h="915670">
                <a:moveTo>
                  <a:pt x="0" y="9151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9" name="object 1209"/>
          <p:cNvSpPr/>
          <p:nvPr/>
        </p:nvSpPr>
        <p:spPr>
          <a:xfrm>
            <a:off x="2801088" y="4210104"/>
            <a:ext cx="0" cy="643830"/>
          </a:xfrm>
          <a:custGeom>
            <a:avLst/>
            <a:gdLst/>
            <a:ahLst/>
            <a:cxnLst/>
            <a:rect l="l" t="t" r="r" b="b"/>
            <a:pathLst>
              <a:path h="915670">
                <a:moveTo>
                  <a:pt x="0" y="0"/>
                </a:moveTo>
                <a:lnTo>
                  <a:pt x="0" y="915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0" name="object 1210"/>
          <p:cNvSpPr/>
          <p:nvPr/>
        </p:nvSpPr>
        <p:spPr>
          <a:xfrm>
            <a:off x="279609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1" name="object 1211"/>
          <p:cNvSpPr/>
          <p:nvPr/>
        </p:nvSpPr>
        <p:spPr>
          <a:xfrm>
            <a:off x="2803589" y="4213673"/>
            <a:ext cx="0" cy="640259"/>
          </a:xfrm>
          <a:custGeom>
            <a:avLst/>
            <a:gdLst/>
            <a:ahLst/>
            <a:cxnLst/>
            <a:rect l="l" t="t" r="r" b="b"/>
            <a:pathLst>
              <a:path h="910590">
                <a:moveTo>
                  <a:pt x="0" y="0"/>
                </a:moveTo>
                <a:lnTo>
                  <a:pt x="0" y="910114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2" name="object 1212"/>
          <p:cNvSpPr/>
          <p:nvPr/>
        </p:nvSpPr>
        <p:spPr>
          <a:xfrm>
            <a:off x="2801088" y="4215813"/>
            <a:ext cx="0" cy="638026"/>
          </a:xfrm>
          <a:custGeom>
            <a:avLst/>
            <a:gdLst/>
            <a:ahLst/>
            <a:cxnLst/>
            <a:rect l="l" t="t" r="r" b="b"/>
            <a:pathLst>
              <a:path h="907415">
                <a:moveTo>
                  <a:pt x="0" y="90707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3" name="object 1213"/>
          <p:cNvSpPr/>
          <p:nvPr/>
        </p:nvSpPr>
        <p:spPr>
          <a:xfrm>
            <a:off x="2806090" y="4215813"/>
            <a:ext cx="0" cy="638026"/>
          </a:xfrm>
          <a:custGeom>
            <a:avLst/>
            <a:gdLst/>
            <a:ahLst/>
            <a:cxnLst/>
            <a:rect l="l" t="t" r="r" b="b"/>
            <a:pathLst>
              <a:path h="907415">
                <a:moveTo>
                  <a:pt x="0" y="0"/>
                </a:moveTo>
                <a:lnTo>
                  <a:pt x="0" y="90707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4" name="object 1214"/>
          <p:cNvSpPr/>
          <p:nvPr/>
        </p:nvSpPr>
        <p:spPr>
          <a:xfrm>
            <a:off x="280108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5" name="object 1215"/>
          <p:cNvSpPr/>
          <p:nvPr/>
        </p:nvSpPr>
        <p:spPr>
          <a:xfrm>
            <a:off x="2808588" y="4229365"/>
            <a:ext cx="0" cy="624632"/>
          </a:xfrm>
          <a:custGeom>
            <a:avLst/>
            <a:gdLst/>
            <a:ahLst/>
            <a:cxnLst/>
            <a:rect l="l" t="t" r="r" b="b"/>
            <a:pathLst>
              <a:path h="888365">
                <a:moveTo>
                  <a:pt x="0" y="0"/>
                </a:moveTo>
                <a:lnTo>
                  <a:pt x="0" y="887796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6" name="object 1216"/>
          <p:cNvSpPr/>
          <p:nvPr/>
        </p:nvSpPr>
        <p:spPr>
          <a:xfrm>
            <a:off x="2806090" y="4231506"/>
            <a:ext cx="0" cy="622399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88475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7" name="object 1217"/>
          <p:cNvSpPr/>
          <p:nvPr/>
        </p:nvSpPr>
        <p:spPr>
          <a:xfrm>
            <a:off x="2811082" y="4231506"/>
            <a:ext cx="0" cy="622399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0"/>
                </a:moveTo>
                <a:lnTo>
                  <a:pt x="0" y="88475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8" name="object 1218"/>
          <p:cNvSpPr/>
          <p:nvPr/>
        </p:nvSpPr>
        <p:spPr>
          <a:xfrm>
            <a:off x="280609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9" name="object 1219"/>
          <p:cNvSpPr/>
          <p:nvPr/>
        </p:nvSpPr>
        <p:spPr>
          <a:xfrm>
            <a:off x="2813579" y="4204393"/>
            <a:ext cx="0" cy="649635"/>
          </a:xfrm>
          <a:custGeom>
            <a:avLst/>
            <a:gdLst/>
            <a:ahLst/>
            <a:cxnLst/>
            <a:rect l="l" t="t" r="r" b="b"/>
            <a:pathLst>
              <a:path h="923925">
                <a:moveTo>
                  <a:pt x="0" y="0"/>
                </a:moveTo>
                <a:lnTo>
                  <a:pt x="0" y="923312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0" name="object 1220"/>
          <p:cNvSpPr/>
          <p:nvPr/>
        </p:nvSpPr>
        <p:spPr>
          <a:xfrm>
            <a:off x="2811082" y="4206533"/>
            <a:ext cx="0" cy="647402"/>
          </a:xfrm>
          <a:custGeom>
            <a:avLst/>
            <a:gdLst/>
            <a:ahLst/>
            <a:cxnLst/>
            <a:rect l="l" t="t" r="r" b="b"/>
            <a:pathLst>
              <a:path h="920750">
                <a:moveTo>
                  <a:pt x="0" y="92027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1" name="object 1221"/>
          <p:cNvSpPr/>
          <p:nvPr/>
        </p:nvSpPr>
        <p:spPr>
          <a:xfrm>
            <a:off x="2816074" y="4206533"/>
            <a:ext cx="0" cy="647402"/>
          </a:xfrm>
          <a:custGeom>
            <a:avLst/>
            <a:gdLst/>
            <a:ahLst/>
            <a:cxnLst/>
            <a:rect l="l" t="t" r="r" b="b"/>
            <a:pathLst>
              <a:path h="920750">
                <a:moveTo>
                  <a:pt x="0" y="0"/>
                </a:moveTo>
                <a:lnTo>
                  <a:pt x="0" y="92027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2" name="object 1222"/>
          <p:cNvSpPr/>
          <p:nvPr/>
        </p:nvSpPr>
        <p:spPr>
          <a:xfrm>
            <a:off x="281108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3" name="object 1223"/>
          <p:cNvSpPr/>
          <p:nvPr/>
        </p:nvSpPr>
        <p:spPr>
          <a:xfrm>
            <a:off x="2818930" y="4171580"/>
            <a:ext cx="0" cy="682228"/>
          </a:xfrm>
          <a:custGeom>
            <a:avLst/>
            <a:gdLst/>
            <a:ahLst/>
            <a:cxnLst/>
            <a:rect l="l" t="t" r="r" b="b"/>
            <a:pathLst>
              <a:path h="970279">
                <a:moveTo>
                  <a:pt x="0" y="0"/>
                </a:moveTo>
                <a:lnTo>
                  <a:pt x="0" y="969981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4" name="object 1224"/>
          <p:cNvSpPr/>
          <p:nvPr/>
        </p:nvSpPr>
        <p:spPr>
          <a:xfrm>
            <a:off x="2816074" y="4173720"/>
            <a:ext cx="0" cy="679996"/>
          </a:xfrm>
          <a:custGeom>
            <a:avLst/>
            <a:gdLst/>
            <a:ahLst/>
            <a:cxnLst/>
            <a:rect l="l" t="t" r="r" b="b"/>
            <a:pathLst>
              <a:path h="967104">
                <a:moveTo>
                  <a:pt x="0" y="96693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5" name="object 1225"/>
          <p:cNvSpPr/>
          <p:nvPr/>
        </p:nvSpPr>
        <p:spPr>
          <a:xfrm>
            <a:off x="2821785" y="4173720"/>
            <a:ext cx="0" cy="679996"/>
          </a:xfrm>
          <a:custGeom>
            <a:avLst/>
            <a:gdLst/>
            <a:ahLst/>
            <a:cxnLst/>
            <a:rect l="l" t="t" r="r" b="b"/>
            <a:pathLst>
              <a:path h="967104">
                <a:moveTo>
                  <a:pt x="0" y="0"/>
                </a:moveTo>
                <a:lnTo>
                  <a:pt x="0" y="96693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6" name="object 1226"/>
          <p:cNvSpPr/>
          <p:nvPr/>
        </p:nvSpPr>
        <p:spPr>
          <a:xfrm>
            <a:off x="281607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7" name="object 1227"/>
          <p:cNvSpPr/>
          <p:nvPr/>
        </p:nvSpPr>
        <p:spPr>
          <a:xfrm>
            <a:off x="2824285" y="4179430"/>
            <a:ext cx="0" cy="674191"/>
          </a:xfrm>
          <a:custGeom>
            <a:avLst/>
            <a:gdLst/>
            <a:ahLst/>
            <a:cxnLst/>
            <a:rect l="l" t="t" r="r" b="b"/>
            <a:pathLst>
              <a:path h="958850">
                <a:moveTo>
                  <a:pt x="0" y="0"/>
                </a:moveTo>
                <a:lnTo>
                  <a:pt x="0" y="958816"/>
                </a:lnTo>
              </a:path>
            </a:pathLst>
          </a:custGeom>
          <a:ln w="710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8" name="object 1228"/>
          <p:cNvSpPr/>
          <p:nvPr/>
        </p:nvSpPr>
        <p:spPr>
          <a:xfrm>
            <a:off x="2821785" y="4181570"/>
            <a:ext cx="0" cy="672405"/>
          </a:xfrm>
          <a:custGeom>
            <a:avLst/>
            <a:gdLst/>
            <a:ahLst/>
            <a:cxnLst/>
            <a:rect l="l" t="t" r="r" b="b"/>
            <a:pathLst>
              <a:path h="956309">
                <a:moveTo>
                  <a:pt x="0" y="95577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9" name="object 1229"/>
          <p:cNvSpPr/>
          <p:nvPr/>
        </p:nvSpPr>
        <p:spPr>
          <a:xfrm>
            <a:off x="2826778" y="4181570"/>
            <a:ext cx="0" cy="672405"/>
          </a:xfrm>
          <a:custGeom>
            <a:avLst/>
            <a:gdLst/>
            <a:ahLst/>
            <a:cxnLst/>
            <a:rect l="l" t="t" r="r" b="b"/>
            <a:pathLst>
              <a:path h="956309">
                <a:moveTo>
                  <a:pt x="0" y="0"/>
                </a:moveTo>
                <a:lnTo>
                  <a:pt x="0" y="95577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0" name="object 1230"/>
          <p:cNvSpPr/>
          <p:nvPr/>
        </p:nvSpPr>
        <p:spPr>
          <a:xfrm>
            <a:off x="282178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1" name="object 1231"/>
          <p:cNvSpPr/>
          <p:nvPr/>
        </p:nvSpPr>
        <p:spPr>
          <a:xfrm>
            <a:off x="2829276" y="4176570"/>
            <a:ext cx="0" cy="677316"/>
          </a:xfrm>
          <a:custGeom>
            <a:avLst/>
            <a:gdLst/>
            <a:ahLst/>
            <a:cxnLst/>
            <a:rect l="l" t="t" r="r" b="b"/>
            <a:pathLst>
              <a:path h="963295">
                <a:moveTo>
                  <a:pt x="0" y="0"/>
                </a:moveTo>
                <a:lnTo>
                  <a:pt x="0" y="962882"/>
                </a:lnTo>
              </a:path>
            </a:pathLst>
          </a:custGeom>
          <a:ln w="7120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2" name="object 1232"/>
          <p:cNvSpPr/>
          <p:nvPr/>
        </p:nvSpPr>
        <p:spPr>
          <a:xfrm>
            <a:off x="2826778" y="4178711"/>
            <a:ext cx="0" cy="675084"/>
          </a:xfrm>
          <a:custGeom>
            <a:avLst/>
            <a:gdLst/>
            <a:ahLst/>
            <a:cxnLst/>
            <a:rect l="l" t="t" r="r" b="b"/>
            <a:pathLst>
              <a:path h="960120">
                <a:moveTo>
                  <a:pt x="0" y="95984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3" name="object 1233"/>
          <p:cNvSpPr/>
          <p:nvPr/>
        </p:nvSpPr>
        <p:spPr>
          <a:xfrm>
            <a:off x="2831779" y="4178711"/>
            <a:ext cx="0" cy="675084"/>
          </a:xfrm>
          <a:custGeom>
            <a:avLst/>
            <a:gdLst/>
            <a:ahLst/>
            <a:cxnLst/>
            <a:rect l="l" t="t" r="r" b="b"/>
            <a:pathLst>
              <a:path h="960120">
                <a:moveTo>
                  <a:pt x="0" y="0"/>
                </a:moveTo>
                <a:lnTo>
                  <a:pt x="0" y="95984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4" name="object 1234"/>
          <p:cNvSpPr/>
          <p:nvPr/>
        </p:nvSpPr>
        <p:spPr>
          <a:xfrm>
            <a:off x="282677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5" name="object 1235"/>
          <p:cNvSpPr/>
          <p:nvPr/>
        </p:nvSpPr>
        <p:spPr>
          <a:xfrm>
            <a:off x="2834278" y="4154457"/>
            <a:ext cx="0" cy="699195"/>
          </a:xfrm>
          <a:custGeom>
            <a:avLst/>
            <a:gdLst/>
            <a:ahLst/>
            <a:cxnLst/>
            <a:rect l="l" t="t" r="r" b="b"/>
            <a:pathLst>
              <a:path h="994409">
                <a:moveTo>
                  <a:pt x="0" y="0"/>
                </a:moveTo>
                <a:lnTo>
                  <a:pt x="0" y="994332"/>
                </a:lnTo>
              </a:path>
            </a:pathLst>
          </a:custGeom>
          <a:ln w="710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6" name="object 1236"/>
          <p:cNvSpPr/>
          <p:nvPr/>
        </p:nvSpPr>
        <p:spPr>
          <a:xfrm>
            <a:off x="2831779" y="4156598"/>
            <a:ext cx="0" cy="697408"/>
          </a:xfrm>
          <a:custGeom>
            <a:avLst/>
            <a:gdLst/>
            <a:ahLst/>
            <a:cxnLst/>
            <a:rect l="l" t="t" r="r" b="b"/>
            <a:pathLst>
              <a:path h="991870">
                <a:moveTo>
                  <a:pt x="0" y="99129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7" name="object 1237"/>
          <p:cNvSpPr/>
          <p:nvPr/>
        </p:nvSpPr>
        <p:spPr>
          <a:xfrm>
            <a:off x="2836772" y="4156598"/>
            <a:ext cx="0" cy="697408"/>
          </a:xfrm>
          <a:custGeom>
            <a:avLst/>
            <a:gdLst/>
            <a:ahLst/>
            <a:cxnLst/>
            <a:rect l="l" t="t" r="r" b="b"/>
            <a:pathLst>
              <a:path h="991870">
                <a:moveTo>
                  <a:pt x="0" y="0"/>
                </a:moveTo>
                <a:lnTo>
                  <a:pt x="0" y="99129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8" name="object 1238"/>
          <p:cNvSpPr/>
          <p:nvPr/>
        </p:nvSpPr>
        <p:spPr>
          <a:xfrm>
            <a:off x="283177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9" name="object 1239"/>
          <p:cNvSpPr/>
          <p:nvPr/>
        </p:nvSpPr>
        <p:spPr>
          <a:xfrm>
            <a:off x="2839628" y="4185131"/>
            <a:ext cx="0" cy="668834"/>
          </a:xfrm>
          <a:custGeom>
            <a:avLst/>
            <a:gdLst/>
            <a:ahLst/>
            <a:cxnLst/>
            <a:rect l="l" t="t" r="r" b="b"/>
            <a:pathLst>
              <a:path h="951229">
                <a:moveTo>
                  <a:pt x="0" y="0"/>
                </a:moveTo>
                <a:lnTo>
                  <a:pt x="0" y="950707"/>
                </a:lnTo>
              </a:path>
            </a:pathLst>
          </a:custGeom>
          <a:ln w="812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0" name="object 1240"/>
          <p:cNvSpPr/>
          <p:nvPr/>
        </p:nvSpPr>
        <p:spPr>
          <a:xfrm>
            <a:off x="2836772" y="4187272"/>
            <a:ext cx="0" cy="666601"/>
          </a:xfrm>
          <a:custGeom>
            <a:avLst/>
            <a:gdLst/>
            <a:ahLst/>
            <a:cxnLst/>
            <a:rect l="l" t="t" r="r" b="b"/>
            <a:pathLst>
              <a:path h="948054">
                <a:moveTo>
                  <a:pt x="0" y="94766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1" name="object 1241"/>
          <p:cNvSpPr/>
          <p:nvPr/>
        </p:nvSpPr>
        <p:spPr>
          <a:xfrm>
            <a:off x="2842483" y="4187272"/>
            <a:ext cx="0" cy="666601"/>
          </a:xfrm>
          <a:custGeom>
            <a:avLst/>
            <a:gdLst/>
            <a:ahLst/>
            <a:cxnLst/>
            <a:rect l="l" t="t" r="r" b="b"/>
            <a:pathLst>
              <a:path h="948054">
                <a:moveTo>
                  <a:pt x="0" y="0"/>
                </a:moveTo>
                <a:lnTo>
                  <a:pt x="0" y="94766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2" name="object 1242"/>
          <p:cNvSpPr/>
          <p:nvPr/>
        </p:nvSpPr>
        <p:spPr>
          <a:xfrm>
            <a:off x="2836772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3" name="object 1243"/>
          <p:cNvSpPr/>
          <p:nvPr/>
        </p:nvSpPr>
        <p:spPr>
          <a:xfrm>
            <a:off x="2844978" y="4163018"/>
            <a:ext cx="0" cy="690711"/>
          </a:xfrm>
          <a:custGeom>
            <a:avLst/>
            <a:gdLst/>
            <a:ahLst/>
            <a:cxnLst/>
            <a:rect l="l" t="t" r="r" b="b"/>
            <a:pathLst>
              <a:path h="982345">
                <a:moveTo>
                  <a:pt x="0" y="0"/>
                </a:moveTo>
                <a:lnTo>
                  <a:pt x="0" y="982156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4" name="object 1244"/>
          <p:cNvSpPr/>
          <p:nvPr/>
        </p:nvSpPr>
        <p:spPr>
          <a:xfrm>
            <a:off x="2842483" y="4165159"/>
            <a:ext cx="0" cy="688478"/>
          </a:xfrm>
          <a:custGeom>
            <a:avLst/>
            <a:gdLst/>
            <a:ahLst/>
            <a:cxnLst/>
            <a:rect l="l" t="t" r="r" b="b"/>
            <a:pathLst>
              <a:path h="979170">
                <a:moveTo>
                  <a:pt x="0" y="97911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5" name="object 1245"/>
          <p:cNvSpPr/>
          <p:nvPr/>
        </p:nvSpPr>
        <p:spPr>
          <a:xfrm>
            <a:off x="2847476" y="4165159"/>
            <a:ext cx="0" cy="688478"/>
          </a:xfrm>
          <a:custGeom>
            <a:avLst/>
            <a:gdLst/>
            <a:ahLst/>
            <a:cxnLst/>
            <a:rect l="l" t="t" r="r" b="b"/>
            <a:pathLst>
              <a:path h="979170">
                <a:moveTo>
                  <a:pt x="0" y="0"/>
                </a:moveTo>
                <a:lnTo>
                  <a:pt x="0" y="97911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6" name="object 1246"/>
          <p:cNvSpPr/>
          <p:nvPr/>
        </p:nvSpPr>
        <p:spPr>
          <a:xfrm>
            <a:off x="284248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7" name="object 1247"/>
          <p:cNvSpPr/>
          <p:nvPr/>
        </p:nvSpPr>
        <p:spPr>
          <a:xfrm>
            <a:off x="2849970" y="4179430"/>
            <a:ext cx="0" cy="674191"/>
          </a:xfrm>
          <a:custGeom>
            <a:avLst/>
            <a:gdLst/>
            <a:ahLst/>
            <a:cxnLst/>
            <a:rect l="l" t="t" r="r" b="b"/>
            <a:pathLst>
              <a:path h="958850">
                <a:moveTo>
                  <a:pt x="0" y="0"/>
                </a:moveTo>
                <a:lnTo>
                  <a:pt x="0" y="958816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8" name="object 1248"/>
          <p:cNvSpPr/>
          <p:nvPr/>
        </p:nvSpPr>
        <p:spPr>
          <a:xfrm>
            <a:off x="2847476" y="4181570"/>
            <a:ext cx="0" cy="672405"/>
          </a:xfrm>
          <a:custGeom>
            <a:avLst/>
            <a:gdLst/>
            <a:ahLst/>
            <a:cxnLst/>
            <a:rect l="l" t="t" r="r" b="b"/>
            <a:pathLst>
              <a:path h="956309">
                <a:moveTo>
                  <a:pt x="0" y="95577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9" name="object 1249"/>
          <p:cNvSpPr/>
          <p:nvPr/>
        </p:nvSpPr>
        <p:spPr>
          <a:xfrm>
            <a:off x="2852468" y="4181570"/>
            <a:ext cx="0" cy="672405"/>
          </a:xfrm>
          <a:custGeom>
            <a:avLst/>
            <a:gdLst/>
            <a:ahLst/>
            <a:cxnLst/>
            <a:rect l="l" t="t" r="r" b="b"/>
            <a:pathLst>
              <a:path h="956309">
                <a:moveTo>
                  <a:pt x="0" y="0"/>
                </a:moveTo>
                <a:lnTo>
                  <a:pt x="0" y="95577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0" name="object 1250"/>
          <p:cNvSpPr/>
          <p:nvPr/>
        </p:nvSpPr>
        <p:spPr>
          <a:xfrm>
            <a:off x="284747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1" name="object 1251"/>
          <p:cNvSpPr/>
          <p:nvPr/>
        </p:nvSpPr>
        <p:spPr>
          <a:xfrm>
            <a:off x="2854969" y="4207963"/>
            <a:ext cx="0" cy="646062"/>
          </a:xfrm>
          <a:custGeom>
            <a:avLst/>
            <a:gdLst/>
            <a:ahLst/>
            <a:cxnLst/>
            <a:rect l="l" t="t" r="r" b="b"/>
            <a:pathLst>
              <a:path h="918845">
                <a:moveTo>
                  <a:pt x="0" y="0"/>
                </a:moveTo>
                <a:lnTo>
                  <a:pt x="0" y="918235"/>
                </a:lnTo>
              </a:path>
            </a:pathLst>
          </a:custGeom>
          <a:ln w="711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2" name="object 1252"/>
          <p:cNvSpPr/>
          <p:nvPr/>
        </p:nvSpPr>
        <p:spPr>
          <a:xfrm>
            <a:off x="2852468" y="4210104"/>
            <a:ext cx="0" cy="643830"/>
          </a:xfrm>
          <a:custGeom>
            <a:avLst/>
            <a:gdLst/>
            <a:ahLst/>
            <a:cxnLst/>
            <a:rect l="l" t="t" r="r" b="b"/>
            <a:pathLst>
              <a:path h="915670">
                <a:moveTo>
                  <a:pt x="0" y="9151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3" name="object 1253"/>
          <p:cNvSpPr/>
          <p:nvPr/>
        </p:nvSpPr>
        <p:spPr>
          <a:xfrm>
            <a:off x="2857469" y="4210104"/>
            <a:ext cx="0" cy="643830"/>
          </a:xfrm>
          <a:custGeom>
            <a:avLst/>
            <a:gdLst/>
            <a:ahLst/>
            <a:cxnLst/>
            <a:rect l="l" t="t" r="r" b="b"/>
            <a:pathLst>
              <a:path h="915670">
                <a:moveTo>
                  <a:pt x="0" y="0"/>
                </a:moveTo>
                <a:lnTo>
                  <a:pt x="0" y="915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4" name="object 1254"/>
          <p:cNvSpPr/>
          <p:nvPr/>
        </p:nvSpPr>
        <p:spPr>
          <a:xfrm>
            <a:off x="285246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5" name="object 1255"/>
          <p:cNvSpPr/>
          <p:nvPr/>
        </p:nvSpPr>
        <p:spPr>
          <a:xfrm>
            <a:off x="2859968" y="4209393"/>
            <a:ext cx="0" cy="644277"/>
          </a:xfrm>
          <a:custGeom>
            <a:avLst/>
            <a:gdLst/>
            <a:ahLst/>
            <a:cxnLst/>
            <a:rect l="l" t="t" r="r" b="b"/>
            <a:pathLst>
              <a:path h="916304">
                <a:moveTo>
                  <a:pt x="0" y="0"/>
                </a:moveTo>
                <a:lnTo>
                  <a:pt x="0" y="916202"/>
                </a:lnTo>
              </a:path>
            </a:pathLst>
          </a:custGeom>
          <a:ln w="710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6" name="object 1256"/>
          <p:cNvSpPr/>
          <p:nvPr/>
        </p:nvSpPr>
        <p:spPr>
          <a:xfrm>
            <a:off x="2857469" y="4211533"/>
            <a:ext cx="0" cy="642491"/>
          </a:xfrm>
          <a:custGeom>
            <a:avLst/>
            <a:gdLst/>
            <a:ahLst/>
            <a:cxnLst/>
            <a:rect l="l" t="t" r="r" b="b"/>
            <a:pathLst>
              <a:path h="913765">
                <a:moveTo>
                  <a:pt x="0" y="91316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7" name="object 1257"/>
          <p:cNvSpPr/>
          <p:nvPr/>
        </p:nvSpPr>
        <p:spPr>
          <a:xfrm>
            <a:off x="2862461" y="4211533"/>
            <a:ext cx="0" cy="642491"/>
          </a:xfrm>
          <a:custGeom>
            <a:avLst/>
            <a:gdLst/>
            <a:ahLst/>
            <a:cxnLst/>
            <a:rect l="l" t="t" r="r" b="b"/>
            <a:pathLst>
              <a:path h="913765">
                <a:moveTo>
                  <a:pt x="0" y="0"/>
                </a:moveTo>
                <a:lnTo>
                  <a:pt x="0" y="91316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8" name="object 1258"/>
          <p:cNvSpPr/>
          <p:nvPr/>
        </p:nvSpPr>
        <p:spPr>
          <a:xfrm>
            <a:off x="285746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9" name="object 1259"/>
          <p:cNvSpPr/>
          <p:nvPr/>
        </p:nvSpPr>
        <p:spPr>
          <a:xfrm>
            <a:off x="2865318" y="4199402"/>
            <a:ext cx="0" cy="654546"/>
          </a:xfrm>
          <a:custGeom>
            <a:avLst/>
            <a:gdLst/>
            <a:ahLst/>
            <a:cxnLst/>
            <a:rect l="l" t="t" r="r" b="b"/>
            <a:pathLst>
              <a:path h="930909">
                <a:moveTo>
                  <a:pt x="0" y="0"/>
                </a:moveTo>
                <a:lnTo>
                  <a:pt x="0" y="930410"/>
                </a:lnTo>
              </a:path>
            </a:pathLst>
          </a:custGeom>
          <a:ln w="812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0" name="object 1260"/>
          <p:cNvSpPr/>
          <p:nvPr/>
        </p:nvSpPr>
        <p:spPr>
          <a:xfrm>
            <a:off x="2862461" y="4201543"/>
            <a:ext cx="0" cy="652314"/>
          </a:xfrm>
          <a:custGeom>
            <a:avLst/>
            <a:gdLst/>
            <a:ahLst/>
            <a:cxnLst/>
            <a:rect l="l" t="t" r="r" b="b"/>
            <a:pathLst>
              <a:path h="927734">
                <a:moveTo>
                  <a:pt x="0" y="92736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1" name="object 1261"/>
          <p:cNvSpPr/>
          <p:nvPr/>
        </p:nvSpPr>
        <p:spPr>
          <a:xfrm>
            <a:off x="2868173" y="4201543"/>
            <a:ext cx="0" cy="652314"/>
          </a:xfrm>
          <a:custGeom>
            <a:avLst/>
            <a:gdLst/>
            <a:ahLst/>
            <a:cxnLst/>
            <a:rect l="l" t="t" r="r" b="b"/>
            <a:pathLst>
              <a:path h="927734">
                <a:moveTo>
                  <a:pt x="0" y="0"/>
                </a:moveTo>
                <a:lnTo>
                  <a:pt x="0" y="92736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2" name="object 1262"/>
          <p:cNvSpPr/>
          <p:nvPr/>
        </p:nvSpPr>
        <p:spPr>
          <a:xfrm>
            <a:off x="2862462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3" name="object 1263"/>
          <p:cNvSpPr/>
          <p:nvPr/>
        </p:nvSpPr>
        <p:spPr>
          <a:xfrm>
            <a:off x="2870668" y="4224374"/>
            <a:ext cx="0" cy="629543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0"/>
                </a:moveTo>
                <a:lnTo>
                  <a:pt x="0" y="894894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4" name="object 1264"/>
          <p:cNvSpPr/>
          <p:nvPr/>
        </p:nvSpPr>
        <p:spPr>
          <a:xfrm>
            <a:off x="2868173" y="4226515"/>
            <a:ext cx="0" cy="627311"/>
          </a:xfrm>
          <a:custGeom>
            <a:avLst/>
            <a:gdLst/>
            <a:ahLst/>
            <a:cxnLst/>
            <a:rect l="l" t="t" r="r" b="b"/>
            <a:pathLst>
              <a:path h="892175">
                <a:moveTo>
                  <a:pt x="0" y="89185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5" name="object 1265"/>
          <p:cNvSpPr/>
          <p:nvPr/>
        </p:nvSpPr>
        <p:spPr>
          <a:xfrm>
            <a:off x="2873166" y="4226515"/>
            <a:ext cx="0" cy="627311"/>
          </a:xfrm>
          <a:custGeom>
            <a:avLst/>
            <a:gdLst/>
            <a:ahLst/>
            <a:cxnLst/>
            <a:rect l="l" t="t" r="r" b="b"/>
            <a:pathLst>
              <a:path h="892175">
                <a:moveTo>
                  <a:pt x="0" y="0"/>
                </a:moveTo>
                <a:lnTo>
                  <a:pt x="0" y="89185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6" name="object 1266"/>
          <p:cNvSpPr/>
          <p:nvPr/>
        </p:nvSpPr>
        <p:spPr>
          <a:xfrm>
            <a:off x="286817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7" name="object 1267"/>
          <p:cNvSpPr/>
          <p:nvPr/>
        </p:nvSpPr>
        <p:spPr>
          <a:xfrm>
            <a:off x="2875660" y="4217235"/>
            <a:ext cx="0" cy="636687"/>
          </a:xfrm>
          <a:custGeom>
            <a:avLst/>
            <a:gdLst/>
            <a:ahLst/>
            <a:cxnLst/>
            <a:rect l="l" t="t" r="r" b="b"/>
            <a:pathLst>
              <a:path h="905509">
                <a:moveTo>
                  <a:pt x="0" y="0"/>
                </a:moveTo>
                <a:lnTo>
                  <a:pt x="0" y="905049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8" name="object 1268"/>
          <p:cNvSpPr/>
          <p:nvPr/>
        </p:nvSpPr>
        <p:spPr>
          <a:xfrm>
            <a:off x="2873166" y="4219376"/>
            <a:ext cx="0" cy="634454"/>
          </a:xfrm>
          <a:custGeom>
            <a:avLst/>
            <a:gdLst/>
            <a:ahLst/>
            <a:cxnLst/>
            <a:rect l="l" t="t" r="r" b="b"/>
            <a:pathLst>
              <a:path h="902334">
                <a:moveTo>
                  <a:pt x="0" y="90200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9" name="object 1269"/>
          <p:cNvSpPr/>
          <p:nvPr/>
        </p:nvSpPr>
        <p:spPr>
          <a:xfrm>
            <a:off x="2878158" y="4219376"/>
            <a:ext cx="0" cy="634454"/>
          </a:xfrm>
          <a:custGeom>
            <a:avLst/>
            <a:gdLst/>
            <a:ahLst/>
            <a:cxnLst/>
            <a:rect l="l" t="t" r="r" b="b"/>
            <a:pathLst>
              <a:path h="902334">
                <a:moveTo>
                  <a:pt x="0" y="0"/>
                </a:moveTo>
                <a:lnTo>
                  <a:pt x="0" y="90200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0" name="object 1270"/>
          <p:cNvSpPr/>
          <p:nvPr/>
        </p:nvSpPr>
        <p:spPr>
          <a:xfrm>
            <a:off x="287316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1" name="object 1271"/>
          <p:cNvSpPr/>
          <p:nvPr/>
        </p:nvSpPr>
        <p:spPr>
          <a:xfrm>
            <a:off x="2880657" y="4218665"/>
            <a:ext cx="0" cy="635347"/>
          </a:xfrm>
          <a:custGeom>
            <a:avLst/>
            <a:gdLst/>
            <a:ahLst/>
            <a:cxnLst/>
            <a:rect l="l" t="t" r="r" b="b"/>
            <a:pathLst>
              <a:path h="903604">
                <a:moveTo>
                  <a:pt x="0" y="0"/>
                </a:moveTo>
                <a:lnTo>
                  <a:pt x="0" y="903016"/>
                </a:lnTo>
              </a:path>
            </a:pathLst>
          </a:custGeom>
          <a:ln w="711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2" name="object 1272"/>
          <p:cNvSpPr/>
          <p:nvPr/>
        </p:nvSpPr>
        <p:spPr>
          <a:xfrm>
            <a:off x="2878158" y="4220804"/>
            <a:ext cx="0" cy="633115"/>
          </a:xfrm>
          <a:custGeom>
            <a:avLst/>
            <a:gdLst/>
            <a:ahLst/>
            <a:cxnLst/>
            <a:rect l="l" t="t" r="r" b="b"/>
            <a:pathLst>
              <a:path h="900429">
                <a:moveTo>
                  <a:pt x="0" y="89997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3" name="object 1273"/>
          <p:cNvSpPr/>
          <p:nvPr/>
        </p:nvSpPr>
        <p:spPr>
          <a:xfrm>
            <a:off x="2883159" y="4220804"/>
            <a:ext cx="0" cy="633115"/>
          </a:xfrm>
          <a:custGeom>
            <a:avLst/>
            <a:gdLst/>
            <a:ahLst/>
            <a:cxnLst/>
            <a:rect l="l" t="t" r="r" b="b"/>
            <a:pathLst>
              <a:path h="900429">
                <a:moveTo>
                  <a:pt x="0" y="0"/>
                </a:moveTo>
                <a:lnTo>
                  <a:pt x="0" y="89997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4" name="object 1274"/>
          <p:cNvSpPr/>
          <p:nvPr/>
        </p:nvSpPr>
        <p:spPr>
          <a:xfrm>
            <a:off x="287815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5" name="object 1275"/>
          <p:cNvSpPr/>
          <p:nvPr/>
        </p:nvSpPr>
        <p:spPr>
          <a:xfrm>
            <a:off x="2885653" y="4210104"/>
            <a:ext cx="0" cy="643830"/>
          </a:xfrm>
          <a:custGeom>
            <a:avLst/>
            <a:gdLst/>
            <a:ahLst/>
            <a:cxnLst/>
            <a:rect l="l" t="t" r="r" b="b"/>
            <a:pathLst>
              <a:path h="915670">
                <a:moveTo>
                  <a:pt x="0" y="0"/>
                </a:moveTo>
                <a:lnTo>
                  <a:pt x="0" y="915191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6" name="object 1276"/>
          <p:cNvSpPr/>
          <p:nvPr/>
        </p:nvSpPr>
        <p:spPr>
          <a:xfrm>
            <a:off x="2883159" y="4212243"/>
            <a:ext cx="0" cy="641597"/>
          </a:xfrm>
          <a:custGeom>
            <a:avLst/>
            <a:gdLst/>
            <a:ahLst/>
            <a:cxnLst/>
            <a:rect l="l" t="t" r="r" b="b"/>
            <a:pathLst>
              <a:path h="912495">
                <a:moveTo>
                  <a:pt x="0" y="91214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7" name="object 1277"/>
          <p:cNvSpPr/>
          <p:nvPr/>
        </p:nvSpPr>
        <p:spPr>
          <a:xfrm>
            <a:off x="2888151" y="4212243"/>
            <a:ext cx="0" cy="641597"/>
          </a:xfrm>
          <a:custGeom>
            <a:avLst/>
            <a:gdLst/>
            <a:ahLst/>
            <a:cxnLst/>
            <a:rect l="l" t="t" r="r" b="b"/>
            <a:pathLst>
              <a:path h="912495">
                <a:moveTo>
                  <a:pt x="0" y="0"/>
                </a:moveTo>
                <a:lnTo>
                  <a:pt x="0" y="91214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8" name="object 1278"/>
          <p:cNvSpPr/>
          <p:nvPr/>
        </p:nvSpPr>
        <p:spPr>
          <a:xfrm>
            <a:off x="288315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9" name="object 1279"/>
          <p:cNvSpPr/>
          <p:nvPr/>
        </p:nvSpPr>
        <p:spPr>
          <a:xfrm>
            <a:off x="2891008" y="4214384"/>
            <a:ext cx="0" cy="639365"/>
          </a:xfrm>
          <a:custGeom>
            <a:avLst/>
            <a:gdLst/>
            <a:ahLst/>
            <a:cxnLst/>
            <a:rect l="l" t="t" r="r" b="b"/>
            <a:pathLst>
              <a:path h="909320">
                <a:moveTo>
                  <a:pt x="0" y="0"/>
                </a:moveTo>
                <a:lnTo>
                  <a:pt x="0" y="909103"/>
                </a:lnTo>
              </a:path>
            </a:pathLst>
          </a:custGeom>
          <a:ln w="812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0" name="object 1280"/>
          <p:cNvSpPr/>
          <p:nvPr/>
        </p:nvSpPr>
        <p:spPr>
          <a:xfrm>
            <a:off x="2888151" y="4216524"/>
            <a:ext cx="0" cy="637133"/>
          </a:xfrm>
          <a:custGeom>
            <a:avLst/>
            <a:gdLst/>
            <a:ahLst/>
            <a:cxnLst/>
            <a:rect l="l" t="t" r="r" b="b"/>
            <a:pathLst>
              <a:path h="906145">
                <a:moveTo>
                  <a:pt x="0" y="90606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1" name="object 1281"/>
          <p:cNvSpPr/>
          <p:nvPr/>
        </p:nvSpPr>
        <p:spPr>
          <a:xfrm>
            <a:off x="2893863" y="4216524"/>
            <a:ext cx="0" cy="637133"/>
          </a:xfrm>
          <a:custGeom>
            <a:avLst/>
            <a:gdLst/>
            <a:ahLst/>
            <a:cxnLst/>
            <a:rect l="l" t="t" r="r" b="b"/>
            <a:pathLst>
              <a:path h="906145">
                <a:moveTo>
                  <a:pt x="0" y="0"/>
                </a:moveTo>
                <a:lnTo>
                  <a:pt x="0" y="90606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2" name="object 1282"/>
          <p:cNvSpPr/>
          <p:nvPr/>
        </p:nvSpPr>
        <p:spPr>
          <a:xfrm>
            <a:off x="2888152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3" name="object 1283"/>
          <p:cNvSpPr/>
          <p:nvPr/>
        </p:nvSpPr>
        <p:spPr>
          <a:xfrm>
            <a:off x="2896358" y="4254337"/>
            <a:ext cx="0" cy="599629"/>
          </a:xfrm>
          <a:custGeom>
            <a:avLst/>
            <a:gdLst/>
            <a:ahLst/>
            <a:cxnLst/>
            <a:rect l="l" t="t" r="r" b="b"/>
            <a:pathLst>
              <a:path h="852804">
                <a:moveTo>
                  <a:pt x="0" y="0"/>
                </a:moveTo>
                <a:lnTo>
                  <a:pt x="0" y="852280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4" name="object 1284"/>
          <p:cNvSpPr/>
          <p:nvPr/>
        </p:nvSpPr>
        <p:spPr>
          <a:xfrm>
            <a:off x="2893863" y="4256478"/>
            <a:ext cx="0" cy="597396"/>
          </a:xfrm>
          <a:custGeom>
            <a:avLst/>
            <a:gdLst/>
            <a:ahLst/>
            <a:cxnLst/>
            <a:rect l="l" t="t" r="r" b="b"/>
            <a:pathLst>
              <a:path h="849629">
                <a:moveTo>
                  <a:pt x="0" y="84923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5" name="object 1285"/>
          <p:cNvSpPr/>
          <p:nvPr/>
        </p:nvSpPr>
        <p:spPr>
          <a:xfrm>
            <a:off x="2898855" y="4256478"/>
            <a:ext cx="0" cy="597396"/>
          </a:xfrm>
          <a:custGeom>
            <a:avLst/>
            <a:gdLst/>
            <a:ahLst/>
            <a:cxnLst/>
            <a:rect l="l" t="t" r="r" b="b"/>
            <a:pathLst>
              <a:path h="849629">
                <a:moveTo>
                  <a:pt x="0" y="0"/>
                </a:moveTo>
                <a:lnTo>
                  <a:pt x="0" y="84923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6" name="object 1286"/>
          <p:cNvSpPr/>
          <p:nvPr/>
        </p:nvSpPr>
        <p:spPr>
          <a:xfrm>
            <a:off x="289386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7" name="object 1287"/>
          <p:cNvSpPr/>
          <p:nvPr/>
        </p:nvSpPr>
        <p:spPr>
          <a:xfrm>
            <a:off x="2901350" y="4258618"/>
            <a:ext cx="0" cy="595164"/>
          </a:xfrm>
          <a:custGeom>
            <a:avLst/>
            <a:gdLst/>
            <a:ahLst/>
            <a:cxnLst/>
            <a:rect l="l" t="t" r="r" b="b"/>
            <a:pathLst>
              <a:path h="846454">
                <a:moveTo>
                  <a:pt x="0" y="0"/>
                </a:moveTo>
                <a:lnTo>
                  <a:pt x="0" y="846192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8" name="object 1288"/>
          <p:cNvSpPr/>
          <p:nvPr/>
        </p:nvSpPr>
        <p:spPr>
          <a:xfrm>
            <a:off x="2898855" y="4260758"/>
            <a:ext cx="0" cy="592931"/>
          </a:xfrm>
          <a:custGeom>
            <a:avLst/>
            <a:gdLst/>
            <a:ahLst/>
            <a:cxnLst/>
            <a:rect l="l" t="t" r="r" b="b"/>
            <a:pathLst>
              <a:path h="843279">
                <a:moveTo>
                  <a:pt x="0" y="84315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9" name="object 1289"/>
          <p:cNvSpPr/>
          <p:nvPr/>
        </p:nvSpPr>
        <p:spPr>
          <a:xfrm>
            <a:off x="2903848" y="4260758"/>
            <a:ext cx="0" cy="592931"/>
          </a:xfrm>
          <a:custGeom>
            <a:avLst/>
            <a:gdLst/>
            <a:ahLst/>
            <a:cxnLst/>
            <a:rect l="l" t="t" r="r" b="b"/>
            <a:pathLst>
              <a:path h="843279">
                <a:moveTo>
                  <a:pt x="0" y="0"/>
                </a:moveTo>
                <a:lnTo>
                  <a:pt x="0" y="84315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0" name="object 1290"/>
          <p:cNvSpPr/>
          <p:nvPr/>
        </p:nvSpPr>
        <p:spPr>
          <a:xfrm>
            <a:off x="289885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1" name="object 1291"/>
          <p:cNvSpPr/>
          <p:nvPr/>
        </p:nvSpPr>
        <p:spPr>
          <a:xfrm>
            <a:off x="2906347" y="4272881"/>
            <a:ext cx="0" cy="580876"/>
          </a:xfrm>
          <a:custGeom>
            <a:avLst/>
            <a:gdLst/>
            <a:ahLst/>
            <a:cxnLst/>
            <a:rect l="l" t="t" r="r" b="b"/>
            <a:pathLst>
              <a:path h="826134">
                <a:moveTo>
                  <a:pt x="0" y="0"/>
                </a:moveTo>
                <a:lnTo>
                  <a:pt x="0" y="825908"/>
                </a:lnTo>
              </a:path>
            </a:pathLst>
          </a:custGeom>
          <a:ln w="7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2" name="object 1292"/>
          <p:cNvSpPr/>
          <p:nvPr/>
        </p:nvSpPr>
        <p:spPr>
          <a:xfrm>
            <a:off x="2903848" y="4275020"/>
            <a:ext cx="0" cy="578644"/>
          </a:xfrm>
          <a:custGeom>
            <a:avLst/>
            <a:gdLst/>
            <a:ahLst/>
            <a:cxnLst/>
            <a:rect l="l" t="t" r="r" b="b"/>
            <a:pathLst>
              <a:path h="822959">
                <a:moveTo>
                  <a:pt x="0" y="82286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3" name="object 1293"/>
          <p:cNvSpPr/>
          <p:nvPr/>
        </p:nvSpPr>
        <p:spPr>
          <a:xfrm>
            <a:off x="2908849" y="4275020"/>
            <a:ext cx="0" cy="578644"/>
          </a:xfrm>
          <a:custGeom>
            <a:avLst/>
            <a:gdLst/>
            <a:ahLst/>
            <a:cxnLst/>
            <a:rect l="l" t="t" r="r" b="b"/>
            <a:pathLst>
              <a:path h="822959">
                <a:moveTo>
                  <a:pt x="0" y="0"/>
                </a:moveTo>
                <a:lnTo>
                  <a:pt x="0" y="82286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4" name="object 1294"/>
          <p:cNvSpPr/>
          <p:nvPr/>
        </p:nvSpPr>
        <p:spPr>
          <a:xfrm>
            <a:off x="290384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5" name="object 1295"/>
          <p:cNvSpPr/>
          <p:nvPr/>
        </p:nvSpPr>
        <p:spPr>
          <a:xfrm>
            <a:off x="2911698" y="4279301"/>
            <a:ext cx="0" cy="574625"/>
          </a:xfrm>
          <a:custGeom>
            <a:avLst/>
            <a:gdLst/>
            <a:ahLst/>
            <a:cxnLst/>
            <a:rect l="l" t="t" r="r" b="b"/>
            <a:pathLst>
              <a:path h="817245">
                <a:moveTo>
                  <a:pt x="0" y="0"/>
                </a:moveTo>
                <a:lnTo>
                  <a:pt x="0" y="816776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6" name="object 1296"/>
          <p:cNvSpPr/>
          <p:nvPr/>
        </p:nvSpPr>
        <p:spPr>
          <a:xfrm>
            <a:off x="2908849" y="4281442"/>
            <a:ext cx="0" cy="572392"/>
          </a:xfrm>
          <a:custGeom>
            <a:avLst/>
            <a:gdLst/>
            <a:ahLst/>
            <a:cxnLst/>
            <a:rect l="l" t="t" r="r" b="b"/>
            <a:pathLst>
              <a:path h="814070">
                <a:moveTo>
                  <a:pt x="0" y="81373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7" name="object 1297"/>
          <p:cNvSpPr/>
          <p:nvPr/>
        </p:nvSpPr>
        <p:spPr>
          <a:xfrm>
            <a:off x="2914552" y="4281442"/>
            <a:ext cx="0" cy="572392"/>
          </a:xfrm>
          <a:custGeom>
            <a:avLst/>
            <a:gdLst/>
            <a:ahLst/>
            <a:cxnLst/>
            <a:rect l="l" t="t" r="r" b="b"/>
            <a:pathLst>
              <a:path h="814070">
                <a:moveTo>
                  <a:pt x="0" y="0"/>
                </a:moveTo>
                <a:lnTo>
                  <a:pt x="0" y="81373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8" name="object 1298"/>
          <p:cNvSpPr/>
          <p:nvPr/>
        </p:nvSpPr>
        <p:spPr>
          <a:xfrm>
            <a:off x="290884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99" name="object 1299"/>
          <p:cNvSpPr/>
          <p:nvPr/>
        </p:nvSpPr>
        <p:spPr>
          <a:xfrm>
            <a:off x="2917052" y="4338517"/>
            <a:ext cx="0" cy="515243"/>
          </a:xfrm>
          <a:custGeom>
            <a:avLst/>
            <a:gdLst/>
            <a:ahLst/>
            <a:cxnLst/>
            <a:rect l="l" t="t" r="r" b="b"/>
            <a:pathLst>
              <a:path h="732790">
                <a:moveTo>
                  <a:pt x="0" y="0"/>
                </a:moveTo>
                <a:lnTo>
                  <a:pt x="0" y="732558"/>
                </a:lnTo>
              </a:path>
            </a:pathLst>
          </a:custGeom>
          <a:ln w="711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0" name="object 1300"/>
          <p:cNvSpPr/>
          <p:nvPr/>
        </p:nvSpPr>
        <p:spPr>
          <a:xfrm>
            <a:off x="2914552" y="4340657"/>
            <a:ext cx="0" cy="513011"/>
          </a:xfrm>
          <a:custGeom>
            <a:avLst/>
            <a:gdLst/>
            <a:ahLst/>
            <a:cxnLst/>
            <a:rect l="l" t="t" r="r" b="b"/>
            <a:pathLst>
              <a:path h="729615">
                <a:moveTo>
                  <a:pt x="0" y="72951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1" name="object 1301"/>
          <p:cNvSpPr/>
          <p:nvPr/>
        </p:nvSpPr>
        <p:spPr>
          <a:xfrm>
            <a:off x="2919553" y="4340657"/>
            <a:ext cx="0" cy="513011"/>
          </a:xfrm>
          <a:custGeom>
            <a:avLst/>
            <a:gdLst/>
            <a:ahLst/>
            <a:cxnLst/>
            <a:rect l="l" t="t" r="r" b="b"/>
            <a:pathLst>
              <a:path h="729615">
                <a:moveTo>
                  <a:pt x="0" y="0"/>
                </a:moveTo>
                <a:lnTo>
                  <a:pt x="0" y="72951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2" name="object 1302"/>
          <p:cNvSpPr/>
          <p:nvPr/>
        </p:nvSpPr>
        <p:spPr>
          <a:xfrm>
            <a:off x="291455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3" name="object 1303"/>
          <p:cNvSpPr/>
          <p:nvPr/>
        </p:nvSpPr>
        <p:spPr>
          <a:xfrm>
            <a:off x="2922049" y="4304985"/>
            <a:ext cx="0" cy="548729"/>
          </a:xfrm>
          <a:custGeom>
            <a:avLst/>
            <a:gdLst/>
            <a:ahLst/>
            <a:cxnLst/>
            <a:rect l="l" t="t" r="r" b="b"/>
            <a:pathLst>
              <a:path h="780415">
                <a:moveTo>
                  <a:pt x="0" y="0"/>
                </a:moveTo>
                <a:lnTo>
                  <a:pt x="0" y="780250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4" name="object 1304"/>
          <p:cNvSpPr/>
          <p:nvPr/>
        </p:nvSpPr>
        <p:spPr>
          <a:xfrm>
            <a:off x="2919553" y="4307124"/>
            <a:ext cx="0" cy="546497"/>
          </a:xfrm>
          <a:custGeom>
            <a:avLst/>
            <a:gdLst/>
            <a:ahLst/>
            <a:cxnLst/>
            <a:rect l="l" t="t" r="r" b="b"/>
            <a:pathLst>
              <a:path h="777240">
                <a:moveTo>
                  <a:pt x="0" y="77720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5" name="object 1305"/>
          <p:cNvSpPr/>
          <p:nvPr/>
        </p:nvSpPr>
        <p:spPr>
          <a:xfrm>
            <a:off x="2924545" y="4307124"/>
            <a:ext cx="0" cy="546497"/>
          </a:xfrm>
          <a:custGeom>
            <a:avLst/>
            <a:gdLst/>
            <a:ahLst/>
            <a:cxnLst/>
            <a:rect l="l" t="t" r="r" b="b"/>
            <a:pathLst>
              <a:path h="777240">
                <a:moveTo>
                  <a:pt x="0" y="0"/>
                </a:moveTo>
                <a:lnTo>
                  <a:pt x="0" y="77720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6" name="object 1306"/>
          <p:cNvSpPr/>
          <p:nvPr/>
        </p:nvSpPr>
        <p:spPr>
          <a:xfrm>
            <a:off x="291955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7" name="object 1307"/>
          <p:cNvSpPr/>
          <p:nvPr/>
        </p:nvSpPr>
        <p:spPr>
          <a:xfrm>
            <a:off x="2927040" y="4336377"/>
            <a:ext cx="0" cy="517475"/>
          </a:xfrm>
          <a:custGeom>
            <a:avLst/>
            <a:gdLst/>
            <a:ahLst/>
            <a:cxnLst/>
            <a:rect l="l" t="t" r="r" b="b"/>
            <a:pathLst>
              <a:path h="735965">
                <a:moveTo>
                  <a:pt x="0" y="0"/>
                </a:moveTo>
                <a:lnTo>
                  <a:pt x="0" y="735602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8" name="object 1308"/>
          <p:cNvSpPr/>
          <p:nvPr/>
        </p:nvSpPr>
        <p:spPr>
          <a:xfrm>
            <a:off x="2924545" y="4338517"/>
            <a:ext cx="0" cy="515243"/>
          </a:xfrm>
          <a:custGeom>
            <a:avLst/>
            <a:gdLst/>
            <a:ahLst/>
            <a:cxnLst/>
            <a:rect l="l" t="t" r="r" b="b"/>
            <a:pathLst>
              <a:path h="732790">
                <a:moveTo>
                  <a:pt x="0" y="73256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9" name="object 1309"/>
          <p:cNvSpPr/>
          <p:nvPr/>
        </p:nvSpPr>
        <p:spPr>
          <a:xfrm>
            <a:off x="2929537" y="4338517"/>
            <a:ext cx="0" cy="515243"/>
          </a:xfrm>
          <a:custGeom>
            <a:avLst/>
            <a:gdLst/>
            <a:ahLst/>
            <a:cxnLst/>
            <a:rect l="l" t="t" r="r" b="b"/>
            <a:pathLst>
              <a:path h="732790">
                <a:moveTo>
                  <a:pt x="0" y="0"/>
                </a:moveTo>
                <a:lnTo>
                  <a:pt x="0" y="73256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0" name="object 1310"/>
          <p:cNvSpPr/>
          <p:nvPr/>
        </p:nvSpPr>
        <p:spPr>
          <a:xfrm>
            <a:off x="292454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1" name="object 1311"/>
          <p:cNvSpPr/>
          <p:nvPr/>
        </p:nvSpPr>
        <p:spPr>
          <a:xfrm>
            <a:off x="2932037" y="4332096"/>
            <a:ext cx="0" cy="521940"/>
          </a:xfrm>
          <a:custGeom>
            <a:avLst/>
            <a:gdLst/>
            <a:ahLst/>
            <a:cxnLst/>
            <a:rect l="l" t="t" r="r" b="b"/>
            <a:pathLst>
              <a:path h="742315">
                <a:moveTo>
                  <a:pt x="0" y="0"/>
                </a:moveTo>
                <a:lnTo>
                  <a:pt x="0" y="741690"/>
                </a:lnTo>
              </a:path>
            </a:pathLst>
          </a:custGeom>
          <a:ln w="711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2" name="object 1312"/>
          <p:cNvSpPr/>
          <p:nvPr/>
        </p:nvSpPr>
        <p:spPr>
          <a:xfrm>
            <a:off x="2929537" y="4334236"/>
            <a:ext cx="0" cy="519708"/>
          </a:xfrm>
          <a:custGeom>
            <a:avLst/>
            <a:gdLst/>
            <a:ahLst/>
            <a:cxnLst/>
            <a:rect l="l" t="t" r="r" b="b"/>
            <a:pathLst>
              <a:path h="739140">
                <a:moveTo>
                  <a:pt x="0" y="73864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3" name="object 1313"/>
          <p:cNvSpPr/>
          <p:nvPr/>
        </p:nvSpPr>
        <p:spPr>
          <a:xfrm>
            <a:off x="2934539" y="4334236"/>
            <a:ext cx="0" cy="519708"/>
          </a:xfrm>
          <a:custGeom>
            <a:avLst/>
            <a:gdLst/>
            <a:ahLst/>
            <a:cxnLst/>
            <a:rect l="l" t="t" r="r" b="b"/>
            <a:pathLst>
              <a:path h="739140">
                <a:moveTo>
                  <a:pt x="0" y="0"/>
                </a:moveTo>
                <a:lnTo>
                  <a:pt x="0" y="73864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4" name="object 1314"/>
          <p:cNvSpPr/>
          <p:nvPr/>
        </p:nvSpPr>
        <p:spPr>
          <a:xfrm>
            <a:off x="292953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5" name="object 1315"/>
          <p:cNvSpPr/>
          <p:nvPr/>
        </p:nvSpPr>
        <p:spPr>
          <a:xfrm>
            <a:off x="2937389" y="4342798"/>
            <a:ext cx="0" cy="511225"/>
          </a:xfrm>
          <a:custGeom>
            <a:avLst/>
            <a:gdLst/>
            <a:ahLst/>
            <a:cxnLst/>
            <a:rect l="l" t="t" r="r" b="b"/>
            <a:pathLst>
              <a:path h="727075">
                <a:moveTo>
                  <a:pt x="0" y="0"/>
                </a:moveTo>
                <a:lnTo>
                  <a:pt x="0" y="726471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6" name="object 1316"/>
          <p:cNvSpPr/>
          <p:nvPr/>
        </p:nvSpPr>
        <p:spPr>
          <a:xfrm>
            <a:off x="2934539" y="4344937"/>
            <a:ext cx="0" cy="508992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72342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7" name="object 1317"/>
          <p:cNvSpPr/>
          <p:nvPr/>
        </p:nvSpPr>
        <p:spPr>
          <a:xfrm>
            <a:off x="2940242" y="4344937"/>
            <a:ext cx="0" cy="508992"/>
          </a:xfrm>
          <a:custGeom>
            <a:avLst/>
            <a:gdLst/>
            <a:ahLst/>
            <a:cxnLst/>
            <a:rect l="l" t="t" r="r" b="b"/>
            <a:pathLst>
              <a:path h="723900">
                <a:moveTo>
                  <a:pt x="0" y="0"/>
                </a:moveTo>
                <a:lnTo>
                  <a:pt x="0" y="72342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8" name="object 1318"/>
          <p:cNvSpPr/>
          <p:nvPr/>
        </p:nvSpPr>
        <p:spPr>
          <a:xfrm>
            <a:off x="293453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9" name="object 1319"/>
          <p:cNvSpPr/>
          <p:nvPr/>
        </p:nvSpPr>
        <p:spPr>
          <a:xfrm>
            <a:off x="2942742" y="4364200"/>
            <a:ext cx="0" cy="489793"/>
          </a:xfrm>
          <a:custGeom>
            <a:avLst/>
            <a:gdLst/>
            <a:ahLst/>
            <a:cxnLst/>
            <a:rect l="l" t="t" r="r" b="b"/>
            <a:pathLst>
              <a:path h="696595">
                <a:moveTo>
                  <a:pt x="0" y="0"/>
                </a:moveTo>
                <a:lnTo>
                  <a:pt x="0" y="696032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0" name="object 1320"/>
          <p:cNvSpPr/>
          <p:nvPr/>
        </p:nvSpPr>
        <p:spPr>
          <a:xfrm>
            <a:off x="2940242" y="4366339"/>
            <a:ext cx="0" cy="487561"/>
          </a:xfrm>
          <a:custGeom>
            <a:avLst/>
            <a:gdLst/>
            <a:ahLst/>
            <a:cxnLst/>
            <a:rect l="l" t="t" r="r" b="b"/>
            <a:pathLst>
              <a:path h="693420">
                <a:moveTo>
                  <a:pt x="0" y="69299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1" name="object 1321"/>
          <p:cNvSpPr/>
          <p:nvPr/>
        </p:nvSpPr>
        <p:spPr>
          <a:xfrm>
            <a:off x="2945243" y="4366339"/>
            <a:ext cx="0" cy="487561"/>
          </a:xfrm>
          <a:custGeom>
            <a:avLst/>
            <a:gdLst/>
            <a:ahLst/>
            <a:cxnLst/>
            <a:rect l="l" t="t" r="r" b="b"/>
            <a:pathLst>
              <a:path h="693420">
                <a:moveTo>
                  <a:pt x="0" y="0"/>
                </a:moveTo>
                <a:lnTo>
                  <a:pt x="0" y="69299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2" name="object 1322"/>
          <p:cNvSpPr/>
          <p:nvPr/>
        </p:nvSpPr>
        <p:spPr>
          <a:xfrm>
            <a:off x="294024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3" name="object 1323"/>
          <p:cNvSpPr/>
          <p:nvPr/>
        </p:nvSpPr>
        <p:spPr>
          <a:xfrm>
            <a:off x="2947740" y="4342087"/>
            <a:ext cx="0" cy="511671"/>
          </a:xfrm>
          <a:custGeom>
            <a:avLst/>
            <a:gdLst/>
            <a:ahLst/>
            <a:cxnLst/>
            <a:rect l="l" t="t" r="r" b="b"/>
            <a:pathLst>
              <a:path h="727709">
                <a:moveTo>
                  <a:pt x="0" y="0"/>
                </a:moveTo>
                <a:lnTo>
                  <a:pt x="0" y="727481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4" name="object 1324"/>
          <p:cNvSpPr/>
          <p:nvPr/>
        </p:nvSpPr>
        <p:spPr>
          <a:xfrm>
            <a:off x="2945243" y="4344227"/>
            <a:ext cx="0" cy="509439"/>
          </a:xfrm>
          <a:custGeom>
            <a:avLst/>
            <a:gdLst/>
            <a:ahLst/>
            <a:cxnLst/>
            <a:rect l="l" t="t" r="r" b="b"/>
            <a:pathLst>
              <a:path h="724534">
                <a:moveTo>
                  <a:pt x="0" y="72443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5" name="object 1325"/>
          <p:cNvSpPr/>
          <p:nvPr/>
        </p:nvSpPr>
        <p:spPr>
          <a:xfrm>
            <a:off x="2950235" y="4344227"/>
            <a:ext cx="0" cy="509439"/>
          </a:xfrm>
          <a:custGeom>
            <a:avLst/>
            <a:gdLst/>
            <a:ahLst/>
            <a:cxnLst/>
            <a:rect l="l" t="t" r="r" b="b"/>
            <a:pathLst>
              <a:path h="724534">
                <a:moveTo>
                  <a:pt x="0" y="0"/>
                </a:moveTo>
                <a:lnTo>
                  <a:pt x="0" y="72443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6" name="object 1326"/>
          <p:cNvSpPr/>
          <p:nvPr/>
        </p:nvSpPr>
        <p:spPr>
          <a:xfrm>
            <a:off x="294524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7" name="object 1327"/>
          <p:cNvSpPr/>
          <p:nvPr/>
        </p:nvSpPr>
        <p:spPr>
          <a:xfrm>
            <a:off x="2952731" y="4364911"/>
            <a:ext cx="0" cy="488900"/>
          </a:xfrm>
          <a:custGeom>
            <a:avLst/>
            <a:gdLst/>
            <a:ahLst/>
            <a:cxnLst/>
            <a:rect l="l" t="t" r="r" b="b"/>
            <a:pathLst>
              <a:path h="695325">
                <a:moveTo>
                  <a:pt x="0" y="0"/>
                </a:moveTo>
                <a:lnTo>
                  <a:pt x="0" y="695021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8" name="object 1328"/>
          <p:cNvSpPr/>
          <p:nvPr/>
        </p:nvSpPr>
        <p:spPr>
          <a:xfrm>
            <a:off x="2950235" y="4367050"/>
            <a:ext cx="0" cy="486668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69198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9" name="object 1329"/>
          <p:cNvSpPr/>
          <p:nvPr/>
        </p:nvSpPr>
        <p:spPr>
          <a:xfrm>
            <a:off x="2955227" y="4367050"/>
            <a:ext cx="0" cy="486668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198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0" name="object 1330"/>
          <p:cNvSpPr/>
          <p:nvPr/>
        </p:nvSpPr>
        <p:spPr>
          <a:xfrm>
            <a:off x="295023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1" name="object 1331"/>
          <p:cNvSpPr/>
          <p:nvPr/>
        </p:nvSpPr>
        <p:spPr>
          <a:xfrm>
            <a:off x="2957727" y="4384172"/>
            <a:ext cx="0" cy="469702"/>
          </a:xfrm>
          <a:custGeom>
            <a:avLst/>
            <a:gdLst/>
            <a:ahLst/>
            <a:cxnLst/>
            <a:rect l="l" t="t" r="r" b="b"/>
            <a:pathLst>
              <a:path h="668020">
                <a:moveTo>
                  <a:pt x="0" y="0"/>
                </a:moveTo>
                <a:lnTo>
                  <a:pt x="0" y="667627"/>
                </a:lnTo>
              </a:path>
            </a:pathLst>
          </a:custGeom>
          <a:ln w="711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2" name="object 1332"/>
          <p:cNvSpPr/>
          <p:nvPr/>
        </p:nvSpPr>
        <p:spPr>
          <a:xfrm>
            <a:off x="2955227" y="4386313"/>
            <a:ext cx="0" cy="467469"/>
          </a:xfrm>
          <a:custGeom>
            <a:avLst/>
            <a:gdLst/>
            <a:ahLst/>
            <a:cxnLst/>
            <a:rect l="l" t="t" r="r" b="b"/>
            <a:pathLst>
              <a:path h="664845">
                <a:moveTo>
                  <a:pt x="0" y="66458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3" name="object 1333"/>
          <p:cNvSpPr/>
          <p:nvPr/>
        </p:nvSpPr>
        <p:spPr>
          <a:xfrm>
            <a:off x="2960229" y="4386313"/>
            <a:ext cx="0" cy="467469"/>
          </a:xfrm>
          <a:custGeom>
            <a:avLst/>
            <a:gdLst/>
            <a:ahLst/>
            <a:cxnLst/>
            <a:rect l="l" t="t" r="r" b="b"/>
            <a:pathLst>
              <a:path h="664845">
                <a:moveTo>
                  <a:pt x="0" y="0"/>
                </a:moveTo>
                <a:lnTo>
                  <a:pt x="0" y="66458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4" name="object 1334"/>
          <p:cNvSpPr/>
          <p:nvPr/>
        </p:nvSpPr>
        <p:spPr>
          <a:xfrm>
            <a:off x="295522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5" name="object 1335"/>
          <p:cNvSpPr/>
          <p:nvPr/>
        </p:nvSpPr>
        <p:spPr>
          <a:xfrm>
            <a:off x="2963080" y="4428407"/>
            <a:ext cx="0" cy="425500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0"/>
                </a:moveTo>
                <a:lnTo>
                  <a:pt x="0" y="604716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6" name="object 1336"/>
          <p:cNvSpPr/>
          <p:nvPr/>
        </p:nvSpPr>
        <p:spPr>
          <a:xfrm>
            <a:off x="2960229" y="4430546"/>
            <a:ext cx="0" cy="423267"/>
          </a:xfrm>
          <a:custGeom>
            <a:avLst/>
            <a:gdLst/>
            <a:ahLst/>
            <a:cxnLst/>
            <a:rect l="l" t="t" r="r" b="b"/>
            <a:pathLst>
              <a:path h="601979">
                <a:moveTo>
                  <a:pt x="0" y="60167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7" name="object 1337"/>
          <p:cNvSpPr/>
          <p:nvPr/>
        </p:nvSpPr>
        <p:spPr>
          <a:xfrm>
            <a:off x="2965932" y="4430546"/>
            <a:ext cx="0" cy="423267"/>
          </a:xfrm>
          <a:custGeom>
            <a:avLst/>
            <a:gdLst/>
            <a:ahLst/>
            <a:cxnLst/>
            <a:rect l="l" t="t" r="r" b="b"/>
            <a:pathLst>
              <a:path h="601979">
                <a:moveTo>
                  <a:pt x="0" y="0"/>
                </a:moveTo>
                <a:lnTo>
                  <a:pt x="0" y="60167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8" name="object 1338"/>
          <p:cNvSpPr/>
          <p:nvPr/>
        </p:nvSpPr>
        <p:spPr>
          <a:xfrm>
            <a:off x="2960229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9" name="object 1339"/>
          <p:cNvSpPr/>
          <p:nvPr/>
        </p:nvSpPr>
        <p:spPr>
          <a:xfrm>
            <a:off x="2968432" y="4421986"/>
            <a:ext cx="0" cy="431750"/>
          </a:xfrm>
          <a:custGeom>
            <a:avLst/>
            <a:gdLst/>
            <a:ahLst/>
            <a:cxnLst/>
            <a:rect l="l" t="t" r="r" b="b"/>
            <a:pathLst>
              <a:path h="614045">
                <a:moveTo>
                  <a:pt x="0" y="0"/>
                </a:moveTo>
                <a:lnTo>
                  <a:pt x="0" y="613847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0" name="object 1340"/>
          <p:cNvSpPr/>
          <p:nvPr/>
        </p:nvSpPr>
        <p:spPr>
          <a:xfrm>
            <a:off x="2965932" y="4424126"/>
            <a:ext cx="0" cy="429518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61080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1" name="object 1341"/>
          <p:cNvSpPr/>
          <p:nvPr/>
        </p:nvSpPr>
        <p:spPr>
          <a:xfrm>
            <a:off x="2970932" y="4424126"/>
            <a:ext cx="0" cy="429518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0"/>
                </a:moveTo>
                <a:lnTo>
                  <a:pt x="0" y="6108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2" name="object 1342"/>
          <p:cNvSpPr/>
          <p:nvPr/>
        </p:nvSpPr>
        <p:spPr>
          <a:xfrm>
            <a:off x="296593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3" name="object 1343"/>
          <p:cNvSpPr/>
          <p:nvPr/>
        </p:nvSpPr>
        <p:spPr>
          <a:xfrm>
            <a:off x="2973430" y="4424126"/>
            <a:ext cx="0" cy="429518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0"/>
                </a:moveTo>
                <a:lnTo>
                  <a:pt x="0" y="610803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4" name="object 1344"/>
          <p:cNvSpPr/>
          <p:nvPr/>
        </p:nvSpPr>
        <p:spPr>
          <a:xfrm>
            <a:off x="2970932" y="4426266"/>
            <a:ext cx="0" cy="427732"/>
          </a:xfrm>
          <a:custGeom>
            <a:avLst/>
            <a:gdLst/>
            <a:ahLst/>
            <a:cxnLst/>
            <a:rect l="l" t="t" r="r" b="b"/>
            <a:pathLst>
              <a:path h="608329">
                <a:moveTo>
                  <a:pt x="0" y="60776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5" name="object 1345"/>
          <p:cNvSpPr/>
          <p:nvPr/>
        </p:nvSpPr>
        <p:spPr>
          <a:xfrm>
            <a:off x="2975925" y="4426266"/>
            <a:ext cx="0" cy="427732"/>
          </a:xfrm>
          <a:custGeom>
            <a:avLst/>
            <a:gdLst/>
            <a:ahLst/>
            <a:cxnLst/>
            <a:rect l="l" t="t" r="r" b="b"/>
            <a:pathLst>
              <a:path h="608329">
                <a:moveTo>
                  <a:pt x="0" y="0"/>
                </a:moveTo>
                <a:lnTo>
                  <a:pt x="0" y="60776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6" name="object 1346"/>
          <p:cNvSpPr/>
          <p:nvPr/>
        </p:nvSpPr>
        <p:spPr>
          <a:xfrm>
            <a:off x="297093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7" name="object 1347"/>
          <p:cNvSpPr/>
          <p:nvPr/>
        </p:nvSpPr>
        <p:spPr>
          <a:xfrm>
            <a:off x="2978422" y="4449809"/>
            <a:ext cx="0" cy="404068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77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8" name="object 1348"/>
          <p:cNvSpPr/>
          <p:nvPr/>
        </p:nvSpPr>
        <p:spPr>
          <a:xfrm>
            <a:off x="2975925" y="4451948"/>
            <a:ext cx="0" cy="401836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57123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9" name="object 1349"/>
          <p:cNvSpPr/>
          <p:nvPr/>
        </p:nvSpPr>
        <p:spPr>
          <a:xfrm>
            <a:off x="2980917" y="4451948"/>
            <a:ext cx="0" cy="401836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0"/>
                </a:moveTo>
                <a:lnTo>
                  <a:pt x="0" y="57123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0" name="object 1350"/>
          <p:cNvSpPr/>
          <p:nvPr/>
        </p:nvSpPr>
        <p:spPr>
          <a:xfrm>
            <a:off x="297592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1" name="object 1351"/>
          <p:cNvSpPr/>
          <p:nvPr/>
        </p:nvSpPr>
        <p:spPr>
          <a:xfrm>
            <a:off x="2983773" y="4439820"/>
            <a:ext cx="0" cy="413891"/>
          </a:xfrm>
          <a:custGeom>
            <a:avLst/>
            <a:gdLst/>
            <a:ahLst/>
            <a:cxnLst/>
            <a:rect l="l" t="t" r="r" b="b"/>
            <a:pathLst>
              <a:path h="588645">
                <a:moveTo>
                  <a:pt x="0" y="0"/>
                </a:moveTo>
                <a:lnTo>
                  <a:pt x="0" y="588483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2" name="object 1352"/>
          <p:cNvSpPr/>
          <p:nvPr/>
        </p:nvSpPr>
        <p:spPr>
          <a:xfrm>
            <a:off x="2980917" y="4441960"/>
            <a:ext cx="0" cy="411659"/>
          </a:xfrm>
          <a:custGeom>
            <a:avLst/>
            <a:gdLst/>
            <a:ahLst/>
            <a:cxnLst/>
            <a:rect l="l" t="t" r="r" b="b"/>
            <a:pathLst>
              <a:path h="585470">
                <a:moveTo>
                  <a:pt x="0" y="58544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3" name="object 1353"/>
          <p:cNvSpPr/>
          <p:nvPr/>
        </p:nvSpPr>
        <p:spPr>
          <a:xfrm>
            <a:off x="2986629" y="4441960"/>
            <a:ext cx="0" cy="411659"/>
          </a:xfrm>
          <a:custGeom>
            <a:avLst/>
            <a:gdLst/>
            <a:ahLst/>
            <a:cxnLst/>
            <a:rect l="l" t="t" r="r" b="b"/>
            <a:pathLst>
              <a:path h="585470">
                <a:moveTo>
                  <a:pt x="0" y="0"/>
                </a:moveTo>
                <a:lnTo>
                  <a:pt x="0" y="58544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4" name="object 1354"/>
          <p:cNvSpPr/>
          <p:nvPr/>
        </p:nvSpPr>
        <p:spPr>
          <a:xfrm>
            <a:off x="298091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5" name="object 1355"/>
          <p:cNvSpPr/>
          <p:nvPr/>
        </p:nvSpPr>
        <p:spPr>
          <a:xfrm>
            <a:off x="2989128" y="4468358"/>
            <a:ext cx="0" cy="385316"/>
          </a:xfrm>
          <a:custGeom>
            <a:avLst/>
            <a:gdLst/>
            <a:ahLst/>
            <a:cxnLst/>
            <a:rect l="l" t="t" r="r" b="b"/>
            <a:pathLst>
              <a:path h="548004">
                <a:moveTo>
                  <a:pt x="0" y="0"/>
                </a:moveTo>
                <a:lnTo>
                  <a:pt x="0" y="547895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6" name="object 1356"/>
          <p:cNvSpPr/>
          <p:nvPr/>
        </p:nvSpPr>
        <p:spPr>
          <a:xfrm>
            <a:off x="2986629" y="4470499"/>
            <a:ext cx="0" cy="383530"/>
          </a:xfrm>
          <a:custGeom>
            <a:avLst/>
            <a:gdLst/>
            <a:ahLst/>
            <a:cxnLst/>
            <a:rect l="l" t="t" r="r" b="b"/>
            <a:pathLst>
              <a:path h="545465">
                <a:moveTo>
                  <a:pt x="0" y="54485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7" name="object 1357"/>
          <p:cNvSpPr/>
          <p:nvPr/>
        </p:nvSpPr>
        <p:spPr>
          <a:xfrm>
            <a:off x="2991621" y="4470499"/>
            <a:ext cx="0" cy="383530"/>
          </a:xfrm>
          <a:custGeom>
            <a:avLst/>
            <a:gdLst/>
            <a:ahLst/>
            <a:cxnLst/>
            <a:rect l="l" t="t" r="r" b="b"/>
            <a:pathLst>
              <a:path h="545465">
                <a:moveTo>
                  <a:pt x="0" y="0"/>
                </a:moveTo>
                <a:lnTo>
                  <a:pt x="0" y="54485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8" name="object 1358"/>
          <p:cNvSpPr/>
          <p:nvPr/>
        </p:nvSpPr>
        <p:spPr>
          <a:xfrm>
            <a:off x="298662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9" name="object 1359"/>
          <p:cNvSpPr/>
          <p:nvPr/>
        </p:nvSpPr>
        <p:spPr>
          <a:xfrm>
            <a:off x="2994122" y="4459082"/>
            <a:ext cx="0" cy="394692"/>
          </a:xfrm>
          <a:custGeom>
            <a:avLst/>
            <a:gdLst/>
            <a:ahLst/>
            <a:cxnLst/>
            <a:rect l="l" t="t" r="r" b="b"/>
            <a:pathLst>
              <a:path h="561340">
                <a:moveTo>
                  <a:pt x="0" y="0"/>
                </a:moveTo>
                <a:lnTo>
                  <a:pt x="0" y="561088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0" name="object 1360"/>
          <p:cNvSpPr/>
          <p:nvPr/>
        </p:nvSpPr>
        <p:spPr>
          <a:xfrm>
            <a:off x="2991621" y="4461222"/>
            <a:ext cx="0" cy="392460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55804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1" name="object 1361"/>
          <p:cNvSpPr/>
          <p:nvPr/>
        </p:nvSpPr>
        <p:spPr>
          <a:xfrm>
            <a:off x="2996622" y="4461222"/>
            <a:ext cx="0" cy="392460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804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2" name="object 1362"/>
          <p:cNvSpPr/>
          <p:nvPr/>
        </p:nvSpPr>
        <p:spPr>
          <a:xfrm>
            <a:off x="299162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3" name="object 1363"/>
          <p:cNvSpPr/>
          <p:nvPr/>
        </p:nvSpPr>
        <p:spPr>
          <a:xfrm>
            <a:off x="2999121" y="4496894"/>
            <a:ext cx="0" cy="356741"/>
          </a:xfrm>
          <a:custGeom>
            <a:avLst/>
            <a:gdLst/>
            <a:ahLst/>
            <a:cxnLst/>
            <a:rect l="l" t="t" r="r" b="b"/>
            <a:pathLst>
              <a:path h="507365">
                <a:moveTo>
                  <a:pt x="0" y="0"/>
                </a:moveTo>
                <a:lnTo>
                  <a:pt x="0" y="50731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4" name="object 1364"/>
          <p:cNvSpPr/>
          <p:nvPr/>
        </p:nvSpPr>
        <p:spPr>
          <a:xfrm>
            <a:off x="2996622" y="4499034"/>
            <a:ext cx="0" cy="354955"/>
          </a:xfrm>
          <a:custGeom>
            <a:avLst/>
            <a:gdLst/>
            <a:ahLst/>
            <a:cxnLst/>
            <a:rect l="l" t="t" r="r" b="b"/>
            <a:pathLst>
              <a:path h="504825">
                <a:moveTo>
                  <a:pt x="0" y="50427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5" name="object 1365"/>
          <p:cNvSpPr/>
          <p:nvPr/>
        </p:nvSpPr>
        <p:spPr>
          <a:xfrm>
            <a:off x="3001615" y="4499034"/>
            <a:ext cx="0" cy="354955"/>
          </a:xfrm>
          <a:custGeom>
            <a:avLst/>
            <a:gdLst/>
            <a:ahLst/>
            <a:cxnLst/>
            <a:rect l="l" t="t" r="r" b="b"/>
            <a:pathLst>
              <a:path h="504825">
                <a:moveTo>
                  <a:pt x="0" y="0"/>
                </a:moveTo>
                <a:lnTo>
                  <a:pt x="0" y="50427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6" name="object 1366"/>
          <p:cNvSpPr/>
          <p:nvPr/>
        </p:nvSpPr>
        <p:spPr>
          <a:xfrm>
            <a:off x="299662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7" name="object 1367"/>
          <p:cNvSpPr/>
          <p:nvPr/>
        </p:nvSpPr>
        <p:spPr>
          <a:xfrm>
            <a:off x="3004112" y="4505454"/>
            <a:ext cx="0" cy="348258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136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8" name="object 1368"/>
          <p:cNvSpPr/>
          <p:nvPr/>
        </p:nvSpPr>
        <p:spPr>
          <a:xfrm>
            <a:off x="3001615" y="4507595"/>
            <a:ext cx="0" cy="3460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49209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9" name="object 1369"/>
          <p:cNvSpPr/>
          <p:nvPr/>
        </p:nvSpPr>
        <p:spPr>
          <a:xfrm>
            <a:off x="3006608" y="4507595"/>
            <a:ext cx="0" cy="346025"/>
          </a:xfrm>
          <a:custGeom>
            <a:avLst/>
            <a:gdLst/>
            <a:ahLst/>
            <a:cxnLst/>
            <a:rect l="l" t="t" r="r" b="b"/>
            <a:pathLst>
              <a:path h="492125">
                <a:moveTo>
                  <a:pt x="0" y="0"/>
                </a:moveTo>
                <a:lnTo>
                  <a:pt x="0" y="49209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0" name="object 1370"/>
          <p:cNvSpPr/>
          <p:nvPr/>
        </p:nvSpPr>
        <p:spPr>
          <a:xfrm>
            <a:off x="300161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1" name="object 1371"/>
          <p:cNvSpPr/>
          <p:nvPr/>
        </p:nvSpPr>
        <p:spPr>
          <a:xfrm>
            <a:off x="3009463" y="4499034"/>
            <a:ext cx="0" cy="354955"/>
          </a:xfrm>
          <a:custGeom>
            <a:avLst/>
            <a:gdLst/>
            <a:ahLst/>
            <a:cxnLst/>
            <a:rect l="l" t="t" r="r" b="b"/>
            <a:pathLst>
              <a:path h="504825">
                <a:moveTo>
                  <a:pt x="0" y="0"/>
                </a:moveTo>
                <a:lnTo>
                  <a:pt x="0" y="504268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2" name="object 1372"/>
          <p:cNvSpPr/>
          <p:nvPr/>
        </p:nvSpPr>
        <p:spPr>
          <a:xfrm>
            <a:off x="3006608" y="4501174"/>
            <a:ext cx="0" cy="352723"/>
          </a:xfrm>
          <a:custGeom>
            <a:avLst/>
            <a:gdLst/>
            <a:ahLst/>
            <a:cxnLst/>
            <a:rect l="l" t="t" r="r" b="b"/>
            <a:pathLst>
              <a:path h="501650">
                <a:moveTo>
                  <a:pt x="0" y="50122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3" name="object 1373"/>
          <p:cNvSpPr/>
          <p:nvPr/>
        </p:nvSpPr>
        <p:spPr>
          <a:xfrm>
            <a:off x="3012319" y="4501174"/>
            <a:ext cx="0" cy="352723"/>
          </a:xfrm>
          <a:custGeom>
            <a:avLst/>
            <a:gdLst/>
            <a:ahLst/>
            <a:cxnLst/>
            <a:rect l="l" t="t" r="r" b="b"/>
            <a:pathLst>
              <a:path h="501650">
                <a:moveTo>
                  <a:pt x="0" y="0"/>
                </a:moveTo>
                <a:lnTo>
                  <a:pt x="0" y="50122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4" name="object 1374"/>
          <p:cNvSpPr/>
          <p:nvPr/>
        </p:nvSpPr>
        <p:spPr>
          <a:xfrm>
            <a:off x="300660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5" name="object 1375"/>
          <p:cNvSpPr/>
          <p:nvPr/>
        </p:nvSpPr>
        <p:spPr>
          <a:xfrm>
            <a:off x="3014818" y="4530425"/>
            <a:ext cx="0" cy="323255"/>
          </a:xfrm>
          <a:custGeom>
            <a:avLst/>
            <a:gdLst/>
            <a:ahLst/>
            <a:cxnLst/>
            <a:rect l="l" t="t" r="r" b="b"/>
            <a:pathLst>
              <a:path h="459740">
                <a:moveTo>
                  <a:pt x="0" y="0"/>
                </a:moveTo>
                <a:lnTo>
                  <a:pt x="0" y="459623"/>
                </a:lnTo>
              </a:path>
            </a:pathLst>
          </a:custGeom>
          <a:ln w="710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6" name="object 1376"/>
          <p:cNvSpPr/>
          <p:nvPr/>
        </p:nvSpPr>
        <p:spPr>
          <a:xfrm>
            <a:off x="3012319" y="4532565"/>
            <a:ext cx="0" cy="321469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45658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7" name="object 1377"/>
          <p:cNvSpPr/>
          <p:nvPr/>
        </p:nvSpPr>
        <p:spPr>
          <a:xfrm>
            <a:off x="3017311" y="4532565"/>
            <a:ext cx="0" cy="321469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658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8" name="object 1378"/>
          <p:cNvSpPr/>
          <p:nvPr/>
        </p:nvSpPr>
        <p:spPr>
          <a:xfrm>
            <a:off x="301231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9" name="object 1379"/>
          <p:cNvSpPr/>
          <p:nvPr/>
        </p:nvSpPr>
        <p:spPr>
          <a:xfrm>
            <a:off x="3019811" y="4539698"/>
            <a:ext cx="0" cy="314325"/>
          </a:xfrm>
          <a:custGeom>
            <a:avLst/>
            <a:gdLst/>
            <a:ahLst/>
            <a:cxnLst/>
            <a:rect l="l" t="t" r="r" b="b"/>
            <a:pathLst>
              <a:path h="447040">
                <a:moveTo>
                  <a:pt x="0" y="0"/>
                </a:moveTo>
                <a:lnTo>
                  <a:pt x="0" y="446434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0" name="object 1380"/>
          <p:cNvSpPr/>
          <p:nvPr/>
        </p:nvSpPr>
        <p:spPr>
          <a:xfrm>
            <a:off x="3017311" y="4541838"/>
            <a:ext cx="0" cy="312093"/>
          </a:xfrm>
          <a:custGeom>
            <a:avLst/>
            <a:gdLst/>
            <a:ahLst/>
            <a:cxnLst/>
            <a:rect l="l" t="t" r="r" b="b"/>
            <a:pathLst>
              <a:path h="443865">
                <a:moveTo>
                  <a:pt x="0" y="44339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1" name="object 1381"/>
          <p:cNvSpPr/>
          <p:nvPr/>
        </p:nvSpPr>
        <p:spPr>
          <a:xfrm>
            <a:off x="3022313" y="4541838"/>
            <a:ext cx="0" cy="312093"/>
          </a:xfrm>
          <a:custGeom>
            <a:avLst/>
            <a:gdLst/>
            <a:ahLst/>
            <a:cxnLst/>
            <a:rect l="l" t="t" r="r" b="b"/>
            <a:pathLst>
              <a:path h="443865">
                <a:moveTo>
                  <a:pt x="0" y="0"/>
                </a:moveTo>
                <a:lnTo>
                  <a:pt x="0" y="44339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2" name="object 1382"/>
          <p:cNvSpPr/>
          <p:nvPr/>
        </p:nvSpPr>
        <p:spPr>
          <a:xfrm>
            <a:off x="301731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3" name="object 1383"/>
          <p:cNvSpPr/>
          <p:nvPr/>
        </p:nvSpPr>
        <p:spPr>
          <a:xfrm>
            <a:off x="3024811" y="4528997"/>
            <a:ext cx="0" cy="325041"/>
          </a:xfrm>
          <a:custGeom>
            <a:avLst/>
            <a:gdLst/>
            <a:ahLst/>
            <a:cxnLst/>
            <a:rect l="l" t="t" r="r" b="b"/>
            <a:pathLst>
              <a:path h="462279">
                <a:moveTo>
                  <a:pt x="0" y="0"/>
                </a:moveTo>
                <a:lnTo>
                  <a:pt x="0" y="461654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4" name="object 1384"/>
          <p:cNvSpPr/>
          <p:nvPr/>
        </p:nvSpPr>
        <p:spPr>
          <a:xfrm>
            <a:off x="3022313" y="4531138"/>
            <a:ext cx="0" cy="322808"/>
          </a:xfrm>
          <a:custGeom>
            <a:avLst/>
            <a:gdLst/>
            <a:ahLst/>
            <a:cxnLst/>
            <a:rect l="l" t="t" r="r" b="b"/>
            <a:pathLst>
              <a:path h="459104">
                <a:moveTo>
                  <a:pt x="0" y="45861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5" name="object 1385"/>
          <p:cNvSpPr/>
          <p:nvPr/>
        </p:nvSpPr>
        <p:spPr>
          <a:xfrm>
            <a:off x="3027305" y="4531138"/>
            <a:ext cx="0" cy="322808"/>
          </a:xfrm>
          <a:custGeom>
            <a:avLst/>
            <a:gdLst/>
            <a:ahLst/>
            <a:cxnLst/>
            <a:rect l="l" t="t" r="r" b="b"/>
            <a:pathLst>
              <a:path h="459104">
                <a:moveTo>
                  <a:pt x="0" y="0"/>
                </a:moveTo>
                <a:lnTo>
                  <a:pt x="0" y="45861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6" name="object 1386"/>
          <p:cNvSpPr/>
          <p:nvPr/>
        </p:nvSpPr>
        <p:spPr>
          <a:xfrm>
            <a:off x="302231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7" name="object 1387"/>
          <p:cNvSpPr/>
          <p:nvPr/>
        </p:nvSpPr>
        <p:spPr>
          <a:xfrm>
            <a:off x="3030161" y="4561101"/>
            <a:ext cx="0" cy="292893"/>
          </a:xfrm>
          <a:custGeom>
            <a:avLst/>
            <a:gdLst/>
            <a:ahLst/>
            <a:cxnLst/>
            <a:rect l="l" t="t" r="r" b="b"/>
            <a:pathLst>
              <a:path h="416559">
                <a:moveTo>
                  <a:pt x="0" y="0"/>
                </a:moveTo>
                <a:lnTo>
                  <a:pt x="0" y="415995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8" name="object 1388"/>
          <p:cNvSpPr/>
          <p:nvPr/>
        </p:nvSpPr>
        <p:spPr>
          <a:xfrm>
            <a:off x="3027305" y="4563240"/>
            <a:ext cx="0" cy="290661"/>
          </a:xfrm>
          <a:custGeom>
            <a:avLst/>
            <a:gdLst/>
            <a:ahLst/>
            <a:cxnLst/>
            <a:rect l="l" t="t" r="r" b="b"/>
            <a:pathLst>
              <a:path h="413384">
                <a:moveTo>
                  <a:pt x="0" y="41295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9" name="object 1389"/>
          <p:cNvSpPr/>
          <p:nvPr/>
        </p:nvSpPr>
        <p:spPr>
          <a:xfrm>
            <a:off x="3033016" y="4563240"/>
            <a:ext cx="0" cy="290661"/>
          </a:xfrm>
          <a:custGeom>
            <a:avLst/>
            <a:gdLst/>
            <a:ahLst/>
            <a:cxnLst/>
            <a:rect l="l" t="t" r="r" b="b"/>
            <a:pathLst>
              <a:path h="413384">
                <a:moveTo>
                  <a:pt x="0" y="0"/>
                </a:moveTo>
                <a:lnTo>
                  <a:pt x="0" y="41295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0" name="object 1390"/>
          <p:cNvSpPr/>
          <p:nvPr/>
        </p:nvSpPr>
        <p:spPr>
          <a:xfrm>
            <a:off x="3027305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1" name="object 1391"/>
          <p:cNvSpPr/>
          <p:nvPr/>
        </p:nvSpPr>
        <p:spPr>
          <a:xfrm>
            <a:off x="3035516" y="4551827"/>
            <a:ext cx="0" cy="301823"/>
          </a:xfrm>
          <a:custGeom>
            <a:avLst/>
            <a:gdLst/>
            <a:ahLst/>
            <a:cxnLst/>
            <a:rect l="l" t="t" r="r" b="b"/>
            <a:pathLst>
              <a:path h="429259">
                <a:moveTo>
                  <a:pt x="0" y="0"/>
                </a:moveTo>
                <a:lnTo>
                  <a:pt x="0" y="429184"/>
                </a:lnTo>
              </a:path>
            </a:pathLst>
          </a:custGeom>
          <a:ln w="7110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2" name="object 1392"/>
          <p:cNvSpPr/>
          <p:nvPr/>
        </p:nvSpPr>
        <p:spPr>
          <a:xfrm>
            <a:off x="3033016" y="4553967"/>
            <a:ext cx="0" cy="300038"/>
          </a:xfrm>
          <a:custGeom>
            <a:avLst/>
            <a:gdLst/>
            <a:ahLst/>
            <a:cxnLst/>
            <a:rect l="l" t="t" r="r" b="b"/>
            <a:pathLst>
              <a:path h="426720">
                <a:moveTo>
                  <a:pt x="0" y="42614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3" name="object 1393"/>
          <p:cNvSpPr/>
          <p:nvPr/>
        </p:nvSpPr>
        <p:spPr>
          <a:xfrm>
            <a:off x="3038008" y="4553967"/>
            <a:ext cx="0" cy="300038"/>
          </a:xfrm>
          <a:custGeom>
            <a:avLst/>
            <a:gdLst/>
            <a:ahLst/>
            <a:cxnLst/>
            <a:rect l="l" t="t" r="r" b="b"/>
            <a:pathLst>
              <a:path h="426720">
                <a:moveTo>
                  <a:pt x="0" y="0"/>
                </a:moveTo>
                <a:lnTo>
                  <a:pt x="0" y="42614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4" name="object 1394"/>
          <p:cNvSpPr/>
          <p:nvPr/>
        </p:nvSpPr>
        <p:spPr>
          <a:xfrm>
            <a:off x="303301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5" name="object 1395"/>
          <p:cNvSpPr/>
          <p:nvPr/>
        </p:nvSpPr>
        <p:spPr>
          <a:xfrm>
            <a:off x="3040508" y="4571090"/>
            <a:ext cx="0" cy="282625"/>
          </a:xfrm>
          <a:custGeom>
            <a:avLst/>
            <a:gdLst/>
            <a:ahLst/>
            <a:cxnLst/>
            <a:rect l="l" t="t" r="r" b="b"/>
            <a:pathLst>
              <a:path h="401954">
                <a:moveTo>
                  <a:pt x="0" y="0"/>
                </a:moveTo>
                <a:lnTo>
                  <a:pt x="0" y="401789"/>
                </a:lnTo>
              </a:path>
            </a:pathLst>
          </a:custGeom>
          <a:ln w="710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6" name="object 1396"/>
          <p:cNvSpPr/>
          <p:nvPr/>
        </p:nvSpPr>
        <p:spPr>
          <a:xfrm>
            <a:off x="3038008" y="4573229"/>
            <a:ext cx="0" cy="280392"/>
          </a:xfrm>
          <a:custGeom>
            <a:avLst/>
            <a:gdLst/>
            <a:ahLst/>
            <a:cxnLst/>
            <a:rect l="l" t="t" r="r" b="b"/>
            <a:pathLst>
              <a:path h="398779">
                <a:moveTo>
                  <a:pt x="0" y="39874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7" name="object 1397"/>
          <p:cNvSpPr/>
          <p:nvPr/>
        </p:nvSpPr>
        <p:spPr>
          <a:xfrm>
            <a:off x="3043001" y="4573229"/>
            <a:ext cx="0" cy="280392"/>
          </a:xfrm>
          <a:custGeom>
            <a:avLst/>
            <a:gdLst/>
            <a:ahLst/>
            <a:cxnLst/>
            <a:rect l="l" t="t" r="r" b="b"/>
            <a:pathLst>
              <a:path h="398779">
                <a:moveTo>
                  <a:pt x="0" y="0"/>
                </a:moveTo>
                <a:lnTo>
                  <a:pt x="0" y="39874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8" name="object 1398"/>
          <p:cNvSpPr/>
          <p:nvPr/>
        </p:nvSpPr>
        <p:spPr>
          <a:xfrm>
            <a:off x="303800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9" name="object 1399"/>
          <p:cNvSpPr/>
          <p:nvPr/>
        </p:nvSpPr>
        <p:spPr>
          <a:xfrm>
            <a:off x="3045502" y="4558960"/>
            <a:ext cx="0" cy="294680"/>
          </a:xfrm>
          <a:custGeom>
            <a:avLst/>
            <a:gdLst/>
            <a:ahLst/>
            <a:cxnLst/>
            <a:rect l="l" t="t" r="r" b="b"/>
            <a:pathLst>
              <a:path h="419100">
                <a:moveTo>
                  <a:pt x="0" y="0"/>
                </a:moveTo>
                <a:lnTo>
                  <a:pt x="0" y="419039"/>
                </a:lnTo>
              </a:path>
            </a:pathLst>
          </a:custGeom>
          <a:ln w="711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0" name="object 1400"/>
          <p:cNvSpPr/>
          <p:nvPr/>
        </p:nvSpPr>
        <p:spPr>
          <a:xfrm>
            <a:off x="3043001" y="4561101"/>
            <a:ext cx="0" cy="292893"/>
          </a:xfrm>
          <a:custGeom>
            <a:avLst/>
            <a:gdLst/>
            <a:ahLst/>
            <a:cxnLst/>
            <a:rect l="l" t="t" r="r" b="b"/>
            <a:pathLst>
              <a:path h="416559">
                <a:moveTo>
                  <a:pt x="0" y="41599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1" name="object 1401"/>
          <p:cNvSpPr/>
          <p:nvPr/>
        </p:nvSpPr>
        <p:spPr>
          <a:xfrm>
            <a:off x="3048002" y="4561101"/>
            <a:ext cx="0" cy="292893"/>
          </a:xfrm>
          <a:custGeom>
            <a:avLst/>
            <a:gdLst/>
            <a:ahLst/>
            <a:cxnLst/>
            <a:rect l="l" t="t" r="r" b="b"/>
            <a:pathLst>
              <a:path h="416559">
                <a:moveTo>
                  <a:pt x="0" y="0"/>
                </a:moveTo>
                <a:lnTo>
                  <a:pt x="0" y="41599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2" name="object 1402"/>
          <p:cNvSpPr/>
          <p:nvPr/>
        </p:nvSpPr>
        <p:spPr>
          <a:xfrm>
            <a:off x="304300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3" name="object 1403"/>
          <p:cNvSpPr/>
          <p:nvPr/>
        </p:nvSpPr>
        <p:spPr>
          <a:xfrm>
            <a:off x="3050501" y="4576082"/>
            <a:ext cx="0" cy="277713"/>
          </a:xfrm>
          <a:custGeom>
            <a:avLst/>
            <a:gdLst/>
            <a:ahLst/>
            <a:cxnLst/>
            <a:rect l="l" t="t" r="r" b="b"/>
            <a:pathLst>
              <a:path h="394970">
                <a:moveTo>
                  <a:pt x="0" y="0"/>
                </a:moveTo>
                <a:lnTo>
                  <a:pt x="0" y="394688"/>
                </a:lnTo>
              </a:path>
            </a:pathLst>
          </a:custGeom>
          <a:ln w="710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4" name="object 1404"/>
          <p:cNvSpPr/>
          <p:nvPr/>
        </p:nvSpPr>
        <p:spPr>
          <a:xfrm>
            <a:off x="3048002" y="4578222"/>
            <a:ext cx="0" cy="275481"/>
          </a:xfrm>
          <a:custGeom>
            <a:avLst/>
            <a:gdLst/>
            <a:ahLst/>
            <a:cxnLst/>
            <a:rect l="l" t="t" r="r" b="b"/>
            <a:pathLst>
              <a:path h="391795">
                <a:moveTo>
                  <a:pt x="0" y="39164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5" name="object 1405"/>
          <p:cNvSpPr/>
          <p:nvPr/>
        </p:nvSpPr>
        <p:spPr>
          <a:xfrm>
            <a:off x="3052994" y="4578222"/>
            <a:ext cx="0" cy="275481"/>
          </a:xfrm>
          <a:custGeom>
            <a:avLst/>
            <a:gdLst/>
            <a:ahLst/>
            <a:cxnLst/>
            <a:rect l="l" t="t" r="r" b="b"/>
            <a:pathLst>
              <a:path h="391795">
                <a:moveTo>
                  <a:pt x="0" y="0"/>
                </a:moveTo>
                <a:lnTo>
                  <a:pt x="0" y="39164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6" name="object 1406"/>
          <p:cNvSpPr/>
          <p:nvPr/>
        </p:nvSpPr>
        <p:spPr>
          <a:xfrm>
            <a:off x="304800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7" name="object 1407"/>
          <p:cNvSpPr/>
          <p:nvPr/>
        </p:nvSpPr>
        <p:spPr>
          <a:xfrm>
            <a:off x="3055851" y="4587495"/>
            <a:ext cx="0" cy="266105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0"/>
                </a:moveTo>
                <a:lnTo>
                  <a:pt x="0" y="378456"/>
                </a:lnTo>
              </a:path>
            </a:pathLst>
          </a:custGeom>
          <a:ln w="812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8" name="object 1408"/>
          <p:cNvSpPr/>
          <p:nvPr/>
        </p:nvSpPr>
        <p:spPr>
          <a:xfrm>
            <a:off x="3052994" y="4589636"/>
            <a:ext cx="0" cy="264319"/>
          </a:xfrm>
          <a:custGeom>
            <a:avLst/>
            <a:gdLst/>
            <a:ahLst/>
            <a:cxnLst/>
            <a:rect l="l" t="t" r="r" b="b"/>
            <a:pathLst>
              <a:path h="375920">
                <a:moveTo>
                  <a:pt x="0" y="37541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9" name="object 1409"/>
          <p:cNvSpPr/>
          <p:nvPr/>
        </p:nvSpPr>
        <p:spPr>
          <a:xfrm>
            <a:off x="3058706" y="4589636"/>
            <a:ext cx="0" cy="264319"/>
          </a:xfrm>
          <a:custGeom>
            <a:avLst/>
            <a:gdLst/>
            <a:ahLst/>
            <a:cxnLst/>
            <a:rect l="l" t="t" r="r" b="b"/>
            <a:pathLst>
              <a:path h="375920">
                <a:moveTo>
                  <a:pt x="0" y="0"/>
                </a:moveTo>
                <a:lnTo>
                  <a:pt x="0" y="37541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0" name="object 1410"/>
          <p:cNvSpPr/>
          <p:nvPr/>
        </p:nvSpPr>
        <p:spPr>
          <a:xfrm>
            <a:off x="3052995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1" name="object 1411"/>
          <p:cNvSpPr/>
          <p:nvPr/>
        </p:nvSpPr>
        <p:spPr>
          <a:xfrm>
            <a:off x="3061201" y="4616747"/>
            <a:ext cx="0" cy="237083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855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2" name="object 1412"/>
          <p:cNvSpPr/>
          <p:nvPr/>
        </p:nvSpPr>
        <p:spPr>
          <a:xfrm>
            <a:off x="3058706" y="4618886"/>
            <a:ext cx="0" cy="234851"/>
          </a:xfrm>
          <a:custGeom>
            <a:avLst/>
            <a:gdLst/>
            <a:ahLst/>
            <a:cxnLst/>
            <a:rect l="l" t="t" r="r" b="b"/>
            <a:pathLst>
              <a:path h="334009">
                <a:moveTo>
                  <a:pt x="0" y="33381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3" name="object 1413"/>
          <p:cNvSpPr/>
          <p:nvPr/>
        </p:nvSpPr>
        <p:spPr>
          <a:xfrm>
            <a:off x="3063698" y="4618886"/>
            <a:ext cx="0" cy="234851"/>
          </a:xfrm>
          <a:custGeom>
            <a:avLst/>
            <a:gdLst/>
            <a:ahLst/>
            <a:cxnLst/>
            <a:rect l="l" t="t" r="r" b="b"/>
            <a:pathLst>
              <a:path h="334009">
                <a:moveTo>
                  <a:pt x="0" y="0"/>
                </a:moveTo>
                <a:lnTo>
                  <a:pt x="0" y="33381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4" name="object 1414"/>
          <p:cNvSpPr/>
          <p:nvPr/>
        </p:nvSpPr>
        <p:spPr>
          <a:xfrm>
            <a:off x="305870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5" name="object 1415"/>
          <p:cNvSpPr/>
          <p:nvPr/>
        </p:nvSpPr>
        <p:spPr>
          <a:xfrm>
            <a:off x="3066193" y="4603193"/>
            <a:ext cx="0" cy="250478"/>
          </a:xfrm>
          <a:custGeom>
            <a:avLst/>
            <a:gdLst/>
            <a:ahLst/>
            <a:cxnLst/>
            <a:rect l="l" t="t" r="r" b="b"/>
            <a:pathLst>
              <a:path h="356234">
                <a:moveTo>
                  <a:pt x="0" y="0"/>
                </a:moveTo>
                <a:lnTo>
                  <a:pt x="0" y="356131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6" name="object 1416"/>
          <p:cNvSpPr/>
          <p:nvPr/>
        </p:nvSpPr>
        <p:spPr>
          <a:xfrm>
            <a:off x="3063698" y="4605333"/>
            <a:ext cx="0" cy="248692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35308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7" name="object 1417"/>
          <p:cNvSpPr/>
          <p:nvPr/>
        </p:nvSpPr>
        <p:spPr>
          <a:xfrm>
            <a:off x="3068691" y="4605333"/>
            <a:ext cx="0" cy="248692"/>
          </a:xfrm>
          <a:custGeom>
            <a:avLst/>
            <a:gdLst/>
            <a:ahLst/>
            <a:cxnLst/>
            <a:rect l="l" t="t" r="r" b="b"/>
            <a:pathLst>
              <a:path h="353695">
                <a:moveTo>
                  <a:pt x="0" y="0"/>
                </a:moveTo>
                <a:lnTo>
                  <a:pt x="0" y="35308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8" name="object 1418"/>
          <p:cNvSpPr/>
          <p:nvPr/>
        </p:nvSpPr>
        <p:spPr>
          <a:xfrm>
            <a:off x="306369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9" name="object 1419"/>
          <p:cNvSpPr/>
          <p:nvPr/>
        </p:nvSpPr>
        <p:spPr>
          <a:xfrm>
            <a:off x="3071192" y="4621738"/>
            <a:ext cx="0" cy="232172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0"/>
                </a:moveTo>
                <a:lnTo>
                  <a:pt x="0" y="329754"/>
                </a:lnTo>
              </a:path>
            </a:pathLst>
          </a:custGeom>
          <a:ln w="711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0" name="object 1420"/>
          <p:cNvSpPr/>
          <p:nvPr/>
        </p:nvSpPr>
        <p:spPr>
          <a:xfrm>
            <a:off x="3068691" y="4623879"/>
            <a:ext cx="0" cy="229939"/>
          </a:xfrm>
          <a:custGeom>
            <a:avLst/>
            <a:gdLst/>
            <a:ahLst/>
            <a:cxnLst/>
            <a:rect l="l" t="t" r="r" b="b"/>
            <a:pathLst>
              <a:path h="327025">
                <a:moveTo>
                  <a:pt x="0" y="32671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1" name="object 1421"/>
          <p:cNvSpPr/>
          <p:nvPr/>
        </p:nvSpPr>
        <p:spPr>
          <a:xfrm>
            <a:off x="3073692" y="4623879"/>
            <a:ext cx="0" cy="229939"/>
          </a:xfrm>
          <a:custGeom>
            <a:avLst/>
            <a:gdLst/>
            <a:ahLst/>
            <a:cxnLst/>
            <a:rect l="l" t="t" r="r" b="b"/>
            <a:pathLst>
              <a:path h="327025">
                <a:moveTo>
                  <a:pt x="0" y="0"/>
                </a:moveTo>
                <a:lnTo>
                  <a:pt x="0" y="32671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2" name="object 1422"/>
          <p:cNvSpPr/>
          <p:nvPr/>
        </p:nvSpPr>
        <p:spPr>
          <a:xfrm>
            <a:off x="306869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3" name="object 1423"/>
          <p:cNvSpPr/>
          <p:nvPr/>
        </p:nvSpPr>
        <p:spPr>
          <a:xfrm>
            <a:off x="3076186" y="4609613"/>
            <a:ext cx="0" cy="244227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6999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4" name="object 1424"/>
          <p:cNvSpPr/>
          <p:nvPr/>
        </p:nvSpPr>
        <p:spPr>
          <a:xfrm>
            <a:off x="3073692" y="4611753"/>
            <a:ext cx="0" cy="241995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34395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5" name="object 1425"/>
          <p:cNvSpPr/>
          <p:nvPr/>
        </p:nvSpPr>
        <p:spPr>
          <a:xfrm>
            <a:off x="3078684" y="4611753"/>
            <a:ext cx="0" cy="241995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395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6" name="object 1426"/>
          <p:cNvSpPr/>
          <p:nvPr/>
        </p:nvSpPr>
        <p:spPr>
          <a:xfrm>
            <a:off x="307369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7" name="object 1427"/>
          <p:cNvSpPr/>
          <p:nvPr/>
        </p:nvSpPr>
        <p:spPr>
          <a:xfrm>
            <a:off x="3081541" y="4611037"/>
            <a:ext cx="0" cy="242888"/>
          </a:xfrm>
          <a:custGeom>
            <a:avLst/>
            <a:gdLst/>
            <a:ahLst/>
            <a:cxnLst/>
            <a:rect l="l" t="t" r="r" b="b"/>
            <a:pathLst>
              <a:path h="345440">
                <a:moveTo>
                  <a:pt x="0" y="0"/>
                </a:moveTo>
                <a:lnTo>
                  <a:pt x="0" y="344973"/>
                </a:lnTo>
              </a:path>
            </a:pathLst>
          </a:custGeom>
          <a:ln w="812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8" name="object 1428"/>
          <p:cNvSpPr/>
          <p:nvPr/>
        </p:nvSpPr>
        <p:spPr>
          <a:xfrm>
            <a:off x="3078684" y="4613178"/>
            <a:ext cx="0" cy="240655"/>
          </a:xfrm>
          <a:custGeom>
            <a:avLst/>
            <a:gdLst/>
            <a:ahLst/>
            <a:cxnLst/>
            <a:rect l="l" t="t" r="r" b="b"/>
            <a:pathLst>
              <a:path h="342265">
                <a:moveTo>
                  <a:pt x="0" y="34193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9" name="object 1429"/>
          <p:cNvSpPr/>
          <p:nvPr/>
        </p:nvSpPr>
        <p:spPr>
          <a:xfrm>
            <a:off x="3084396" y="4613178"/>
            <a:ext cx="0" cy="240655"/>
          </a:xfrm>
          <a:custGeom>
            <a:avLst/>
            <a:gdLst/>
            <a:ahLst/>
            <a:cxnLst/>
            <a:rect l="l" t="t" r="r" b="b"/>
            <a:pathLst>
              <a:path h="342265">
                <a:moveTo>
                  <a:pt x="0" y="0"/>
                </a:moveTo>
                <a:lnTo>
                  <a:pt x="0" y="34193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0" name="object 1430"/>
          <p:cNvSpPr/>
          <p:nvPr/>
        </p:nvSpPr>
        <p:spPr>
          <a:xfrm>
            <a:off x="3078685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1" name="object 1431"/>
          <p:cNvSpPr/>
          <p:nvPr/>
        </p:nvSpPr>
        <p:spPr>
          <a:xfrm>
            <a:off x="3086891" y="4612466"/>
            <a:ext cx="0" cy="241548"/>
          </a:xfrm>
          <a:custGeom>
            <a:avLst/>
            <a:gdLst/>
            <a:ahLst/>
            <a:cxnLst/>
            <a:rect l="l" t="t" r="r" b="b"/>
            <a:pathLst>
              <a:path h="343534">
                <a:moveTo>
                  <a:pt x="0" y="0"/>
                </a:moveTo>
                <a:lnTo>
                  <a:pt x="0" y="342942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2" name="object 1432"/>
          <p:cNvSpPr/>
          <p:nvPr/>
        </p:nvSpPr>
        <p:spPr>
          <a:xfrm>
            <a:off x="3084396" y="4614606"/>
            <a:ext cx="0" cy="239316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33990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3" name="object 1433"/>
          <p:cNvSpPr/>
          <p:nvPr/>
        </p:nvSpPr>
        <p:spPr>
          <a:xfrm>
            <a:off x="3089389" y="4614606"/>
            <a:ext cx="0" cy="239316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0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4" name="object 1434"/>
          <p:cNvSpPr/>
          <p:nvPr/>
        </p:nvSpPr>
        <p:spPr>
          <a:xfrm>
            <a:off x="308439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5" name="object 1435"/>
          <p:cNvSpPr/>
          <p:nvPr/>
        </p:nvSpPr>
        <p:spPr>
          <a:xfrm>
            <a:off x="3091889" y="4646709"/>
            <a:ext cx="0" cy="207169"/>
          </a:xfrm>
          <a:custGeom>
            <a:avLst/>
            <a:gdLst/>
            <a:ahLst/>
            <a:cxnLst/>
            <a:rect l="l" t="t" r="r" b="b"/>
            <a:pathLst>
              <a:path h="294640">
                <a:moveTo>
                  <a:pt x="0" y="0"/>
                </a:moveTo>
                <a:lnTo>
                  <a:pt x="0" y="294240"/>
                </a:lnTo>
              </a:path>
            </a:pathLst>
          </a:custGeom>
          <a:ln w="711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6" name="object 1436"/>
          <p:cNvSpPr/>
          <p:nvPr/>
        </p:nvSpPr>
        <p:spPr>
          <a:xfrm>
            <a:off x="3089389" y="4648850"/>
            <a:ext cx="0" cy="204936"/>
          </a:xfrm>
          <a:custGeom>
            <a:avLst/>
            <a:gdLst/>
            <a:ahLst/>
            <a:cxnLst/>
            <a:rect l="l" t="t" r="r" b="b"/>
            <a:pathLst>
              <a:path h="291465">
                <a:moveTo>
                  <a:pt x="0" y="29119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7" name="object 1437"/>
          <p:cNvSpPr/>
          <p:nvPr/>
        </p:nvSpPr>
        <p:spPr>
          <a:xfrm>
            <a:off x="3094381" y="4648850"/>
            <a:ext cx="0" cy="204936"/>
          </a:xfrm>
          <a:custGeom>
            <a:avLst/>
            <a:gdLst/>
            <a:ahLst/>
            <a:cxnLst/>
            <a:rect l="l" t="t" r="r" b="b"/>
            <a:pathLst>
              <a:path h="291465">
                <a:moveTo>
                  <a:pt x="0" y="0"/>
                </a:moveTo>
                <a:lnTo>
                  <a:pt x="0" y="29119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8" name="object 1438"/>
          <p:cNvSpPr/>
          <p:nvPr/>
        </p:nvSpPr>
        <p:spPr>
          <a:xfrm>
            <a:off x="308938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9" name="object 1439"/>
          <p:cNvSpPr/>
          <p:nvPr/>
        </p:nvSpPr>
        <p:spPr>
          <a:xfrm>
            <a:off x="3096880" y="4648850"/>
            <a:ext cx="0" cy="204936"/>
          </a:xfrm>
          <a:custGeom>
            <a:avLst/>
            <a:gdLst/>
            <a:ahLst/>
            <a:cxnLst/>
            <a:rect l="l" t="t" r="r" b="b"/>
            <a:pathLst>
              <a:path h="291465">
                <a:moveTo>
                  <a:pt x="0" y="0"/>
                </a:moveTo>
                <a:lnTo>
                  <a:pt x="0" y="291197"/>
                </a:lnTo>
              </a:path>
            </a:pathLst>
          </a:custGeom>
          <a:ln w="711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0" name="object 1440"/>
          <p:cNvSpPr/>
          <p:nvPr/>
        </p:nvSpPr>
        <p:spPr>
          <a:xfrm>
            <a:off x="3094381" y="4650990"/>
            <a:ext cx="0" cy="202704"/>
          </a:xfrm>
          <a:custGeom>
            <a:avLst/>
            <a:gdLst/>
            <a:ahLst/>
            <a:cxnLst/>
            <a:rect l="l" t="t" r="r" b="b"/>
            <a:pathLst>
              <a:path h="288290">
                <a:moveTo>
                  <a:pt x="0" y="28815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1" name="object 1441"/>
          <p:cNvSpPr/>
          <p:nvPr/>
        </p:nvSpPr>
        <p:spPr>
          <a:xfrm>
            <a:off x="3099382" y="4650990"/>
            <a:ext cx="0" cy="202704"/>
          </a:xfrm>
          <a:custGeom>
            <a:avLst/>
            <a:gdLst/>
            <a:ahLst/>
            <a:cxnLst/>
            <a:rect l="l" t="t" r="r" b="b"/>
            <a:pathLst>
              <a:path h="288290">
                <a:moveTo>
                  <a:pt x="0" y="0"/>
                </a:moveTo>
                <a:lnTo>
                  <a:pt x="0" y="28815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2" name="object 1442"/>
          <p:cNvSpPr/>
          <p:nvPr/>
        </p:nvSpPr>
        <p:spPr>
          <a:xfrm>
            <a:off x="309438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3" name="object 1443"/>
          <p:cNvSpPr/>
          <p:nvPr/>
        </p:nvSpPr>
        <p:spPr>
          <a:xfrm>
            <a:off x="3102232" y="4650277"/>
            <a:ext cx="0" cy="203597"/>
          </a:xfrm>
          <a:custGeom>
            <a:avLst/>
            <a:gdLst/>
            <a:ahLst/>
            <a:cxnLst/>
            <a:rect l="l" t="t" r="r" b="b"/>
            <a:pathLst>
              <a:path h="289559">
                <a:moveTo>
                  <a:pt x="0" y="0"/>
                </a:moveTo>
                <a:lnTo>
                  <a:pt x="0" y="289166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4" name="object 1444"/>
          <p:cNvSpPr/>
          <p:nvPr/>
        </p:nvSpPr>
        <p:spPr>
          <a:xfrm>
            <a:off x="3099382" y="4652418"/>
            <a:ext cx="0" cy="201364"/>
          </a:xfrm>
          <a:custGeom>
            <a:avLst/>
            <a:gdLst/>
            <a:ahLst/>
            <a:cxnLst/>
            <a:rect l="l" t="t" r="r" b="b"/>
            <a:pathLst>
              <a:path h="286384">
                <a:moveTo>
                  <a:pt x="0" y="28612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5" name="object 1445"/>
          <p:cNvSpPr/>
          <p:nvPr/>
        </p:nvSpPr>
        <p:spPr>
          <a:xfrm>
            <a:off x="3105085" y="4652418"/>
            <a:ext cx="0" cy="201364"/>
          </a:xfrm>
          <a:custGeom>
            <a:avLst/>
            <a:gdLst/>
            <a:ahLst/>
            <a:cxnLst/>
            <a:rect l="l" t="t" r="r" b="b"/>
            <a:pathLst>
              <a:path h="286384">
                <a:moveTo>
                  <a:pt x="0" y="0"/>
                </a:moveTo>
                <a:lnTo>
                  <a:pt x="0" y="28612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6" name="object 1446"/>
          <p:cNvSpPr/>
          <p:nvPr/>
        </p:nvSpPr>
        <p:spPr>
          <a:xfrm>
            <a:off x="309938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7" name="object 1447"/>
          <p:cNvSpPr/>
          <p:nvPr/>
        </p:nvSpPr>
        <p:spPr>
          <a:xfrm>
            <a:off x="3107585" y="4650990"/>
            <a:ext cx="0" cy="202704"/>
          </a:xfrm>
          <a:custGeom>
            <a:avLst/>
            <a:gdLst/>
            <a:ahLst/>
            <a:cxnLst/>
            <a:rect l="l" t="t" r="r" b="b"/>
            <a:pathLst>
              <a:path h="288290">
                <a:moveTo>
                  <a:pt x="0" y="0"/>
                </a:moveTo>
                <a:lnTo>
                  <a:pt x="0" y="288153"/>
                </a:lnTo>
              </a:path>
            </a:pathLst>
          </a:custGeom>
          <a:ln w="711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8" name="object 1448"/>
          <p:cNvSpPr/>
          <p:nvPr/>
        </p:nvSpPr>
        <p:spPr>
          <a:xfrm>
            <a:off x="3105085" y="4653131"/>
            <a:ext cx="0" cy="200471"/>
          </a:xfrm>
          <a:custGeom>
            <a:avLst/>
            <a:gdLst/>
            <a:ahLst/>
            <a:cxnLst/>
            <a:rect l="l" t="t" r="r" b="b"/>
            <a:pathLst>
              <a:path h="285115">
                <a:moveTo>
                  <a:pt x="0" y="28511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9" name="object 1449"/>
          <p:cNvSpPr/>
          <p:nvPr/>
        </p:nvSpPr>
        <p:spPr>
          <a:xfrm>
            <a:off x="3110086" y="4653131"/>
            <a:ext cx="0" cy="200471"/>
          </a:xfrm>
          <a:custGeom>
            <a:avLst/>
            <a:gdLst/>
            <a:ahLst/>
            <a:cxnLst/>
            <a:rect l="l" t="t" r="r" b="b"/>
            <a:pathLst>
              <a:path h="285115">
                <a:moveTo>
                  <a:pt x="0" y="0"/>
                </a:moveTo>
                <a:lnTo>
                  <a:pt x="0" y="28511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0" name="object 1450"/>
          <p:cNvSpPr/>
          <p:nvPr/>
        </p:nvSpPr>
        <p:spPr>
          <a:xfrm>
            <a:off x="310508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1" name="object 1451"/>
          <p:cNvSpPr/>
          <p:nvPr/>
        </p:nvSpPr>
        <p:spPr>
          <a:xfrm>
            <a:off x="3112582" y="4656699"/>
            <a:ext cx="0" cy="196900"/>
          </a:xfrm>
          <a:custGeom>
            <a:avLst/>
            <a:gdLst/>
            <a:ahLst/>
            <a:cxnLst/>
            <a:rect l="l" t="t" r="r" b="b"/>
            <a:pathLst>
              <a:path h="280034">
                <a:moveTo>
                  <a:pt x="0" y="0"/>
                </a:moveTo>
                <a:lnTo>
                  <a:pt x="0" y="280034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2" name="object 1452"/>
          <p:cNvSpPr/>
          <p:nvPr/>
        </p:nvSpPr>
        <p:spPr>
          <a:xfrm>
            <a:off x="3110086" y="4658839"/>
            <a:ext cx="0" cy="195114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27699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3" name="object 1453"/>
          <p:cNvSpPr/>
          <p:nvPr/>
        </p:nvSpPr>
        <p:spPr>
          <a:xfrm>
            <a:off x="3115079" y="4658839"/>
            <a:ext cx="0" cy="195114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699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4" name="object 1454"/>
          <p:cNvSpPr/>
          <p:nvPr/>
        </p:nvSpPr>
        <p:spPr>
          <a:xfrm>
            <a:off x="311008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5" name="object 1455"/>
          <p:cNvSpPr/>
          <p:nvPr/>
        </p:nvSpPr>
        <p:spPr>
          <a:xfrm>
            <a:off x="3117573" y="4668824"/>
            <a:ext cx="0" cy="184845"/>
          </a:xfrm>
          <a:custGeom>
            <a:avLst/>
            <a:gdLst/>
            <a:ahLst/>
            <a:cxnLst/>
            <a:rect l="l" t="t" r="r" b="b"/>
            <a:pathLst>
              <a:path h="262890">
                <a:moveTo>
                  <a:pt x="0" y="0"/>
                </a:moveTo>
                <a:lnTo>
                  <a:pt x="0" y="262789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6" name="object 1456"/>
          <p:cNvSpPr/>
          <p:nvPr/>
        </p:nvSpPr>
        <p:spPr>
          <a:xfrm>
            <a:off x="3115079" y="4670964"/>
            <a:ext cx="0" cy="183059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25974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7" name="object 1457"/>
          <p:cNvSpPr/>
          <p:nvPr/>
        </p:nvSpPr>
        <p:spPr>
          <a:xfrm>
            <a:off x="3120071" y="4670964"/>
            <a:ext cx="0" cy="183059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5974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8" name="object 1458"/>
          <p:cNvSpPr/>
          <p:nvPr/>
        </p:nvSpPr>
        <p:spPr>
          <a:xfrm>
            <a:off x="311507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9" name="object 1459"/>
          <p:cNvSpPr/>
          <p:nvPr/>
        </p:nvSpPr>
        <p:spPr>
          <a:xfrm>
            <a:off x="3122570" y="4660979"/>
            <a:ext cx="0" cy="192881"/>
          </a:xfrm>
          <a:custGeom>
            <a:avLst/>
            <a:gdLst/>
            <a:ahLst/>
            <a:cxnLst/>
            <a:rect l="l" t="t" r="r" b="b"/>
            <a:pathLst>
              <a:path h="274320">
                <a:moveTo>
                  <a:pt x="0" y="0"/>
                </a:moveTo>
                <a:lnTo>
                  <a:pt x="0" y="273946"/>
                </a:lnTo>
              </a:path>
            </a:pathLst>
          </a:custGeom>
          <a:ln w="7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0" name="object 1460"/>
          <p:cNvSpPr/>
          <p:nvPr/>
        </p:nvSpPr>
        <p:spPr>
          <a:xfrm>
            <a:off x="3120071" y="4663119"/>
            <a:ext cx="0" cy="190649"/>
          </a:xfrm>
          <a:custGeom>
            <a:avLst/>
            <a:gdLst/>
            <a:ahLst/>
            <a:cxnLst/>
            <a:rect l="l" t="t" r="r" b="b"/>
            <a:pathLst>
              <a:path h="271145">
                <a:moveTo>
                  <a:pt x="0" y="27090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1" name="object 1461"/>
          <p:cNvSpPr/>
          <p:nvPr/>
        </p:nvSpPr>
        <p:spPr>
          <a:xfrm>
            <a:off x="3125071" y="4663119"/>
            <a:ext cx="0" cy="190649"/>
          </a:xfrm>
          <a:custGeom>
            <a:avLst/>
            <a:gdLst/>
            <a:ahLst/>
            <a:cxnLst/>
            <a:rect l="l" t="t" r="r" b="b"/>
            <a:pathLst>
              <a:path h="271145">
                <a:moveTo>
                  <a:pt x="0" y="0"/>
                </a:moveTo>
                <a:lnTo>
                  <a:pt x="0" y="27090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2" name="object 1462"/>
          <p:cNvSpPr/>
          <p:nvPr/>
        </p:nvSpPr>
        <p:spPr>
          <a:xfrm>
            <a:off x="312007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3" name="object 1463"/>
          <p:cNvSpPr/>
          <p:nvPr/>
        </p:nvSpPr>
        <p:spPr>
          <a:xfrm>
            <a:off x="3127922" y="4678100"/>
            <a:ext cx="0" cy="175915"/>
          </a:xfrm>
          <a:custGeom>
            <a:avLst/>
            <a:gdLst/>
            <a:ahLst/>
            <a:cxnLst/>
            <a:rect l="l" t="t" r="r" b="b"/>
            <a:pathLst>
              <a:path h="250190">
                <a:moveTo>
                  <a:pt x="0" y="0"/>
                </a:moveTo>
                <a:lnTo>
                  <a:pt x="0" y="249595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4" name="object 1464"/>
          <p:cNvSpPr/>
          <p:nvPr/>
        </p:nvSpPr>
        <p:spPr>
          <a:xfrm>
            <a:off x="3125071" y="4680241"/>
            <a:ext cx="0" cy="173682"/>
          </a:xfrm>
          <a:custGeom>
            <a:avLst/>
            <a:gdLst/>
            <a:ahLst/>
            <a:cxnLst/>
            <a:rect l="l" t="t" r="r" b="b"/>
            <a:pathLst>
              <a:path h="247015">
                <a:moveTo>
                  <a:pt x="0" y="24655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5" name="object 1465"/>
          <p:cNvSpPr/>
          <p:nvPr/>
        </p:nvSpPr>
        <p:spPr>
          <a:xfrm>
            <a:off x="3130775" y="4680241"/>
            <a:ext cx="0" cy="173682"/>
          </a:xfrm>
          <a:custGeom>
            <a:avLst/>
            <a:gdLst/>
            <a:ahLst/>
            <a:cxnLst/>
            <a:rect l="l" t="t" r="r" b="b"/>
            <a:pathLst>
              <a:path h="247015">
                <a:moveTo>
                  <a:pt x="0" y="0"/>
                </a:moveTo>
                <a:lnTo>
                  <a:pt x="0" y="24655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6" name="object 1466"/>
          <p:cNvSpPr/>
          <p:nvPr/>
        </p:nvSpPr>
        <p:spPr>
          <a:xfrm>
            <a:off x="3125072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7" name="object 1467"/>
          <p:cNvSpPr/>
          <p:nvPr/>
        </p:nvSpPr>
        <p:spPr>
          <a:xfrm>
            <a:off x="3133275" y="4678100"/>
            <a:ext cx="0" cy="175915"/>
          </a:xfrm>
          <a:custGeom>
            <a:avLst/>
            <a:gdLst/>
            <a:ahLst/>
            <a:cxnLst/>
            <a:rect l="l" t="t" r="r" b="b"/>
            <a:pathLst>
              <a:path h="250190">
                <a:moveTo>
                  <a:pt x="0" y="0"/>
                </a:moveTo>
                <a:lnTo>
                  <a:pt x="0" y="249595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8" name="object 1468"/>
          <p:cNvSpPr/>
          <p:nvPr/>
        </p:nvSpPr>
        <p:spPr>
          <a:xfrm>
            <a:off x="3130775" y="4680241"/>
            <a:ext cx="0" cy="173682"/>
          </a:xfrm>
          <a:custGeom>
            <a:avLst/>
            <a:gdLst/>
            <a:ahLst/>
            <a:cxnLst/>
            <a:rect l="l" t="t" r="r" b="b"/>
            <a:pathLst>
              <a:path h="247015">
                <a:moveTo>
                  <a:pt x="0" y="24655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9" name="object 1469"/>
          <p:cNvSpPr/>
          <p:nvPr/>
        </p:nvSpPr>
        <p:spPr>
          <a:xfrm>
            <a:off x="3135776" y="4680241"/>
            <a:ext cx="0" cy="173682"/>
          </a:xfrm>
          <a:custGeom>
            <a:avLst/>
            <a:gdLst/>
            <a:ahLst/>
            <a:cxnLst/>
            <a:rect l="l" t="t" r="r" b="b"/>
            <a:pathLst>
              <a:path h="247015">
                <a:moveTo>
                  <a:pt x="0" y="0"/>
                </a:moveTo>
                <a:lnTo>
                  <a:pt x="0" y="24655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0" name="object 1470"/>
          <p:cNvSpPr/>
          <p:nvPr/>
        </p:nvSpPr>
        <p:spPr>
          <a:xfrm>
            <a:off x="313077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1" name="object 1471"/>
          <p:cNvSpPr/>
          <p:nvPr/>
        </p:nvSpPr>
        <p:spPr>
          <a:xfrm>
            <a:off x="3138273" y="4698075"/>
            <a:ext cx="0" cy="155823"/>
          </a:xfrm>
          <a:custGeom>
            <a:avLst/>
            <a:gdLst/>
            <a:ahLst/>
            <a:cxnLst/>
            <a:rect l="l" t="t" r="r" b="b"/>
            <a:pathLst>
              <a:path h="221615">
                <a:moveTo>
                  <a:pt x="0" y="0"/>
                </a:moveTo>
                <a:lnTo>
                  <a:pt x="0" y="221187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2" name="object 1472"/>
          <p:cNvSpPr/>
          <p:nvPr/>
        </p:nvSpPr>
        <p:spPr>
          <a:xfrm>
            <a:off x="3135776" y="4700215"/>
            <a:ext cx="0" cy="153591"/>
          </a:xfrm>
          <a:custGeom>
            <a:avLst/>
            <a:gdLst/>
            <a:ahLst/>
            <a:cxnLst/>
            <a:rect l="l" t="t" r="r" b="b"/>
            <a:pathLst>
              <a:path h="218440">
                <a:moveTo>
                  <a:pt x="0" y="21814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3" name="object 1473"/>
          <p:cNvSpPr/>
          <p:nvPr/>
        </p:nvSpPr>
        <p:spPr>
          <a:xfrm>
            <a:off x="3140768" y="4700215"/>
            <a:ext cx="0" cy="153591"/>
          </a:xfrm>
          <a:custGeom>
            <a:avLst/>
            <a:gdLst/>
            <a:ahLst/>
            <a:cxnLst/>
            <a:rect l="l" t="t" r="r" b="b"/>
            <a:pathLst>
              <a:path h="218440">
                <a:moveTo>
                  <a:pt x="0" y="0"/>
                </a:moveTo>
                <a:lnTo>
                  <a:pt x="0" y="21814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4" name="object 1474"/>
          <p:cNvSpPr/>
          <p:nvPr/>
        </p:nvSpPr>
        <p:spPr>
          <a:xfrm>
            <a:off x="313577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5" name="object 1475"/>
          <p:cNvSpPr/>
          <p:nvPr/>
        </p:nvSpPr>
        <p:spPr>
          <a:xfrm>
            <a:off x="3143264" y="4681665"/>
            <a:ext cx="0" cy="172343"/>
          </a:xfrm>
          <a:custGeom>
            <a:avLst/>
            <a:gdLst/>
            <a:ahLst/>
            <a:cxnLst/>
            <a:rect l="l" t="t" r="r" b="b"/>
            <a:pathLst>
              <a:path h="245109">
                <a:moveTo>
                  <a:pt x="0" y="0"/>
                </a:moveTo>
                <a:lnTo>
                  <a:pt x="0" y="244525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6" name="object 1476"/>
          <p:cNvSpPr/>
          <p:nvPr/>
        </p:nvSpPr>
        <p:spPr>
          <a:xfrm>
            <a:off x="3140768" y="4683805"/>
            <a:ext cx="0" cy="170111"/>
          </a:xfrm>
          <a:custGeom>
            <a:avLst/>
            <a:gdLst/>
            <a:ahLst/>
            <a:cxnLst/>
            <a:rect l="l" t="t" r="r" b="b"/>
            <a:pathLst>
              <a:path h="241934">
                <a:moveTo>
                  <a:pt x="0" y="24148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7" name="object 1477"/>
          <p:cNvSpPr/>
          <p:nvPr/>
        </p:nvSpPr>
        <p:spPr>
          <a:xfrm>
            <a:off x="3145761" y="4683805"/>
            <a:ext cx="0" cy="170111"/>
          </a:xfrm>
          <a:custGeom>
            <a:avLst/>
            <a:gdLst/>
            <a:ahLst/>
            <a:cxnLst/>
            <a:rect l="l" t="t" r="r" b="b"/>
            <a:pathLst>
              <a:path h="241934">
                <a:moveTo>
                  <a:pt x="0" y="0"/>
                </a:moveTo>
                <a:lnTo>
                  <a:pt x="0" y="24148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8" name="object 1478"/>
          <p:cNvSpPr/>
          <p:nvPr/>
        </p:nvSpPr>
        <p:spPr>
          <a:xfrm>
            <a:off x="314076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9" name="object 1479"/>
          <p:cNvSpPr/>
          <p:nvPr/>
        </p:nvSpPr>
        <p:spPr>
          <a:xfrm>
            <a:off x="3148260" y="4708063"/>
            <a:ext cx="0" cy="145554"/>
          </a:xfrm>
          <a:custGeom>
            <a:avLst/>
            <a:gdLst/>
            <a:ahLst/>
            <a:cxnLst/>
            <a:rect l="l" t="t" r="r" b="b"/>
            <a:pathLst>
              <a:path h="207009">
                <a:moveTo>
                  <a:pt x="0" y="0"/>
                </a:moveTo>
                <a:lnTo>
                  <a:pt x="0" y="206981"/>
                </a:lnTo>
              </a:path>
            </a:pathLst>
          </a:custGeom>
          <a:ln w="711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0" name="object 1480"/>
          <p:cNvSpPr/>
          <p:nvPr/>
        </p:nvSpPr>
        <p:spPr>
          <a:xfrm>
            <a:off x="3145761" y="4710203"/>
            <a:ext cx="0" cy="143768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20393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1" name="object 1481"/>
          <p:cNvSpPr/>
          <p:nvPr/>
        </p:nvSpPr>
        <p:spPr>
          <a:xfrm>
            <a:off x="3150761" y="4710203"/>
            <a:ext cx="0" cy="143768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393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2" name="object 1482"/>
          <p:cNvSpPr/>
          <p:nvPr/>
        </p:nvSpPr>
        <p:spPr>
          <a:xfrm>
            <a:off x="314576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3" name="object 1483"/>
          <p:cNvSpPr/>
          <p:nvPr/>
        </p:nvSpPr>
        <p:spPr>
          <a:xfrm>
            <a:off x="3153613" y="4689513"/>
            <a:ext cx="0" cy="164306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0"/>
                </a:moveTo>
                <a:lnTo>
                  <a:pt x="0" y="233363"/>
                </a:lnTo>
              </a:path>
            </a:pathLst>
          </a:custGeom>
          <a:ln w="8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4" name="object 1484"/>
          <p:cNvSpPr/>
          <p:nvPr/>
        </p:nvSpPr>
        <p:spPr>
          <a:xfrm>
            <a:off x="3150761" y="4691654"/>
            <a:ext cx="0" cy="162073"/>
          </a:xfrm>
          <a:custGeom>
            <a:avLst/>
            <a:gdLst/>
            <a:ahLst/>
            <a:cxnLst/>
            <a:rect l="l" t="t" r="r" b="b"/>
            <a:pathLst>
              <a:path h="230504">
                <a:moveTo>
                  <a:pt x="0" y="23032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5" name="object 1485"/>
          <p:cNvSpPr/>
          <p:nvPr/>
        </p:nvSpPr>
        <p:spPr>
          <a:xfrm>
            <a:off x="3156465" y="4691654"/>
            <a:ext cx="0" cy="162073"/>
          </a:xfrm>
          <a:custGeom>
            <a:avLst/>
            <a:gdLst/>
            <a:ahLst/>
            <a:cxnLst/>
            <a:rect l="l" t="t" r="r" b="b"/>
            <a:pathLst>
              <a:path h="230504">
                <a:moveTo>
                  <a:pt x="0" y="0"/>
                </a:moveTo>
                <a:lnTo>
                  <a:pt x="0" y="23032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6" name="object 1486"/>
          <p:cNvSpPr/>
          <p:nvPr/>
        </p:nvSpPr>
        <p:spPr>
          <a:xfrm>
            <a:off x="3150762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7" name="object 1487"/>
          <p:cNvSpPr/>
          <p:nvPr/>
        </p:nvSpPr>
        <p:spPr>
          <a:xfrm>
            <a:off x="3158965" y="4714484"/>
            <a:ext cx="0" cy="139303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0"/>
                </a:moveTo>
                <a:lnTo>
                  <a:pt x="0" y="197849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8" name="object 1488"/>
          <p:cNvSpPr/>
          <p:nvPr/>
        </p:nvSpPr>
        <p:spPr>
          <a:xfrm>
            <a:off x="3156465" y="4716625"/>
            <a:ext cx="0" cy="137071"/>
          </a:xfrm>
          <a:custGeom>
            <a:avLst/>
            <a:gdLst/>
            <a:ahLst/>
            <a:cxnLst/>
            <a:rect l="l" t="t" r="r" b="b"/>
            <a:pathLst>
              <a:path h="194945">
                <a:moveTo>
                  <a:pt x="0" y="19480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9" name="object 1489"/>
          <p:cNvSpPr/>
          <p:nvPr/>
        </p:nvSpPr>
        <p:spPr>
          <a:xfrm>
            <a:off x="3161465" y="4716625"/>
            <a:ext cx="0" cy="137071"/>
          </a:xfrm>
          <a:custGeom>
            <a:avLst/>
            <a:gdLst/>
            <a:ahLst/>
            <a:cxnLst/>
            <a:rect l="l" t="t" r="r" b="b"/>
            <a:pathLst>
              <a:path h="194945">
                <a:moveTo>
                  <a:pt x="0" y="0"/>
                </a:moveTo>
                <a:lnTo>
                  <a:pt x="0" y="19480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0" name="object 1490"/>
          <p:cNvSpPr/>
          <p:nvPr/>
        </p:nvSpPr>
        <p:spPr>
          <a:xfrm>
            <a:off x="315646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1" name="object 1491"/>
          <p:cNvSpPr/>
          <p:nvPr/>
        </p:nvSpPr>
        <p:spPr>
          <a:xfrm>
            <a:off x="3163963" y="4703782"/>
            <a:ext cx="0" cy="150019"/>
          </a:xfrm>
          <a:custGeom>
            <a:avLst/>
            <a:gdLst/>
            <a:ahLst/>
            <a:cxnLst/>
            <a:rect l="l" t="t" r="r" b="b"/>
            <a:pathLst>
              <a:path h="213359">
                <a:moveTo>
                  <a:pt x="0" y="0"/>
                </a:moveTo>
                <a:lnTo>
                  <a:pt x="0" y="213069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2" name="object 1492"/>
          <p:cNvSpPr/>
          <p:nvPr/>
        </p:nvSpPr>
        <p:spPr>
          <a:xfrm>
            <a:off x="3161465" y="4705923"/>
            <a:ext cx="0" cy="147786"/>
          </a:xfrm>
          <a:custGeom>
            <a:avLst/>
            <a:gdLst/>
            <a:ahLst/>
            <a:cxnLst/>
            <a:rect l="l" t="t" r="r" b="b"/>
            <a:pathLst>
              <a:path h="210184">
                <a:moveTo>
                  <a:pt x="0" y="21002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3" name="object 1493"/>
          <p:cNvSpPr/>
          <p:nvPr/>
        </p:nvSpPr>
        <p:spPr>
          <a:xfrm>
            <a:off x="3166458" y="4705923"/>
            <a:ext cx="0" cy="147786"/>
          </a:xfrm>
          <a:custGeom>
            <a:avLst/>
            <a:gdLst/>
            <a:ahLst/>
            <a:cxnLst/>
            <a:rect l="l" t="t" r="r" b="b"/>
            <a:pathLst>
              <a:path h="210184">
                <a:moveTo>
                  <a:pt x="0" y="0"/>
                </a:moveTo>
                <a:lnTo>
                  <a:pt x="0" y="21002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4" name="object 1494"/>
          <p:cNvSpPr/>
          <p:nvPr/>
        </p:nvSpPr>
        <p:spPr>
          <a:xfrm>
            <a:off x="316146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5" name="object 1495"/>
          <p:cNvSpPr/>
          <p:nvPr/>
        </p:nvSpPr>
        <p:spPr>
          <a:xfrm>
            <a:off x="3168955" y="4710203"/>
            <a:ext cx="0" cy="143768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3937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6" name="object 1496"/>
          <p:cNvSpPr/>
          <p:nvPr/>
        </p:nvSpPr>
        <p:spPr>
          <a:xfrm>
            <a:off x="3166458" y="4712344"/>
            <a:ext cx="0" cy="141536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20089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7" name="object 1497"/>
          <p:cNvSpPr/>
          <p:nvPr/>
        </p:nvSpPr>
        <p:spPr>
          <a:xfrm>
            <a:off x="3171450" y="4712344"/>
            <a:ext cx="0" cy="141536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089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8" name="object 1498"/>
          <p:cNvSpPr/>
          <p:nvPr/>
        </p:nvSpPr>
        <p:spPr>
          <a:xfrm>
            <a:off x="316645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9" name="object 1499"/>
          <p:cNvSpPr/>
          <p:nvPr/>
        </p:nvSpPr>
        <p:spPr>
          <a:xfrm>
            <a:off x="3174306" y="4726610"/>
            <a:ext cx="0" cy="127248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0"/>
                </a:moveTo>
                <a:lnTo>
                  <a:pt x="0" y="180604"/>
                </a:lnTo>
              </a:path>
            </a:pathLst>
          </a:custGeom>
          <a:ln w="812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0" name="object 1500"/>
          <p:cNvSpPr/>
          <p:nvPr/>
        </p:nvSpPr>
        <p:spPr>
          <a:xfrm>
            <a:off x="3171450" y="4728750"/>
            <a:ext cx="0" cy="125016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17756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1" name="object 1501"/>
          <p:cNvSpPr/>
          <p:nvPr/>
        </p:nvSpPr>
        <p:spPr>
          <a:xfrm>
            <a:off x="3177162" y="4728750"/>
            <a:ext cx="0" cy="125016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56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2" name="object 1502"/>
          <p:cNvSpPr/>
          <p:nvPr/>
        </p:nvSpPr>
        <p:spPr>
          <a:xfrm>
            <a:off x="3171451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3" name="object 1503"/>
          <p:cNvSpPr/>
          <p:nvPr/>
        </p:nvSpPr>
        <p:spPr>
          <a:xfrm>
            <a:off x="3179661" y="4713057"/>
            <a:ext cx="0" cy="140643"/>
          </a:xfrm>
          <a:custGeom>
            <a:avLst/>
            <a:gdLst/>
            <a:ahLst/>
            <a:cxnLst/>
            <a:rect l="l" t="t" r="r" b="b"/>
            <a:pathLst>
              <a:path h="200025">
                <a:moveTo>
                  <a:pt x="0" y="0"/>
                </a:moveTo>
                <a:lnTo>
                  <a:pt x="0" y="199880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4" name="object 1504"/>
          <p:cNvSpPr/>
          <p:nvPr/>
        </p:nvSpPr>
        <p:spPr>
          <a:xfrm>
            <a:off x="3177162" y="4715196"/>
            <a:ext cx="0" cy="138410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19683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5" name="object 1505"/>
          <p:cNvSpPr/>
          <p:nvPr/>
        </p:nvSpPr>
        <p:spPr>
          <a:xfrm>
            <a:off x="3182155" y="4715196"/>
            <a:ext cx="0" cy="138410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83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6" name="object 1506"/>
          <p:cNvSpPr/>
          <p:nvPr/>
        </p:nvSpPr>
        <p:spPr>
          <a:xfrm>
            <a:off x="317716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7" name="object 1507"/>
          <p:cNvSpPr/>
          <p:nvPr/>
        </p:nvSpPr>
        <p:spPr>
          <a:xfrm>
            <a:off x="3184655" y="4728750"/>
            <a:ext cx="0" cy="125016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560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8" name="object 1508"/>
          <p:cNvSpPr/>
          <p:nvPr/>
        </p:nvSpPr>
        <p:spPr>
          <a:xfrm>
            <a:off x="3182155" y="4730891"/>
            <a:ext cx="0" cy="122783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17451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9" name="object 1509"/>
          <p:cNvSpPr/>
          <p:nvPr/>
        </p:nvSpPr>
        <p:spPr>
          <a:xfrm>
            <a:off x="3187155" y="4730891"/>
            <a:ext cx="0" cy="122783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51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0" name="object 1510"/>
          <p:cNvSpPr/>
          <p:nvPr/>
        </p:nvSpPr>
        <p:spPr>
          <a:xfrm>
            <a:off x="318215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1" name="object 1511"/>
          <p:cNvSpPr/>
          <p:nvPr/>
        </p:nvSpPr>
        <p:spPr>
          <a:xfrm>
            <a:off x="3189653" y="4730178"/>
            <a:ext cx="0" cy="123676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0"/>
                </a:moveTo>
                <a:lnTo>
                  <a:pt x="0" y="175529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2" name="object 1512"/>
          <p:cNvSpPr/>
          <p:nvPr/>
        </p:nvSpPr>
        <p:spPr>
          <a:xfrm>
            <a:off x="3187155" y="4732318"/>
            <a:ext cx="0" cy="121444"/>
          </a:xfrm>
          <a:custGeom>
            <a:avLst/>
            <a:gdLst/>
            <a:ahLst/>
            <a:cxnLst/>
            <a:rect l="l" t="t" r="r" b="b"/>
            <a:pathLst>
              <a:path h="172720">
                <a:moveTo>
                  <a:pt x="0" y="17248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3" name="object 1513"/>
          <p:cNvSpPr/>
          <p:nvPr/>
        </p:nvSpPr>
        <p:spPr>
          <a:xfrm>
            <a:off x="3192148" y="4732318"/>
            <a:ext cx="0" cy="121444"/>
          </a:xfrm>
          <a:custGeom>
            <a:avLst/>
            <a:gdLst/>
            <a:ahLst/>
            <a:cxnLst/>
            <a:rect l="l" t="t" r="r" b="b"/>
            <a:pathLst>
              <a:path h="172720">
                <a:moveTo>
                  <a:pt x="0" y="0"/>
                </a:moveTo>
                <a:lnTo>
                  <a:pt x="0" y="17248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4" name="object 1514"/>
          <p:cNvSpPr/>
          <p:nvPr/>
        </p:nvSpPr>
        <p:spPr>
          <a:xfrm>
            <a:off x="318715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5" name="object 1515"/>
          <p:cNvSpPr/>
          <p:nvPr/>
        </p:nvSpPr>
        <p:spPr>
          <a:xfrm>
            <a:off x="3194645" y="4731606"/>
            <a:ext cx="0" cy="122337"/>
          </a:xfrm>
          <a:custGeom>
            <a:avLst/>
            <a:gdLst/>
            <a:ahLst/>
            <a:cxnLst/>
            <a:rect l="l" t="t" r="r" b="b"/>
            <a:pathLst>
              <a:path h="173990">
                <a:moveTo>
                  <a:pt x="0" y="0"/>
                </a:moveTo>
                <a:lnTo>
                  <a:pt x="0" y="173498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6" name="object 1516"/>
          <p:cNvSpPr/>
          <p:nvPr/>
        </p:nvSpPr>
        <p:spPr>
          <a:xfrm>
            <a:off x="3192148" y="4733747"/>
            <a:ext cx="0" cy="120104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17045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7" name="object 1517"/>
          <p:cNvSpPr/>
          <p:nvPr/>
        </p:nvSpPr>
        <p:spPr>
          <a:xfrm>
            <a:off x="3197140" y="4733747"/>
            <a:ext cx="0" cy="120104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45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8" name="object 1518"/>
          <p:cNvSpPr/>
          <p:nvPr/>
        </p:nvSpPr>
        <p:spPr>
          <a:xfrm>
            <a:off x="319214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9" name="object 1519"/>
          <p:cNvSpPr/>
          <p:nvPr/>
        </p:nvSpPr>
        <p:spPr>
          <a:xfrm>
            <a:off x="3199996" y="4748728"/>
            <a:ext cx="0" cy="104924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9147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0" name="object 1520"/>
          <p:cNvSpPr/>
          <p:nvPr/>
        </p:nvSpPr>
        <p:spPr>
          <a:xfrm>
            <a:off x="3197140" y="4750868"/>
            <a:ext cx="0" cy="103138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14610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1" name="object 1521"/>
          <p:cNvSpPr/>
          <p:nvPr/>
        </p:nvSpPr>
        <p:spPr>
          <a:xfrm>
            <a:off x="3202852" y="4750868"/>
            <a:ext cx="0" cy="103138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1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2" name="object 1522"/>
          <p:cNvSpPr/>
          <p:nvPr/>
        </p:nvSpPr>
        <p:spPr>
          <a:xfrm>
            <a:off x="3197141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3" name="object 1523"/>
          <p:cNvSpPr/>
          <p:nvPr/>
        </p:nvSpPr>
        <p:spPr>
          <a:xfrm>
            <a:off x="3205351" y="4735886"/>
            <a:ext cx="0" cy="117872"/>
          </a:xfrm>
          <a:custGeom>
            <a:avLst/>
            <a:gdLst/>
            <a:ahLst/>
            <a:cxnLst/>
            <a:rect l="l" t="t" r="r" b="b"/>
            <a:pathLst>
              <a:path h="167640">
                <a:moveTo>
                  <a:pt x="0" y="0"/>
                </a:moveTo>
                <a:lnTo>
                  <a:pt x="0" y="167411"/>
                </a:lnTo>
              </a:path>
            </a:pathLst>
          </a:custGeom>
          <a:ln w="710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4" name="object 1524"/>
          <p:cNvSpPr/>
          <p:nvPr/>
        </p:nvSpPr>
        <p:spPr>
          <a:xfrm>
            <a:off x="3202852" y="4738027"/>
            <a:ext cx="0" cy="115639"/>
          </a:xfrm>
          <a:custGeom>
            <a:avLst/>
            <a:gdLst/>
            <a:ahLst/>
            <a:cxnLst/>
            <a:rect l="l" t="t" r="r" b="b"/>
            <a:pathLst>
              <a:path h="164465">
                <a:moveTo>
                  <a:pt x="0" y="16436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5" name="object 1525"/>
          <p:cNvSpPr/>
          <p:nvPr/>
        </p:nvSpPr>
        <p:spPr>
          <a:xfrm>
            <a:off x="3207845" y="4738027"/>
            <a:ext cx="0" cy="115639"/>
          </a:xfrm>
          <a:custGeom>
            <a:avLst/>
            <a:gdLst/>
            <a:ahLst/>
            <a:cxnLst/>
            <a:rect l="l" t="t" r="r" b="b"/>
            <a:pathLst>
              <a:path h="164465">
                <a:moveTo>
                  <a:pt x="0" y="0"/>
                </a:moveTo>
                <a:lnTo>
                  <a:pt x="0" y="16436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6" name="object 1526"/>
          <p:cNvSpPr/>
          <p:nvPr/>
        </p:nvSpPr>
        <p:spPr>
          <a:xfrm>
            <a:off x="320285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7" name="object 1527"/>
          <p:cNvSpPr/>
          <p:nvPr/>
        </p:nvSpPr>
        <p:spPr>
          <a:xfrm>
            <a:off x="3210345" y="4731606"/>
            <a:ext cx="0" cy="122337"/>
          </a:xfrm>
          <a:custGeom>
            <a:avLst/>
            <a:gdLst/>
            <a:ahLst/>
            <a:cxnLst/>
            <a:rect l="l" t="t" r="r" b="b"/>
            <a:pathLst>
              <a:path h="173990">
                <a:moveTo>
                  <a:pt x="0" y="0"/>
                </a:moveTo>
                <a:lnTo>
                  <a:pt x="0" y="173498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8" name="object 1528"/>
          <p:cNvSpPr/>
          <p:nvPr/>
        </p:nvSpPr>
        <p:spPr>
          <a:xfrm>
            <a:off x="3207845" y="4733747"/>
            <a:ext cx="0" cy="120104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17045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9" name="object 1529"/>
          <p:cNvSpPr/>
          <p:nvPr/>
        </p:nvSpPr>
        <p:spPr>
          <a:xfrm>
            <a:off x="3212845" y="4733747"/>
            <a:ext cx="0" cy="120104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45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0" name="object 1530"/>
          <p:cNvSpPr/>
          <p:nvPr/>
        </p:nvSpPr>
        <p:spPr>
          <a:xfrm>
            <a:off x="320784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1" name="object 1531"/>
          <p:cNvSpPr/>
          <p:nvPr/>
        </p:nvSpPr>
        <p:spPr>
          <a:xfrm>
            <a:off x="3215344" y="4732318"/>
            <a:ext cx="0" cy="121444"/>
          </a:xfrm>
          <a:custGeom>
            <a:avLst/>
            <a:gdLst/>
            <a:ahLst/>
            <a:cxnLst/>
            <a:rect l="l" t="t" r="r" b="b"/>
            <a:pathLst>
              <a:path h="172720">
                <a:moveTo>
                  <a:pt x="0" y="0"/>
                </a:moveTo>
                <a:lnTo>
                  <a:pt x="0" y="172485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2" name="object 1532"/>
          <p:cNvSpPr/>
          <p:nvPr/>
        </p:nvSpPr>
        <p:spPr>
          <a:xfrm>
            <a:off x="3212845" y="4734459"/>
            <a:ext cx="0" cy="119211"/>
          </a:xfrm>
          <a:custGeom>
            <a:avLst/>
            <a:gdLst/>
            <a:ahLst/>
            <a:cxnLst/>
            <a:rect l="l" t="t" r="r" b="b"/>
            <a:pathLst>
              <a:path h="169545">
                <a:moveTo>
                  <a:pt x="0" y="16944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3" name="object 1533"/>
          <p:cNvSpPr/>
          <p:nvPr/>
        </p:nvSpPr>
        <p:spPr>
          <a:xfrm>
            <a:off x="3217838" y="4734459"/>
            <a:ext cx="0" cy="119211"/>
          </a:xfrm>
          <a:custGeom>
            <a:avLst/>
            <a:gdLst/>
            <a:ahLst/>
            <a:cxnLst/>
            <a:rect l="l" t="t" r="r" b="b"/>
            <a:pathLst>
              <a:path h="169545">
                <a:moveTo>
                  <a:pt x="0" y="0"/>
                </a:moveTo>
                <a:lnTo>
                  <a:pt x="0" y="16944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4" name="object 1534"/>
          <p:cNvSpPr/>
          <p:nvPr/>
        </p:nvSpPr>
        <p:spPr>
          <a:xfrm>
            <a:off x="321284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5" name="object 1535"/>
          <p:cNvSpPr/>
          <p:nvPr/>
        </p:nvSpPr>
        <p:spPr>
          <a:xfrm>
            <a:off x="3220336" y="4751581"/>
            <a:ext cx="0" cy="102245"/>
          </a:xfrm>
          <a:custGeom>
            <a:avLst/>
            <a:gdLst/>
            <a:ahLst/>
            <a:cxnLst/>
            <a:rect l="l" t="t" r="r" b="b"/>
            <a:pathLst>
              <a:path h="145415">
                <a:moveTo>
                  <a:pt x="0" y="0"/>
                </a:moveTo>
                <a:lnTo>
                  <a:pt x="0" y="145090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6" name="object 1536"/>
          <p:cNvSpPr/>
          <p:nvPr/>
        </p:nvSpPr>
        <p:spPr>
          <a:xfrm>
            <a:off x="3217838" y="4753720"/>
            <a:ext cx="0" cy="100013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14204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7" name="object 1537"/>
          <p:cNvSpPr/>
          <p:nvPr/>
        </p:nvSpPr>
        <p:spPr>
          <a:xfrm>
            <a:off x="3222830" y="4753720"/>
            <a:ext cx="0" cy="100013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0"/>
                </a:moveTo>
                <a:lnTo>
                  <a:pt x="0" y="14204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8" name="object 1538"/>
          <p:cNvSpPr/>
          <p:nvPr/>
        </p:nvSpPr>
        <p:spPr>
          <a:xfrm>
            <a:off x="321783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9" name="object 1539"/>
          <p:cNvSpPr/>
          <p:nvPr/>
        </p:nvSpPr>
        <p:spPr>
          <a:xfrm>
            <a:off x="3225686" y="4763709"/>
            <a:ext cx="0" cy="90190"/>
          </a:xfrm>
          <a:custGeom>
            <a:avLst/>
            <a:gdLst/>
            <a:ahLst/>
            <a:cxnLst/>
            <a:rect l="l" t="t" r="r" b="b"/>
            <a:pathLst>
              <a:path h="128270">
                <a:moveTo>
                  <a:pt x="0" y="0"/>
                </a:moveTo>
                <a:lnTo>
                  <a:pt x="0" y="127840"/>
                </a:lnTo>
              </a:path>
            </a:pathLst>
          </a:custGeom>
          <a:ln w="812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0" name="object 1540"/>
          <p:cNvSpPr/>
          <p:nvPr/>
        </p:nvSpPr>
        <p:spPr>
          <a:xfrm>
            <a:off x="3222830" y="4765850"/>
            <a:ext cx="0" cy="87957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12479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1" name="object 1541"/>
          <p:cNvSpPr/>
          <p:nvPr/>
        </p:nvSpPr>
        <p:spPr>
          <a:xfrm>
            <a:off x="3228542" y="4765850"/>
            <a:ext cx="0" cy="87957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79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2" name="object 1542"/>
          <p:cNvSpPr/>
          <p:nvPr/>
        </p:nvSpPr>
        <p:spPr>
          <a:xfrm>
            <a:off x="3222831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3" name="object 1543"/>
          <p:cNvSpPr/>
          <p:nvPr/>
        </p:nvSpPr>
        <p:spPr>
          <a:xfrm>
            <a:off x="3231041" y="4760854"/>
            <a:ext cx="0" cy="92869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1902"/>
                </a:lnTo>
              </a:path>
            </a:pathLst>
          </a:custGeom>
          <a:ln w="7108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4" name="object 1544"/>
          <p:cNvSpPr/>
          <p:nvPr/>
        </p:nvSpPr>
        <p:spPr>
          <a:xfrm>
            <a:off x="3228542" y="4762995"/>
            <a:ext cx="0" cy="90636"/>
          </a:xfrm>
          <a:custGeom>
            <a:avLst/>
            <a:gdLst/>
            <a:ahLst/>
            <a:cxnLst/>
            <a:rect l="l" t="t" r="r" b="b"/>
            <a:pathLst>
              <a:path h="128904">
                <a:moveTo>
                  <a:pt x="0" y="12886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5" name="object 1545"/>
          <p:cNvSpPr/>
          <p:nvPr/>
        </p:nvSpPr>
        <p:spPr>
          <a:xfrm>
            <a:off x="3233534" y="4762995"/>
            <a:ext cx="0" cy="90636"/>
          </a:xfrm>
          <a:custGeom>
            <a:avLst/>
            <a:gdLst/>
            <a:ahLst/>
            <a:cxnLst/>
            <a:rect l="l" t="t" r="r" b="b"/>
            <a:pathLst>
              <a:path h="128904">
                <a:moveTo>
                  <a:pt x="0" y="0"/>
                </a:moveTo>
                <a:lnTo>
                  <a:pt x="0" y="12886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6" name="object 1546"/>
          <p:cNvSpPr/>
          <p:nvPr/>
        </p:nvSpPr>
        <p:spPr>
          <a:xfrm>
            <a:off x="322854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7" name="object 1547"/>
          <p:cNvSpPr/>
          <p:nvPr/>
        </p:nvSpPr>
        <p:spPr>
          <a:xfrm>
            <a:off x="3236034" y="4753720"/>
            <a:ext cx="0" cy="100013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0"/>
                </a:moveTo>
                <a:lnTo>
                  <a:pt x="0" y="142047"/>
                </a:lnTo>
              </a:path>
            </a:pathLst>
          </a:custGeom>
          <a:ln w="711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8" name="object 1548"/>
          <p:cNvSpPr/>
          <p:nvPr/>
        </p:nvSpPr>
        <p:spPr>
          <a:xfrm>
            <a:off x="3233534" y="4755861"/>
            <a:ext cx="0" cy="97780"/>
          </a:xfrm>
          <a:custGeom>
            <a:avLst/>
            <a:gdLst/>
            <a:ahLst/>
            <a:cxnLst/>
            <a:rect l="l" t="t" r="r" b="b"/>
            <a:pathLst>
              <a:path h="139065">
                <a:moveTo>
                  <a:pt x="0" y="13900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9" name="object 1549"/>
          <p:cNvSpPr/>
          <p:nvPr/>
        </p:nvSpPr>
        <p:spPr>
          <a:xfrm>
            <a:off x="3238535" y="4755861"/>
            <a:ext cx="0" cy="97780"/>
          </a:xfrm>
          <a:custGeom>
            <a:avLst/>
            <a:gdLst/>
            <a:ahLst/>
            <a:cxnLst/>
            <a:rect l="l" t="t" r="r" b="b"/>
            <a:pathLst>
              <a:path h="139065">
                <a:moveTo>
                  <a:pt x="0" y="0"/>
                </a:moveTo>
                <a:lnTo>
                  <a:pt x="0" y="13900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0" name="object 1550"/>
          <p:cNvSpPr/>
          <p:nvPr/>
        </p:nvSpPr>
        <p:spPr>
          <a:xfrm>
            <a:off x="323353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1" name="object 1551"/>
          <p:cNvSpPr/>
          <p:nvPr/>
        </p:nvSpPr>
        <p:spPr>
          <a:xfrm>
            <a:off x="3241034" y="4758714"/>
            <a:ext cx="0" cy="95101"/>
          </a:xfrm>
          <a:custGeom>
            <a:avLst/>
            <a:gdLst/>
            <a:ahLst/>
            <a:cxnLst/>
            <a:rect l="l" t="t" r="r" b="b"/>
            <a:pathLst>
              <a:path h="135254">
                <a:moveTo>
                  <a:pt x="0" y="0"/>
                </a:moveTo>
                <a:lnTo>
                  <a:pt x="0" y="134946"/>
                </a:lnTo>
              </a:path>
            </a:pathLst>
          </a:custGeom>
          <a:ln w="710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2" name="object 1552"/>
          <p:cNvSpPr/>
          <p:nvPr/>
        </p:nvSpPr>
        <p:spPr>
          <a:xfrm>
            <a:off x="3238535" y="4760854"/>
            <a:ext cx="0" cy="92869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13190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3" name="object 1553"/>
          <p:cNvSpPr/>
          <p:nvPr/>
        </p:nvSpPr>
        <p:spPr>
          <a:xfrm>
            <a:off x="3243528" y="4760854"/>
            <a:ext cx="0" cy="92869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190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4" name="object 1554"/>
          <p:cNvSpPr/>
          <p:nvPr/>
        </p:nvSpPr>
        <p:spPr>
          <a:xfrm>
            <a:off x="323853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5" name="object 1555"/>
          <p:cNvSpPr/>
          <p:nvPr/>
        </p:nvSpPr>
        <p:spPr>
          <a:xfrm>
            <a:off x="3246384" y="4758714"/>
            <a:ext cx="0" cy="95101"/>
          </a:xfrm>
          <a:custGeom>
            <a:avLst/>
            <a:gdLst/>
            <a:ahLst/>
            <a:cxnLst/>
            <a:rect l="l" t="t" r="r" b="b"/>
            <a:pathLst>
              <a:path h="135254">
                <a:moveTo>
                  <a:pt x="0" y="0"/>
                </a:moveTo>
                <a:lnTo>
                  <a:pt x="0" y="134946"/>
                </a:lnTo>
              </a:path>
            </a:pathLst>
          </a:custGeom>
          <a:ln w="812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6" name="object 1556"/>
          <p:cNvSpPr/>
          <p:nvPr/>
        </p:nvSpPr>
        <p:spPr>
          <a:xfrm>
            <a:off x="3243528" y="4760854"/>
            <a:ext cx="0" cy="92869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13190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7" name="object 1557"/>
          <p:cNvSpPr/>
          <p:nvPr/>
        </p:nvSpPr>
        <p:spPr>
          <a:xfrm>
            <a:off x="3249239" y="4760854"/>
            <a:ext cx="0" cy="92869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190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8" name="object 1558"/>
          <p:cNvSpPr/>
          <p:nvPr/>
        </p:nvSpPr>
        <p:spPr>
          <a:xfrm>
            <a:off x="324352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9" name="object 1559"/>
          <p:cNvSpPr/>
          <p:nvPr/>
        </p:nvSpPr>
        <p:spPr>
          <a:xfrm>
            <a:off x="3251739" y="4771555"/>
            <a:ext cx="0" cy="82152"/>
          </a:xfrm>
          <a:custGeom>
            <a:avLst/>
            <a:gdLst/>
            <a:ahLst/>
            <a:cxnLst/>
            <a:rect l="l" t="t" r="r" b="b"/>
            <a:pathLst>
              <a:path h="116840">
                <a:moveTo>
                  <a:pt x="0" y="0"/>
                </a:moveTo>
                <a:lnTo>
                  <a:pt x="0" y="116683"/>
                </a:lnTo>
              </a:path>
            </a:pathLst>
          </a:custGeom>
          <a:ln w="7110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0" name="object 1560"/>
          <p:cNvSpPr/>
          <p:nvPr/>
        </p:nvSpPr>
        <p:spPr>
          <a:xfrm>
            <a:off x="3249239" y="4773695"/>
            <a:ext cx="0" cy="79920"/>
          </a:xfrm>
          <a:custGeom>
            <a:avLst/>
            <a:gdLst/>
            <a:ahLst/>
            <a:cxnLst/>
            <a:rect l="l" t="t" r="r" b="b"/>
            <a:pathLst>
              <a:path h="113665">
                <a:moveTo>
                  <a:pt x="0" y="11364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1" name="object 1561"/>
          <p:cNvSpPr/>
          <p:nvPr/>
        </p:nvSpPr>
        <p:spPr>
          <a:xfrm>
            <a:off x="3254232" y="4773695"/>
            <a:ext cx="0" cy="79920"/>
          </a:xfrm>
          <a:custGeom>
            <a:avLst/>
            <a:gdLst/>
            <a:ahLst/>
            <a:cxnLst/>
            <a:rect l="l" t="t" r="r" b="b"/>
            <a:pathLst>
              <a:path h="113665">
                <a:moveTo>
                  <a:pt x="0" y="0"/>
                </a:moveTo>
                <a:lnTo>
                  <a:pt x="0" y="11364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2" name="object 1562"/>
          <p:cNvSpPr/>
          <p:nvPr/>
        </p:nvSpPr>
        <p:spPr>
          <a:xfrm>
            <a:off x="324923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3" name="object 1563"/>
          <p:cNvSpPr/>
          <p:nvPr/>
        </p:nvSpPr>
        <p:spPr>
          <a:xfrm>
            <a:off x="3256726" y="4772271"/>
            <a:ext cx="0" cy="81707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0"/>
                </a:moveTo>
                <a:lnTo>
                  <a:pt x="0" y="115665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4" name="object 1564"/>
          <p:cNvSpPr/>
          <p:nvPr/>
        </p:nvSpPr>
        <p:spPr>
          <a:xfrm>
            <a:off x="3254232" y="4774411"/>
            <a:ext cx="0" cy="79474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11262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5" name="object 1565"/>
          <p:cNvSpPr/>
          <p:nvPr/>
        </p:nvSpPr>
        <p:spPr>
          <a:xfrm>
            <a:off x="3259224" y="4774411"/>
            <a:ext cx="0" cy="79474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62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6" name="object 1566"/>
          <p:cNvSpPr/>
          <p:nvPr/>
        </p:nvSpPr>
        <p:spPr>
          <a:xfrm>
            <a:off x="325423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7" name="object 1567"/>
          <p:cNvSpPr/>
          <p:nvPr/>
        </p:nvSpPr>
        <p:spPr>
          <a:xfrm>
            <a:off x="3261725" y="4780832"/>
            <a:ext cx="0" cy="72777"/>
          </a:xfrm>
          <a:custGeom>
            <a:avLst/>
            <a:gdLst/>
            <a:ahLst/>
            <a:cxnLst/>
            <a:rect l="l" t="t" r="r" b="b"/>
            <a:pathLst>
              <a:path h="103504">
                <a:moveTo>
                  <a:pt x="0" y="0"/>
                </a:moveTo>
                <a:lnTo>
                  <a:pt x="0" y="103489"/>
                </a:lnTo>
              </a:path>
            </a:pathLst>
          </a:custGeom>
          <a:ln w="711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8" name="object 1568"/>
          <p:cNvSpPr/>
          <p:nvPr/>
        </p:nvSpPr>
        <p:spPr>
          <a:xfrm>
            <a:off x="3259224" y="4782972"/>
            <a:ext cx="0" cy="70991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10044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9" name="object 1569"/>
          <p:cNvSpPr/>
          <p:nvPr/>
        </p:nvSpPr>
        <p:spPr>
          <a:xfrm>
            <a:off x="3264225" y="4782972"/>
            <a:ext cx="0" cy="70991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44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0" name="object 1570"/>
          <p:cNvSpPr/>
          <p:nvPr/>
        </p:nvSpPr>
        <p:spPr>
          <a:xfrm>
            <a:off x="325922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1" name="object 1571"/>
          <p:cNvSpPr/>
          <p:nvPr/>
        </p:nvSpPr>
        <p:spPr>
          <a:xfrm>
            <a:off x="3266719" y="4782255"/>
            <a:ext cx="0" cy="71438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463"/>
                </a:lnTo>
              </a:path>
            </a:pathLst>
          </a:custGeom>
          <a:ln w="710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2" name="object 1572"/>
          <p:cNvSpPr/>
          <p:nvPr/>
        </p:nvSpPr>
        <p:spPr>
          <a:xfrm>
            <a:off x="3264225" y="4784396"/>
            <a:ext cx="0" cy="6920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42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3" name="object 1573"/>
          <p:cNvSpPr/>
          <p:nvPr/>
        </p:nvSpPr>
        <p:spPr>
          <a:xfrm>
            <a:off x="3269218" y="4784396"/>
            <a:ext cx="0" cy="6920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0"/>
                </a:moveTo>
                <a:lnTo>
                  <a:pt x="0" y="9842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4" name="object 1574"/>
          <p:cNvSpPr/>
          <p:nvPr/>
        </p:nvSpPr>
        <p:spPr>
          <a:xfrm>
            <a:off x="326422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5" name="object 1575"/>
          <p:cNvSpPr/>
          <p:nvPr/>
        </p:nvSpPr>
        <p:spPr>
          <a:xfrm>
            <a:off x="3272074" y="4781543"/>
            <a:ext cx="0" cy="72330"/>
          </a:xfrm>
          <a:custGeom>
            <a:avLst/>
            <a:gdLst/>
            <a:ahLst/>
            <a:cxnLst/>
            <a:rect l="l" t="t" r="r" b="b"/>
            <a:pathLst>
              <a:path h="102870">
                <a:moveTo>
                  <a:pt x="0" y="0"/>
                </a:moveTo>
                <a:lnTo>
                  <a:pt x="0" y="102476"/>
                </a:lnTo>
              </a:path>
            </a:pathLst>
          </a:custGeom>
          <a:ln w="812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6" name="object 1576"/>
          <p:cNvSpPr/>
          <p:nvPr/>
        </p:nvSpPr>
        <p:spPr>
          <a:xfrm>
            <a:off x="3269218" y="4783684"/>
            <a:ext cx="0" cy="70098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9943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7" name="object 1577"/>
          <p:cNvSpPr/>
          <p:nvPr/>
        </p:nvSpPr>
        <p:spPr>
          <a:xfrm>
            <a:off x="3274929" y="4783684"/>
            <a:ext cx="0" cy="70098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43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8" name="object 1578"/>
          <p:cNvSpPr/>
          <p:nvPr/>
        </p:nvSpPr>
        <p:spPr>
          <a:xfrm>
            <a:off x="326921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9" name="object 1579"/>
          <p:cNvSpPr/>
          <p:nvPr/>
        </p:nvSpPr>
        <p:spPr>
          <a:xfrm>
            <a:off x="3277424" y="4782255"/>
            <a:ext cx="0" cy="71438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463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0" name="object 1580"/>
          <p:cNvSpPr/>
          <p:nvPr/>
        </p:nvSpPr>
        <p:spPr>
          <a:xfrm>
            <a:off x="3274929" y="4784396"/>
            <a:ext cx="0" cy="6920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42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1" name="object 1581"/>
          <p:cNvSpPr/>
          <p:nvPr/>
        </p:nvSpPr>
        <p:spPr>
          <a:xfrm>
            <a:off x="3279921" y="4784396"/>
            <a:ext cx="0" cy="6920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0"/>
                </a:moveTo>
                <a:lnTo>
                  <a:pt x="0" y="9842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2" name="object 1582"/>
          <p:cNvSpPr/>
          <p:nvPr/>
        </p:nvSpPr>
        <p:spPr>
          <a:xfrm>
            <a:off x="327492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3" name="object 1583"/>
          <p:cNvSpPr/>
          <p:nvPr/>
        </p:nvSpPr>
        <p:spPr>
          <a:xfrm>
            <a:off x="3282416" y="4777264"/>
            <a:ext cx="0" cy="76349"/>
          </a:xfrm>
          <a:custGeom>
            <a:avLst/>
            <a:gdLst/>
            <a:ahLst/>
            <a:cxnLst/>
            <a:rect l="l" t="t" r="r" b="b"/>
            <a:pathLst>
              <a:path h="108584">
                <a:moveTo>
                  <a:pt x="0" y="0"/>
                </a:moveTo>
                <a:lnTo>
                  <a:pt x="0" y="108564"/>
                </a:lnTo>
              </a:path>
            </a:pathLst>
          </a:custGeom>
          <a:ln w="710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4" name="object 1584"/>
          <p:cNvSpPr/>
          <p:nvPr/>
        </p:nvSpPr>
        <p:spPr>
          <a:xfrm>
            <a:off x="3279921" y="4779404"/>
            <a:ext cx="0" cy="74563"/>
          </a:xfrm>
          <a:custGeom>
            <a:avLst/>
            <a:gdLst/>
            <a:ahLst/>
            <a:cxnLst/>
            <a:rect l="l" t="t" r="r" b="b"/>
            <a:pathLst>
              <a:path h="106045">
                <a:moveTo>
                  <a:pt x="0" y="10552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5" name="object 1585"/>
          <p:cNvSpPr/>
          <p:nvPr/>
        </p:nvSpPr>
        <p:spPr>
          <a:xfrm>
            <a:off x="3284914" y="4779404"/>
            <a:ext cx="0" cy="74563"/>
          </a:xfrm>
          <a:custGeom>
            <a:avLst/>
            <a:gdLst/>
            <a:ahLst/>
            <a:cxnLst/>
            <a:rect l="l" t="t" r="r" b="b"/>
            <a:pathLst>
              <a:path h="106045">
                <a:moveTo>
                  <a:pt x="0" y="0"/>
                </a:moveTo>
                <a:lnTo>
                  <a:pt x="0" y="10552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6" name="object 1586"/>
          <p:cNvSpPr/>
          <p:nvPr/>
        </p:nvSpPr>
        <p:spPr>
          <a:xfrm>
            <a:off x="327992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7" name="object 1587"/>
          <p:cNvSpPr/>
          <p:nvPr/>
        </p:nvSpPr>
        <p:spPr>
          <a:xfrm>
            <a:off x="3287412" y="4785111"/>
            <a:ext cx="0" cy="68759"/>
          </a:xfrm>
          <a:custGeom>
            <a:avLst/>
            <a:gdLst/>
            <a:ahLst/>
            <a:cxnLst/>
            <a:rect l="l" t="t" r="r" b="b"/>
            <a:pathLst>
              <a:path h="97790">
                <a:moveTo>
                  <a:pt x="0" y="0"/>
                </a:moveTo>
                <a:lnTo>
                  <a:pt x="0" y="97401"/>
                </a:lnTo>
              </a:path>
            </a:pathLst>
          </a:custGeom>
          <a:ln w="711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8" name="object 1588"/>
          <p:cNvSpPr/>
          <p:nvPr/>
        </p:nvSpPr>
        <p:spPr>
          <a:xfrm>
            <a:off x="3284914" y="4787252"/>
            <a:ext cx="0" cy="66526"/>
          </a:xfrm>
          <a:custGeom>
            <a:avLst/>
            <a:gdLst/>
            <a:ahLst/>
            <a:cxnLst/>
            <a:rect l="l" t="t" r="r" b="b"/>
            <a:pathLst>
              <a:path h="94615">
                <a:moveTo>
                  <a:pt x="0" y="9436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9" name="object 1589"/>
          <p:cNvSpPr/>
          <p:nvPr/>
        </p:nvSpPr>
        <p:spPr>
          <a:xfrm>
            <a:off x="3289915" y="4787252"/>
            <a:ext cx="0" cy="66526"/>
          </a:xfrm>
          <a:custGeom>
            <a:avLst/>
            <a:gdLst/>
            <a:ahLst/>
            <a:cxnLst/>
            <a:rect l="l" t="t" r="r" b="b"/>
            <a:pathLst>
              <a:path h="94615">
                <a:moveTo>
                  <a:pt x="0" y="0"/>
                </a:moveTo>
                <a:lnTo>
                  <a:pt x="0" y="9436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0" name="object 1590"/>
          <p:cNvSpPr/>
          <p:nvPr/>
        </p:nvSpPr>
        <p:spPr>
          <a:xfrm>
            <a:off x="328491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1" name="object 1591"/>
          <p:cNvSpPr/>
          <p:nvPr/>
        </p:nvSpPr>
        <p:spPr>
          <a:xfrm>
            <a:off x="3292409" y="4783684"/>
            <a:ext cx="0" cy="70098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432"/>
                </a:lnTo>
              </a:path>
            </a:pathLst>
          </a:custGeom>
          <a:ln w="710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2" name="object 1592"/>
          <p:cNvSpPr/>
          <p:nvPr/>
        </p:nvSpPr>
        <p:spPr>
          <a:xfrm>
            <a:off x="3289915" y="4785824"/>
            <a:ext cx="0" cy="67866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9639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3" name="object 1593"/>
          <p:cNvSpPr/>
          <p:nvPr/>
        </p:nvSpPr>
        <p:spPr>
          <a:xfrm>
            <a:off x="3294907" y="4785824"/>
            <a:ext cx="0" cy="67866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39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4" name="object 1594"/>
          <p:cNvSpPr/>
          <p:nvPr/>
        </p:nvSpPr>
        <p:spPr>
          <a:xfrm>
            <a:off x="328991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5" name="object 1595"/>
          <p:cNvSpPr/>
          <p:nvPr/>
        </p:nvSpPr>
        <p:spPr>
          <a:xfrm>
            <a:off x="3297765" y="4785824"/>
            <a:ext cx="0" cy="67866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388"/>
                </a:lnTo>
              </a:path>
            </a:pathLst>
          </a:custGeom>
          <a:ln w="812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6" name="object 1596"/>
          <p:cNvSpPr/>
          <p:nvPr/>
        </p:nvSpPr>
        <p:spPr>
          <a:xfrm>
            <a:off x="3294907" y="4787965"/>
            <a:ext cx="0" cy="65633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34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7" name="object 1597"/>
          <p:cNvSpPr/>
          <p:nvPr/>
        </p:nvSpPr>
        <p:spPr>
          <a:xfrm>
            <a:off x="3300619" y="4787965"/>
            <a:ext cx="0" cy="65633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8" name="object 1598"/>
          <p:cNvSpPr/>
          <p:nvPr/>
        </p:nvSpPr>
        <p:spPr>
          <a:xfrm>
            <a:off x="329490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9" name="object 1599"/>
          <p:cNvSpPr/>
          <p:nvPr/>
        </p:nvSpPr>
        <p:spPr>
          <a:xfrm>
            <a:off x="3303115" y="4787965"/>
            <a:ext cx="0" cy="65633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5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0" name="object 1600"/>
          <p:cNvSpPr/>
          <p:nvPr/>
        </p:nvSpPr>
        <p:spPr>
          <a:xfrm>
            <a:off x="3300619" y="4790105"/>
            <a:ext cx="0" cy="63847"/>
          </a:xfrm>
          <a:custGeom>
            <a:avLst/>
            <a:gdLst/>
            <a:ahLst/>
            <a:cxnLst/>
            <a:rect l="l" t="t" r="r" b="b"/>
            <a:pathLst>
              <a:path h="90804">
                <a:moveTo>
                  <a:pt x="0" y="9030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1" name="object 1601"/>
          <p:cNvSpPr/>
          <p:nvPr/>
        </p:nvSpPr>
        <p:spPr>
          <a:xfrm>
            <a:off x="3305611" y="4790105"/>
            <a:ext cx="0" cy="63847"/>
          </a:xfrm>
          <a:custGeom>
            <a:avLst/>
            <a:gdLst/>
            <a:ahLst/>
            <a:cxnLst/>
            <a:rect l="l" t="t" r="r" b="b"/>
            <a:pathLst>
              <a:path h="90804">
                <a:moveTo>
                  <a:pt x="0" y="0"/>
                </a:moveTo>
                <a:lnTo>
                  <a:pt x="0" y="9030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2" name="object 1602"/>
          <p:cNvSpPr/>
          <p:nvPr/>
        </p:nvSpPr>
        <p:spPr>
          <a:xfrm>
            <a:off x="330061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3" name="object 1603"/>
          <p:cNvSpPr/>
          <p:nvPr/>
        </p:nvSpPr>
        <p:spPr>
          <a:xfrm>
            <a:off x="3308107" y="4788676"/>
            <a:ext cx="0" cy="65187"/>
          </a:xfrm>
          <a:custGeom>
            <a:avLst/>
            <a:gdLst/>
            <a:ahLst/>
            <a:cxnLst/>
            <a:rect l="l" t="t" r="r" b="b"/>
            <a:pathLst>
              <a:path h="92709">
                <a:moveTo>
                  <a:pt x="0" y="0"/>
                </a:moveTo>
                <a:lnTo>
                  <a:pt x="0" y="92332"/>
                </a:lnTo>
              </a:path>
            </a:pathLst>
          </a:custGeom>
          <a:ln w="7103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4" name="object 1604"/>
          <p:cNvSpPr/>
          <p:nvPr/>
        </p:nvSpPr>
        <p:spPr>
          <a:xfrm>
            <a:off x="3305611" y="4790817"/>
            <a:ext cx="0" cy="62954"/>
          </a:xfrm>
          <a:custGeom>
            <a:avLst/>
            <a:gdLst/>
            <a:ahLst/>
            <a:cxnLst/>
            <a:rect l="l" t="t" r="r" b="b"/>
            <a:pathLst>
              <a:path h="89534">
                <a:moveTo>
                  <a:pt x="0" y="8929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5" name="object 1605"/>
          <p:cNvSpPr/>
          <p:nvPr/>
        </p:nvSpPr>
        <p:spPr>
          <a:xfrm>
            <a:off x="3310604" y="4790817"/>
            <a:ext cx="0" cy="62954"/>
          </a:xfrm>
          <a:custGeom>
            <a:avLst/>
            <a:gdLst/>
            <a:ahLst/>
            <a:cxnLst/>
            <a:rect l="l" t="t" r="r" b="b"/>
            <a:pathLst>
              <a:path h="89534">
                <a:moveTo>
                  <a:pt x="0" y="0"/>
                </a:moveTo>
                <a:lnTo>
                  <a:pt x="0" y="8929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6" name="object 1606"/>
          <p:cNvSpPr/>
          <p:nvPr/>
        </p:nvSpPr>
        <p:spPr>
          <a:xfrm>
            <a:off x="330561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7" name="object 1607"/>
          <p:cNvSpPr/>
          <p:nvPr/>
        </p:nvSpPr>
        <p:spPr>
          <a:xfrm>
            <a:off x="3313103" y="4786537"/>
            <a:ext cx="0" cy="67419"/>
          </a:xfrm>
          <a:custGeom>
            <a:avLst/>
            <a:gdLst/>
            <a:ahLst/>
            <a:cxnLst/>
            <a:rect l="l" t="t" r="r" b="b"/>
            <a:pathLst>
              <a:path h="95884">
                <a:moveTo>
                  <a:pt x="0" y="0"/>
                </a:moveTo>
                <a:lnTo>
                  <a:pt x="0" y="95375"/>
                </a:lnTo>
              </a:path>
            </a:pathLst>
          </a:custGeom>
          <a:ln w="7116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8" name="object 1608"/>
          <p:cNvSpPr/>
          <p:nvPr/>
        </p:nvSpPr>
        <p:spPr>
          <a:xfrm>
            <a:off x="3310604" y="4788676"/>
            <a:ext cx="0" cy="65187"/>
          </a:xfrm>
          <a:custGeom>
            <a:avLst/>
            <a:gdLst/>
            <a:ahLst/>
            <a:cxnLst/>
            <a:rect l="l" t="t" r="r" b="b"/>
            <a:pathLst>
              <a:path h="92709">
                <a:moveTo>
                  <a:pt x="0" y="9233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9" name="object 1609"/>
          <p:cNvSpPr/>
          <p:nvPr/>
        </p:nvSpPr>
        <p:spPr>
          <a:xfrm>
            <a:off x="3315605" y="4788676"/>
            <a:ext cx="0" cy="65187"/>
          </a:xfrm>
          <a:custGeom>
            <a:avLst/>
            <a:gdLst/>
            <a:ahLst/>
            <a:cxnLst/>
            <a:rect l="l" t="t" r="r" b="b"/>
            <a:pathLst>
              <a:path h="92709">
                <a:moveTo>
                  <a:pt x="0" y="0"/>
                </a:moveTo>
                <a:lnTo>
                  <a:pt x="0" y="9233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0" name="object 1610"/>
          <p:cNvSpPr/>
          <p:nvPr/>
        </p:nvSpPr>
        <p:spPr>
          <a:xfrm>
            <a:off x="331060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1" name="object 1611"/>
          <p:cNvSpPr/>
          <p:nvPr/>
        </p:nvSpPr>
        <p:spPr>
          <a:xfrm>
            <a:off x="3315602" y="4799376"/>
            <a:ext cx="5804" cy="54471"/>
          </a:xfrm>
          <a:custGeom>
            <a:avLst/>
            <a:gdLst/>
            <a:ahLst/>
            <a:cxnLst/>
            <a:rect l="l" t="t" r="r" b="b"/>
            <a:pathLst>
              <a:path w="8254" h="77470">
                <a:moveTo>
                  <a:pt x="0" y="77114"/>
                </a:moveTo>
                <a:lnTo>
                  <a:pt x="8116" y="77114"/>
                </a:lnTo>
                <a:lnTo>
                  <a:pt x="8116" y="0"/>
                </a:lnTo>
                <a:lnTo>
                  <a:pt x="0" y="0"/>
                </a:lnTo>
                <a:lnTo>
                  <a:pt x="0" y="7711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2" name="object 1612"/>
          <p:cNvSpPr/>
          <p:nvPr/>
        </p:nvSpPr>
        <p:spPr>
          <a:xfrm>
            <a:off x="3315605" y="4799377"/>
            <a:ext cx="0" cy="54471"/>
          </a:xfrm>
          <a:custGeom>
            <a:avLst/>
            <a:gdLst/>
            <a:ahLst/>
            <a:cxnLst/>
            <a:rect l="l" t="t" r="r" b="b"/>
            <a:pathLst>
              <a:path h="77470">
                <a:moveTo>
                  <a:pt x="0" y="7711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3" name="object 1613"/>
          <p:cNvSpPr/>
          <p:nvPr/>
        </p:nvSpPr>
        <p:spPr>
          <a:xfrm>
            <a:off x="3315605" y="4799377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4" name="object 1614"/>
          <p:cNvSpPr/>
          <p:nvPr/>
        </p:nvSpPr>
        <p:spPr>
          <a:xfrm>
            <a:off x="3321308" y="4799377"/>
            <a:ext cx="0" cy="54471"/>
          </a:xfrm>
          <a:custGeom>
            <a:avLst/>
            <a:gdLst/>
            <a:ahLst/>
            <a:cxnLst/>
            <a:rect l="l" t="t" r="r" b="b"/>
            <a:pathLst>
              <a:path h="77470">
                <a:moveTo>
                  <a:pt x="0" y="0"/>
                </a:moveTo>
                <a:lnTo>
                  <a:pt x="0" y="7711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5" name="object 1615"/>
          <p:cNvSpPr/>
          <p:nvPr/>
        </p:nvSpPr>
        <p:spPr>
          <a:xfrm>
            <a:off x="3315605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6" name="object 1616"/>
          <p:cNvSpPr/>
          <p:nvPr/>
        </p:nvSpPr>
        <p:spPr>
          <a:xfrm>
            <a:off x="3321308" y="4807225"/>
            <a:ext cx="5358" cy="46434"/>
          </a:xfrm>
          <a:custGeom>
            <a:avLst/>
            <a:gdLst/>
            <a:ahLst/>
            <a:cxnLst/>
            <a:rect l="l" t="t" r="r" b="b"/>
            <a:pathLst>
              <a:path w="7620" h="66040">
                <a:moveTo>
                  <a:pt x="0" y="65952"/>
                </a:moveTo>
                <a:lnTo>
                  <a:pt x="7107" y="65952"/>
                </a:lnTo>
                <a:lnTo>
                  <a:pt x="7107" y="0"/>
                </a:lnTo>
                <a:lnTo>
                  <a:pt x="0" y="0"/>
                </a:lnTo>
                <a:lnTo>
                  <a:pt x="0" y="6595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7" name="object 1617"/>
          <p:cNvSpPr/>
          <p:nvPr/>
        </p:nvSpPr>
        <p:spPr>
          <a:xfrm>
            <a:off x="3321308" y="4807226"/>
            <a:ext cx="0" cy="46434"/>
          </a:xfrm>
          <a:custGeom>
            <a:avLst/>
            <a:gdLst/>
            <a:ahLst/>
            <a:cxnLst/>
            <a:rect l="l" t="t" r="r" b="b"/>
            <a:pathLst>
              <a:path h="66040">
                <a:moveTo>
                  <a:pt x="0" y="6595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8" name="object 1618"/>
          <p:cNvSpPr/>
          <p:nvPr/>
        </p:nvSpPr>
        <p:spPr>
          <a:xfrm>
            <a:off x="3321308" y="4807226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9" name="object 1619"/>
          <p:cNvSpPr/>
          <p:nvPr/>
        </p:nvSpPr>
        <p:spPr>
          <a:xfrm>
            <a:off x="3326309" y="4807226"/>
            <a:ext cx="0" cy="46434"/>
          </a:xfrm>
          <a:custGeom>
            <a:avLst/>
            <a:gdLst/>
            <a:ahLst/>
            <a:cxnLst/>
            <a:rect l="l" t="t" r="r" b="b"/>
            <a:pathLst>
              <a:path h="66040">
                <a:moveTo>
                  <a:pt x="0" y="0"/>
                </a:moveTo>
                <a:lnTo>
                  <a:pt x="0" y="6595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0" name="object 1620"/>
          <p:cNvSpPr/>
          <p:nvPr/>
        </p:nvSpPr>
        <p:spPr>
          <a:xfrm>
            <a:off x="332130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1" name="object 1621"/>
          <p:cNvSpPr/>
          <p:nvPr/>
        </p:nvSpPr>
        <p:spPr>
          <a:xfrm>
            <a:off x="3326309" y="4805797"/>
            <a:ext cx="5358" cy="48220"/>
          </a:xfrm>
          <a:custGeom>
            <a:avLst/>
            <a:gdLst/>
            <a:ahLst/>
            <a:cxnLst/>
            <a:rect l="l" t="t" r="r" b="b"/>
            <a:pathLst>
              <a:path w="7620" h="68579">
                <a:moveTo>
                  <a:pt x="0" y="67982"/>
                </a:moveTo>
                <a:lnTo>
                  <a:pt x="7102" y="67982"/>
                </a:lnTo>
                <a:lnTo>
                  <a:pt x="7102" y="0"/>
                </a:lnTo>
                <a:lnTo>
                  <a:pt x="0" y="0"/>
                </a:lnTo>
                <a:lnTo>
                  <a:pt x="0" y="6798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2" name="object 1622"/>
          <p:cNvSpPr/>
          <p:nvPr/>
        </p:nvSpPr>
        <p:spPr>
          <a:xfrm>
            <a:off x="3326309" y="4805798"/>
            <a:ext cx="0" cy="4822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798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3" name="object 1623"/>
          <p:cNvSpPr/>
          <p:nvPr/>
        </p:nvSpPr>
        <p:spPr>
          <a:xfrm>
            <a:off x="3326309" y="480579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4" name="object 1624"/>
          <p:cNvSpPr/>
          <p:nvPr/>
        </p:nvSpPr>
        <p:spPr>
          <a:xfrm>
            <a:off x="3331301" y="4805798"/>
            <a:ext cx="0" cy="4822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798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5" name="object 1625"/>
          <p:cNvSpPr/>
          <p:nvPr/>
        </p:nvSpPr>
        <p:spPr>
          <a:xfrm>
            <a:off x="332630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6" name="object 1626"/>
          <p:cNvSpPr/>
          <p:nvPr/>
        </p:nvSpPr>
        <p:spPr>
          <a:xfrm>
            <a:off x="3333797" y="4790817"/>
            <a:ext cx="0" cy="62954"/>
          </a:xfrm>
          <a:custGeom>
            <a:avLst/>
            <a:gdLst/>
            <a:ahLst/>
            <a:cxnLst/>
            <a:rect l="l" t="t" r="r" b="b"/>
            <a:pathLst>
              <a:path h="89534">
                <a:moveTo>
                  <a:pt x="0" y="0"/>
                </a:moveTo>
                <a:lnTo>
                  <a:pt x="0" y="89288"/>
                </a:lnTo>
              </a:path>
            </a:pathLst>
          </a:custGeom>
          <a:ln w="710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7" name="object 1627"/>
          <p:cNvSpPr/>
          <p:nvPr/>
        </p:nvSpPr>
        <p:spPr>
          <a:xfrm>
            <a:off x="3331301" y="4792956"/>
            <a:ext cx="0" cy="60722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8624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8" name="object 1628"/>
          <p:cNvSpPr/>
          <p:nvPr/>
        </p:nvSpPr>
        <p:spPr>
          <a:xfrm>
            <a:off x="3336294" y="4792956"/>
            <a:ext cx="0" cy="60722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0"/>
                </a:moveTo>
                <a:lnTo>
                  <a:pt x="0" y="8624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9" name="object 1629"/>
          <p:cNvSpPr/>
          <p:nvPr/>
        </p:nvSpPr>
        <p:spPr>
          <a:xfrm>
            <a:off x="333130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0" name="object 1630"/>
          <p:cNvSpPr/>
          <p:nvPr/>
        </p:nvSpPr>
        <p:spPr>
          <a:xfrm>
            <a:off x="3336291" y="4809365"/>
            <a:ext cx="5358" cy="44648"/>
          </a:xfrm>
          <a:custGeom>
            <a:avLst/>
            <a:gdLst/>
            <a:ahLst/>
            <a:cxnLst/>
            <a:rect l="l" t="t" r="r" b="b"/>
            <a:pathLst>
              <a:path w="7620" h="63500">
                <a:moveTo>
                  <a:pt x="0" y="62908"/>
                </a:moveTo>
                <a:lnTo>
                  <a:pt x="7107" y="62908"/>
                </a:lnTo>
                <a:lnTo>
                  <a:pt x="7107" y="0"/>
                </a:lnTo>
                <a:lnTo>
                  <a:pt x="0" y="0"/>
                </a:lnTo>
                <a:lnTo>
                  <a:pt x="0" y="6290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1" name="object 1631"/>
          <p:cNvSpPr/>
          <p:nvPr/>
        </p:nvSpPr>
        <p:spPr>
          <a:xfrm>
            <a:off x="3336294" y="4809366"/>
            <a:ext cx="0" cy="44648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290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2" name="object 1632"/>
          <p:cNvSpPr/>
          <p:nvPr/>
        </p:nvSpPr>
        <p:spPr>
          <a:xfrm>
            <a:off x="3336294" y="4809366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3" name="object 1633"/>
          <p:cNvSpPr/>
          <p:nvPr/>
        </p:nvSpPr>
        <p:spPr>
          <a:xfrm>
            <a:off x="3341294" y="4809366"/>
            <a:ext cx="0" cy="44648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290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4" name="object 1634"/>
          <p:cNvSpPr/>
          <p:nvPr/>
        </p:nvSpPr>
        <p:spPr>
          <a:xfrm>
            <a:off x="333629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5" name="object 1635"/>
          <p:cNvSpPr/>
          <p:nvPr/>
        </p:nvSpPr>
        <p:spPr>
          <a:xfrm>
            <a:off x="3341293" y="4812217"/>
            <a:ext cx="5804" cy="41523"/>
          </a:xfrm>
          <a:custGeom>
            <a:avLst/>
            <a:gdLst/>
            <a:ahLst/>
            <a:cxnLst/>
            <a:rect l="l" t="t" r="r" b="b"/>
            <a:pathLst>
              <a:path w="8254" h="59054">
                <a:moveTo>
                  <a:pt x="0" y="58851"/>
                </a:moveTo>
                <a:lnTo>
                  <a:pt x="8116" y="58851"/>
                </a:lnTo>
                <a:lnTo>
                  <a:pt x="8116" y="0"/>
                </a:lnTo>
                <a:lnTo>
                  <a:pt x="0" y="0"/>
                </a:lnTo>
                <a:lnTo>
                  <a:pt x="0" y="5885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6" name="object 1636"/>
          <p:cNvSpPr/>
          <p:nvPr/>
        </p:nvSpPr>
        <p:spPr>
          <a:xfrm>
            <a:off x="3341294" y="4812220"/>
            <a:ext cx="0" cy="41523"/>
          </a:xfrm>
          <a:custGeom>
            <a:avLst/>
            <a:gdLst/>
            <a:ahLst/>
            <a:cxnLst/>
            <a:rect l="l" t="t" r="r" b="b"/>
            <a:pathLst>
              <a:path h="59054">
                <a:moveTo>
                  <a:pt x="0" y="5885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7" name="object 1637"/>
          <p:cNvSpPr/>
          <p:nvPr/>
        </p:nvSpPr>
        <p:spPr>
          <a:xfrm>
            <a:off x="3341295" y="481221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8" name="object 1638"/>
          <p:cNvSpPr/>
          <p:nvPr/>
        </p:nvSpPr>
        <p:spPr>
          <a:xfrm>
            <a:off x="3346997" y="4812220"/>
            <a:ext cx="0" cy="41523"/>
          </a:xfrm>
          <a:custGeom>
            <a:avLst/>
            <a:gdLst/>
            <a:ahLst/>
            <a:cxnLst/>
            <a:rect l="l" t="t" r="r" b="b"/>
            <a:pathLst>
              <a:path h="59054">
                <a:moveTo>
                  <a:pt x="0" y="0"/>
                </a:moveTo>
                <a:lnTo>
                  <a:pt x="0" y="5885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9" name="object 1639"/>
          <p:cNvSpPr/>
          <p:nvPr/>
        </p:nvSpPr>
        <p:spPr>
          <a:xfrm>
            <a:off x="3341295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0" name="object 1640"/>
          <p:cNvSpPr/>
          <p:nvPr/>
        </p:nvSpPr>
        <p:spPr>
          <a:xfrm>
            <a:off x="3346998" y="4810078"/>
            <a:ext cx="5358" cy="43755"/>
          </a:xfrm>
          <a:custGeom>
            <a:avLst/>
            <a:gdLst/>
            <a:ahLst/>
            <a:cxnLst/>
            <a:rect l="l" t="t" r="r" b="b"/>
            <a:pathLst>
              <a:path w="7620" h="62229">
                <a:moveTo>
                  <a:pt x="0" y="61895"/>
                </a:moveTo>
                <a:lnTo>
                  <a:pt x="7107" y="61895"/>
                </a:lnTo>
                <a:lnTo>
                  <a:pt x="7107" y="0"/>
                </a:lnTo>
                <a:lnTo>
                  <a:pt x="0" y="0"/>
                </a:lnTo>
                <a:lnTo>
                  <a:pt x="0" y="6189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1" name="object 1641"/>
          <p:cNvSpPr/>
          <p:nvPr/>
        </p:nvSpPr>
        <p:spPr>
          <a:xfrm>
            <a:off x="3346997" y="4810079"/>
            <a:ext cx="0" cy="43755"/>
          </a:xfrm>
          <a:custGeom>
            <a:avLst/>
            <a:gdLst/>
            <a:ahLst/>
            <a:cxnLst/>
            <a:rect l="l" t="t" r="r" b="b"/>
            <a:pathLst>
              <a:path h="62229">
                <a:moveTo>
                  <a:pt x="0" y="6189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2" name="object 1642"/>
          <p:cNvSpPr/>
          <p:nvPr/>
        </p:nvSpPr>
        <p:spPr>
          <a:xfrm>
            <a:off x="3346997" y="481007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3" name="object 1643"/>
          <p:cNvSpPr/>
          <p:nvPr/>
        </p:nvSpPr>
        <p:spPr>
          <a:xfrm>
            <a:off x="3351999" y="4810079"/>
            <a:ext cx="0" cy="43755"/>
          </a:xfrm>
          <a:custGeom>
            <a:avLst/>
            <a:gdLst/>
            <a:ahLst/>
            <a:cxnLst/>
            <a:rect l="l" t="t" r="r" b="b"/>
            <a:pathLst>
              <a:path h="62229">
                <a:moveTo>
                  <a:pt x="0" y="0"/>
                </a:moveTo>
                <a:lnTo>
                  <a:pt x="0" y="6189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4" name="object 1644"/>
          <p:cNvSpPr/>
          <p:nvPr/>
        </p:nvSpPr>
        <p:spPr>
          <a:xfrm>
            <a:off x="334699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5" name="object 1645"/>
          <p:cNvSpPr/>
          <p:nvPr/>
        </p:nvSpPr>
        <p:spPr>
          <a:xfrm>
            <a:off x="3351999" y="4819354"/>
            <a:ext cx="5358" cy="34379"/>
          </a:xfrm>
          <a:custGeom>
            <a:avLst/>
            <a:gdLst/>
            <a:ahLst/>
            <a:cxnLst/>
            <a:rect l="l" t="t" r="r" b="b"/>
            <a:pathLst>
              <a:path w="7620" h="48895">
                <a:moveTo>
                  <a:pt x="0" y="48701"/>
                </a:moveTo>
                <a:lnTo>
                  <a:pt x="7102" y="48701"/>
                </a:lnTo>
                <a:lnTo>
                  <a:pt x="7102" y="0"/>
                </a:lnTo>
                <a:lnTo>
                  <a:pt x="0" y="0"/>
                </a:lnTo>
                <a:lnTo>
                  <a:pt x="0" y="4870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6" name="object 1646"/>
          <p:cNvSpPr/>
          <p:nvPr/>
        </p:nvSpPr>
        <p:spPr>
          <a:xfrm>
            <a:off x="3351999" y="4819356"/>
            <a:ext cx="0" cy="34379"/>
          </a:xfrm>
          <a:custGeom>
            <a:avLst/>
            <a:gdLst/>
            <a:ahLst/>
            <a:cxnLst/>
            <a:rect l="l" t="t" r="r" b="b"/>
            <a:pathLst>
              <a:path h="48895">
                <a:moveTo>
                  <a:pt x="0" y="4870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7" name="object 1647"/>
          <p:cNvSpPr/>
          <p:nvPr/>
        </p:nvSpPr>
        <p:spPr>
          <a:xfrm>
            <a:off x="3351999" y="4819355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8" name="object 1648"/>
          <p:cNvSpPr/>
          <p:nvPr/>
        </p:nvSpPr>
        <p:spPr>
          <a:xfrm>
            <a:off x="3356991" y="4819356"/>
            <a:ext cx="0" cy="34379"/>
          </a:xfrm>
          <a:custGeom>
            <a:avLst/>
            <a:gdLst/>
            <a:ahLst/>
            <a:cxnLst/>
            <a:rect l="l" t="t" r="r" b="b"/>
            <a:pathLst>
              <a:path h="48895">
                <a:moveTo>
                  <a:pt x="0" y="0"/>
                </a:moveTo>
                <a:lnTo>
                  <a:pt x="0" y="4870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9" name="object 1649"/>
          <p:cNvSpPr/>
          <p:nvPr/>
        </p:nvSpPr>
        <p:spPr>
          <a:xfrm>
            <a:off x="335199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0" name="object 1650"/>
          <p:cNvSpPr/>
          <p:nvPr/>
        </p:nvSpPr>
        <p:spPr>
          <a:xfrm>
            <a:off x="3356991" y="4805797"/>
            <a:ext cx="5358" cy="48220"/>
          </a:xfrm>
          <a:custGeom>
            <a:avLst/>
            <a:gdLst/>
            <a:ahLst/>
            <a:cxnLst/>
            <a:rect l="l" t="t" r="r" b="b"/>
            <a:pathLst>
              <a:path w="7620" h="68579">
                <a:moveTo>
                  <a:pt x="0" y="67982"/>
                </a:moveTo>
                <a:lnTo>
                  <a:pt x="7102" y="67982"/>
                </a:lnTo>
                <a:lnTo>
                  <a:pt x="7102" y="0"/>
                </a:lnTo>
                <a:lnTo>
                  <a:pt x="0" y="0"/>
                </a:lnTo>
                <a:lnTo>
                  <a:pt x="0" y="6798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1" name="object 1651"/>
          <p:cNvSpPr/>
          <p:nvPr/>
        </p:nvSpPr>
        <p:spPr>
          <a:xfrm>
            <a:off x="3356991" y="4805798"/>
            <a:ext cx="0" cy="4822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798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2" name="object 1652"/>
          <p:cNvSpPr/>
          <p:nvPr/>
        </p:nvSpPr>
        <p:spPr>
          <a:xfrm>
            <a:off x="3356991" y="480579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3" name="object 1653"/>
          <p:cNvSpPr/>
          <p:nvPr/>
        </p:nvSpPr>
        <p:spPr>
          <a:xfrm>
            <a:off x="3361983" y="4805798"/>
            <a:ext cx="0" cy="4822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798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4" name="object 1654"/>
          <p:cNvSpPr/>
          <p:nvPr/>
        </p:nvSpPr>
        <p:spPr>
          <a:xfrm>
            <a:off x="335699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5" name="object 1655"/>
          <p:cNvSpPr/>
          <p:nvPr/>
        </p:nvSpPr>
        <p:spPr>
          <a:xfrm>
            <a:off x="3361982" y="4813645"/>
            <a:ext cx="5358" cy="40184"/>
          </a:xfrm>
          <a:custGeom>
            <a:avLst/>
            <a:gdLst/>
            <a:ahLst/>
            <a:cxnLst/>
            <a:rect l="l" t="t" r="r" b="b"/>
            <a:pathLst>
              <a:path w="7620" h="57150">
                <a:moveTo>
                  <a:pt x="0" y="56820"/>
                </a:moveTo>
                <a:lnTo>
                  <a:pt x="7107" y="56820"/>
                </a:lnTo>
                <a:lnTo>
                  <a:pt x="7107" y="0"/>
                </a:lnTo>
                <a:lnTo>
                  <a:pt x="0" y="0"/>
                </a:lnTo>
                <a:lnTo>
                  <a:pt x="0" y="5682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6" name="object 1656"/>
          <p:cNvSpPr/>
          <p:nvPr/>
        </p:nvSpPr>
        <p:spPr>
          <a:xfrm>
            <a:off x="3361983" y="4813646"/>
            <a:ext cx="0" cy="40184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5682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7" name="object 1657"/>
          <p:cNvSpPr/>
          <p:nvPr/>
        </p:nvSpPr>
        <p:spPr>
          <a:xfrm>
            <a:off x="3361983" y="4813646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8" name="object 1658"/>
          <p:cNvSpPr/>
          <p:nvPr/>
        </p:nvSpPr>
        <p:spPr>
          <a:xfrm>
            <a:off x="3366984" y="4813646"/>
            <a:ext cx="0" cy="40184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682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9" name="object 1659"/>
          <p:cNvSpPr/>
          <p:nvPr/>
        </p:nvSpPr>
        <p:spPr>
          <a:xfrm>
            <a:off x="336198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0" name="object 1660"/>
          <p:cNvSpPr/>
          <p:nvPr/>
        </p:nvSpPr>
        <p:spPr>
          <a:xfrm>
            <a:off x="3366983" y="4815786"/>
            <a:ext cx="5804" cy="37951"/>
          </a:xfrm>
          <a:custGeom>
            <a:avLst/>
            <a:gdLst/>
            <a:ahLst/>
            <a:cxnLst/>
            <a:rect l="l" t="t" r="r" b="b"/>
            <a:pathLst>
              <a:path w="8254" h="53975">
                <a:moveTo>
                  <a:pt x="0" y="53776"/>
                </a:moveTo>
                <a:lnTo>
                  <a:pt x="8116" y="53776"/>
                </a:lnTo>
                <a:lnTo>
                  <a:pt x="8116" y="0"/>
                </a:lnTo>
                <a:lnTo>
                  <a:pt x="0" y="0"/>
                </a:lnTo>
                <a:lnTo>
                  <a:pt x="0" y="53776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1" name="object 1661"/>
          <p:cNvSpPr/>
          <p:nvPr/>
        </p:nvSpPr>
        <p:spPr>
          <a:xfrm>
            <a:off x="3366984" y="4815787"/>
            <a:ext cx="0" cy="37951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77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2" name="object 1662"/>
          <p:cNvSpPr/>
          <p:nvPr/>
        </p:nvSpPr>
        <p:spPr>
          <a:xfrm>
            <a:off x="3366985" y="4815787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3" name="object 1663"/>
          <p:cNvSpPr/>
          <p:nvPr/>
        </p:nvSpPr>
        <p:spPr>
          <a:xfrm>
            <a:off x="3372687" y="4815787"/>
            <a:ext cx="0" cy="37951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77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4" name="object 1664"/>
          <p:cNvSpPr/>
          <p:nvPr/>
        </p:nvSpPr>
        <p:spPr>
          <a:xfrm>
            <a:off x="3366985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5" name="object 1665"/>
          <p:cNvSpPr/>
          <p:nvPr/>
        </p:nvSpPr>
        <p:spPr>
          <a:xfrm>
            <a:off x="3372689" y="4815073"/>
            <a:ext cx="5358" cy="38843"/>
          </a:xfrm>
          <a:custGeom>
            <a:avLst/>
            <a:gdLst/>
            <a:ahLst/>
            <a:cxnLst/>
            <a:rect l="l" t="t" r="r" b="b"/>
            <a:pathLst>
              <a:path w="7620" h="55245">
                <a:moveTo>
                  <a:pt x="0" y="54789"/>
                </a:moveTo>
                <a:lnTo>
                  <a:pt x="7107" y="54789"/>
                </a:lnTo>
                <a:lnTo>
                  <a:pt x="7107" y="0"/>
                </a:lnTo>
                <a:lnTo>
                  <a:pt x="0" y="0"/>
                </a:lnTo>
                <a:lnTo>
                  <a:pt x="0" y="5478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6" name="object 1666"/>
          <p:cNvSpPr/>
          <p:nvPr/>
        </p:nvSpPr>
        <p:spPr>
          <a:xfrm>
            <a:off x="3372687" y="4815075"/>
            <a:ext cx="0" cy="38843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78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7" name="object 1667"/>
          <p:cNvSpPr/>
          <p:nvPr/>
        </p:nvSpPr>
        <p:spPr>
          <a:xfrm>
            <a:off x="3372687" y="4815075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8" name="object 1668"/>
          <p:cNvSpPr/>
          <p:nvPr/>
        </p:nvSpPr>
        <p:spPr>
          <a:xfrm>
            <a:off x="3377689" y="4815075"/>
            <a:ext cx="0" cy="38843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0"/>
                </a:moveTo>
                <a:lnTo>
                  <a:pt x="0" y="5478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9" name="object 1669"/>
          <p:cNvSpPr/>
          <p:nvPr/>
        </p:nvSpPr>
        <p:spPr>
          <a:xfrm>
            <a:off x="337268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0" name="object 1670"/>
          <p:cNvSpPr/>
          <p:nvPr/>
        </p:nvSpPr>
        <p:spPr>
          <a:xfrm>
            <a:off x="3377689" y="4810793"/>
            <a:ext cx="5358" cy="42863"/>
          </a:xfrm>
          <a:custGeom>
            <a:avLst/>
            <a:gdLst/>
            <a:ahLst/>
            <a:cxnLst/>
            <a:rect l="l" t="t" r="r" b="b"/>
            <a:pathLst>
              <a:path w="7620" h="60959">
                <a:moveTo>
                  <a:pt x="0" y="60877"/>
                </a:moveTo>
                <a:lnTo>
                  <a:pt x="7102" y="60877"/>
                </a:lnTo>
                <a:lnTo>
                  <a:pt x="7102" y="0"/>
                </a:lnTo>
                <a:lnTo>
                  <a:pt x="0" y="0"/>
                </a:lnTo>
                <a:lnTo>
                  <a:pt x="0" y="6087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1" name="object 1671"/>
          <p:cNvSpPr/>
          <p:nvPr/>
        </p:nvSpPr>
        <p:spPr>
          <a:xfrm>
            <a:off x="3377689" y="4810794"/>
            <a:ext cx="0" cy="42863"/>
          </a:xfrm>
          <a:custGeom>
            <a:avLst/>
            <a:gdLst/>
            <a:ahLst/>
            <a:cxnLst/>
            <a:rect l="l" t="t" r="r" b="b"/>
            <a:pathLst>
              <a:path h="60959">
                <a:moveTo>
                  <a:pt x="0" y="6087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2" name="object 1672"/>
          <p:cNvSpPr/>
          <p:nvPr/>
        </p:nvSpPr>
        <p:spPr>
          <a:xfrm>
            <a:off x="3377689" y="4810794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3" name="object 1673"/>
          <p:cNvSpPr/>
          <p:nvPr/>
        </p:nvSpPr>
        <p:spPr>
          <a:xfrm>
            <a:off x="3382681" y="4810794"/>
            <a:ext cx="0" cy="42863"/>
          </a:xfrm>
          <a:custGeom>
            <a:avLst/>
            <a:gdLst/>
            <a:ahLst/>
            <a:cxnLst/>
            <a:rect l="l" t="t" r="r" b="b"/>
            <a:pathLst>
              <a:path h="60959">
                <a:moveTo>
                  <a:pt x="0" y="0"/>
                </a:moveTo>
                <a:lnTo>
                  <a:pt x="0" y="6087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4" name="object 1674"/>
          <p:cNvSpPr/>
          <p:nvPr/>
        </p:nvSpPr>
        <p:spPr>
          <a:xfrm>
            <a:off x="3377689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5" name="object 1675"/>
          <p:cNvSpPr/>
          <p:nvPr/>
        </p:nvSpPr>
        <p:spPr>
          <a:xfrm>
            <a:off x="3382681" y="4820778"/>
            <a:ext cx="5358" cy="33040"/>
          </a:xfrm>
          <a:custGeom>
            <a:avLst/>
            <a:gdLst/>
            <a:ahLst/>
            <a:cxnLst/>
            <a:rect l="l" t="t" r="r" b="b"/>
            <a:pathLst>
              <a:path w="7620" h="46990">
                <a:moveTo>
                  <a:pt x="0" y="46675"/>
                </a:moveTo>
                <a:lnTo>
                  <a:pt x="7102" y="46675"/>
                </a:lnTo>
                <a:lnTo>
                  <a:pt x="7102" y="0"/>
                </a:lnTo>
                <a:lnTo>
                  <a:pt x="0" y="0"/>
                </a:lnTo>
                <a:lnTo>
                  <a:pt x="0" y="4667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6" name="object 1676"/>
          <p:cNvSpPr/>
          <p:nvPr/>
        </p:nvSpPr>
        <p:spPr>
          <a:xfrm>
            <a:off x="3382681" y="4820780"/>
            <a:ext cx="0" cy="33040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4667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7" name="object 1677"/>
          <p:cNvSpPr/>
          <p:nvPr/>
        </p:nvSpPr>
        <p:spPr>
          <a:xfrm>
            <a:off x="3382681" y="482078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8" name="object 1678"/>
          <p:cNvSpPr/>
          <p:nvPr/>
        </p:nvSpPr>
        <p:spPr>
          <a:xfrm>
            <a:off x="3387673" y="4820780"/>
            <a:ext cx="0" cy="33040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0"/>
                </a:moveTo>
                <a:lnTo>
                  <a:pt x="0" y="4667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9" name="object 1679"/>
          <p:cNvSpPr/>
          <p:nvPr/>
        </p:nvSpPr>
        <p:spPr>
          <a:xfrm>
            <a:off x="338268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0" name="object 1680"/>
          <p:cNvSpPr/>
          <p:nvPr/>
        </p:nvSpPr>
        <p:spPr>
          <a:xfrm>
            <a:off x="3387674" y="4822207"/>
            <a:ext cx="5804" cy="31700"/>
          </a:xfrm>
          <a:custGeom>
            <a:avLst/>
            <a:gdLst/>
            <a:ahLst/>
            <a:cxnLst/>
            <a:rect l="l" t="t" r="r" b="b"/>
            <a:pathLst>
              <a:path w="8254" h="45084">
                <a:moveTo>
                  <a:pt x="0" y="44645"/>
                </a:moveTo>
                <a:lnTo>
                  <a:pt x="8120" y="44645"/>
                </a:lnTo>
                <a:lnTo>
                  <a:pt x="8120" y="0"/>
                </a:lnTo>
                <a:lnTo>
                  <a:pt x="0" y="0"/>
                </a:lnTo>
                <a:lnTo>
                  <a:pt x="0" y="4464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1" name="object 1681"/>
          <p:cNvSpPr/>
          <p:nvPr/>
        </p:nvSpPr>
        <p:spPr>
          <a:xfrm>
            <a:off x="3387673" y="4822208"/>
            <a:ext cx="0" cy="31700"/>
          </a:xfrm>
          <a:custGeom>
            <a:avLst/>
            <a:gdLst/>
            <a:ahLst/>
            <a:cxnLst/>
            <a:rect l="l" t="t" r="r" b="b"/>
            <a:pathLst>
              <a:path h="45084">
                <a:moveTo>
                  <a:pt x="0" y="4464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2" name="object 1682"/>
          <p:cNvSpPr/>
          <p:nvPr/>
        </p:nvSpPr>
        <p:spPr>
          <a:xfrm>
            <a:off x="3387674" y="4822208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3" name="object 1683"/>
          <p:cNvSpPr/>
          <p:nvPr/>
        </p:nvSpPr>
        <p:spPr>
          <a:xfrm>
            <a:off x="3393385" y="4822208"/>
            <a:ext cx="0" cy="31700"/>
          </a:xfrm>
          <a:custGeom>
            <a:avLst/>
            <a:gdLst/>
            <a:ahLst/>
            <a:cxnLst/>
            <a:rect l="l" t="t" r="r" b="b"/>
            <a:pathLst>
              <a:path h="45084">
                <a:moveTo>
                  <a:pt x="0" y="0"/>
                </a:moveTo>
                <a:lnTo>
                  <a:pt x="0" y="4464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4" name="object 1684"/>
          <p:cNvSpPr/>
          <p:nvPr/>
        </p:nvSpPr>
        <p:spPr>
          <a:xfrm>
            <a:off x="338767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5" name="object 1685"/>
          <p:cNvSpPr/>
          <p:nvPr/>
        </p:nvSpPr>
        <p:spPr>
          <a:xfrm>
            <a:off x="3393388" y="4814357"/>
            <a:ext cx="5358" cy="39291"/>
          </a:xfrm>
          <a:custGeom>
            <a:avLst/>
            <a:gdLst/>
            <a:ahLst/>
            <a:cxnLst/>
            <a:rect l="l" t="t" r="r" b="b"/>
            <a:pathLst>
              <a:path w="7620" h="55879">
                <a:moveTo>
                  <a:pt x="0" y="55807"/>
                </a:moveTo>
                <a:lnTo>
                  <a:pt x="7102" y="55807"/>
                </a:lnTo>
                <a:lnTo>
                  <a:pt x="7102" y="0"/>
                </a:lnTo>
                <a:lnTo>
                  <a:pt x="0" y="0"/>
                </a:lnTo>
                <a:lnTo>
                  <a:pt x="0" y="5580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6" name="object 1686"/>
          <p:cNvSpPr/>
          <p:nvPr/>
        </p:nvSpPr>
        <p:spPr>
          <a:xfrm>
            <a:off x="3393385" y="4814359"/>
            <a:ext cx="0" cy="39291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5580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7" name="object 1687"/>
          <p:cNvSpPr/>
          <p:nvPr/>
        </p:nvSpPr>
        <p:spPr>
          <a:xfrm>
            <a:off x="3393385" y="481435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8" name="object 1688"/>
          <p:cNvSpPr/>
          <p:nvPr/>
        </p:nvSpPr>
        <p:spPr>
          <a:xfrm>
            <a:off x="3398378" y="4814359"/>
            <a:ext cx="0" cy="39291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80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9" name="object 1689"/>
          <p:cNvSpPr/>
          <p:nvPr/>
        </p:nvSpPr>
        <p:spPr>
          <a:xfrm>
            <a:off x="339338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0" name="object 1690"/>
          <p:cNvSpPr/>
          <p:nvPr/>
        </p:nvSpPr>
        <p:spPr>
          <a:xfrm>
            <a:off x="3398380" y="4821494"/>
            <a:ext cx="5358" cy="32147"/>
          </a:xfrm>
          <a:custGeom>
            <a:avLst/>
            <a:gdLst/>
            <a:ahLst/>
            <a:cxnLst/>
            <a:rect l="l" t="t" r="r" b="b"/>
            <a:pathLst>
              <a:path w="7620" h="45720">
                <a:moveTo>
                  <a:pt x="0" y="45658"/>
                </a:moveTo>
                <a:lnTo>
                  <a:pt x="7107" y="45658"/>
                </a:lnTo>
                <a:lnTo>
                  <a:pt x="7107" y="0"/>
                </a:lnTo>
                <a:lnTo>
                  <a:pt x="0" y="0"/>
                </a:lnTo>
                <a:lnTo>
                  <a:pt x="0" y="4565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1" name="object 1691"/>
          <p:cNvSpPr/>
          <p:nvPr/>
        </p:nvSpPr>
        <p:spPr>
          <a:xfrm>
            <a:off x="3398378" y="4821495"/>
            <a:ext cx="0" cy="32147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4565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2" name="object 1692"/>
          <p:cNvSpPr/>
          <p:nvPr/>
        </p:nvSpPr>
        <p:spPr>
          <a:xfrm>
            <a:off x="3398377" y="4821495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3" name="object 1693"/>
          <p:cNvSpPr/>
          <p:nvPr/>
        </p:nvSpPr>
        <p:spPr>
          <a:xfrm>
            <a:off x="3403378" y="4821495"/>
            <a:ext cx="0" cy="32147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65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4" name="object 1694"/>
          <p:cNvSpPr/>
          <p:nvPr/>
        </p:nvSpPr>
        <p:spPr>
          <a:xfrm>
            <a:off x="339837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5" name="object 1695"/>
          <p:cNvSpPr/>
          <p:nvPr/>
        </p:nvSpPr>
        <p:spPr>
          <a:xfrm>
            <a:off x="3403380" y="4818638"/>
            <a:ext cx="5358" cy="35272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0" y="49719"/>
                </a:moveTo>
                <a:lnTo>
                  <a:pt x="7102" y="49719"/>
                </a:lnTo>
                <a:lnTo>
                  <a:pt x="7102" y="0"/>
                </a:lnTo>
                <a:lnTo>
                  <a:pt x="0" y="0"/>
                </a:lnTo>
                <a:lnTo>
                  <a:pt x="0" y="4971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6" name="object 1696"/>
          <p:cNvSpPr/>
          <p:nvPr/>
        </p:nvSpPr>
        <p:spPr>
          <a:xfrm>
            <a:off x="3403378" y="4818641"/>
            <a:ext cx="0" cy="35272"/>
          </a:xfrm>
          <a:custGeom>
            <a:avLst/>
            <a:gdLst/>
            <a:ahLst/>
            <a:cxnLst/>
            <a:rect l="l" t="t" r="r" b="b"/>
            <a:pathLst>
              <a:path h="50165">
                <a:moveTo>
                  <a:pt x="0" y="4971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7" name="object 1697"/>
          <p:cNvSpPr/>
          <p:nvPr/>
        </p:nvSpPr>
        <p:spPr>
          <a:xfrm>
            <a:off x="3403378" y="481864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8" name="object 1698"/>
          <p:cNvSpPr/>
          <p:nvPr/>
        </p:nvSpPr>
        <p:spPr>
          <a:xfrm>
            <a:off x="3408371" y="4818641"/>
            <a:ext cx="0" cy="35272"/>
          </a:xfrm>
          <a:custGeom>
            <a:avLst/>
            <a:gdLst/>
            <a:ahLst/>
            <a:cxnLst/>
            <a:rect l="l" t="t" r="r" b="b"/>
            <a:pathLst>
              <a:path h="50165">
                <a:moveTo>
                  <a:pt x="0" y="0"/>
                </a:moveTo>
                <a:lnTo>
                  <a:pt x="0" y="4971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9" name="object 1699"/>
          <p:cNvSpPr/>
          <p:nvPr/>
        </p:nvSpPr>
        <p:spPr>
          <a:xfrm>
            <a:off x="340337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0" name="object 1700"/>
          <p:cNvSpPr/>
          <p:nvPr/>
        </p:nvSpPr>
        <p:spPr>
          <a:xfrm>
            <a:off x="3408372" y="4821494"/>
            <a:ext cx="5358" cy="32147"/>
          </a:xfrm>
          <a:custGeom>
            <a:avLst/>
            <a:gdLst/>
            <a:ahLst/>
            <a:cxnLst/>
            <a:rect l="l" t="t" r="r" b="b"/>
            <a:pathLst>
              <a:path w="7620" h="45720">
                <a:moveTo>
                  <a:pt x="0" y="45658"/>
                </a:moveTo>
                <a:lnTo>
                  <a:pt x="7102" y="45658"/>
                </a:lnTo>
                <a:lnTo>
                  <a:pt x="7102" y="0"/>
                </a:lnTo>
                <a:lnTo>
                  <a:pt x="0" y="0"/>
                </a:lnTo>
                <a:lnTo>
                  <a:pt x="0" y="4565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1" name="object 1701"/>
          <p:cNvSpPr/>
          <p:nvPr/>
        </p:nvSpPr>
        <p:spPr>
          <a:xfrm>
            <a:off x="3408371" y="4821495"/>
            <a:ext cx="0" cy="32147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4565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2" name="object 1702"/>
          <p:cNvSpPr/>
          <p:nvPr/>
        </p:nvSpPr>
        <p:spPr>
          <a:xfrm>
            <a:off x="3408371" y="4821495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3" name="object 1703"/>
          <p:cNvSpPr/>
          <p:nvPr/>
        </p:nvSpPr>
        <p:spPr>
          <a:xfrm>
            <a:off x="3413363" y="4821495"/>
            <a:ext cx="0" cy="32147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65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4" name="object 1704"/>
          <p:cNvSpPr/>
          <p:nvPr/>
        </p:nvSpPr>
        <p:spPr>
          <a:xfrm>
            <a:off x="340837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5" name="object 1705"/>
          <p:cNvSpPr/>
          <p:nvPr/>
        </p:nvSpPr>
        <p:spPr>
          <a:xfrm>
            <a:off x="3413364" y="4827199"/>
            <a:ext cx="5804" cy="26789"/>
          </a:xfrm>
          <a:custGeom>
            <a:avLst/>
            <a:gdLst/>
            <a:ahLst/>
            <a:cxnLst/>
            <a:rect l="l" t="t" r="r" b="b"/>
            <a:pathLst>
              <a:path w="8254" h="38100">
                <a:moveTo>
                  <a:pt x="0" y="37544"/>
                </a:moveTo>
                <a:lnTo>
                  <a:pt x="8120" y="37544"/>
                </a:lnTo>
                <a:lnTo>
                  <a:pt x="8120" y="0"/>
                </a:lnTo>
                <a:lnTo>
                  <a:pt x="0" y="0"/>
                </a:lnTo>
                <a:lnTo>
                  <a:pt x="0" y="3754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6" name="object 1706"/>
          <p:cNvSpPr/>
          <p:nvPr/>
        </p:nvSpPr>
        <p:spPr>
          <a:xfrm>
            <a:off x="3413363" y="4827201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544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7" name="object 1707"/>
          <p:cNvSpPr/>
          <p:nvPr/>
        </p:nvSpPr>
        <p:spPr>
          <a:xfrm>
            <a:off x="3413364" y="4827201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8" name="object 1708"/>
          <p:cNvSpPr/>
          <p:nvPr/>
        </p:nvSpPr>
        <p:spPr>
          <a:xfrm>
            <a:off x="3419075" y="4827201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7544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9" name="object 1709"/>
          <p:cNvSpPr/>
          <p:nvPr/>
        </p:nvSpPr>
        <p:spPr>
          <a:xfrm>
            <a:off x="341336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0" name="object 1710"/>
          <p:cNvSpPr/>
          <p:nvPr/>
        </p:nvSpPr>
        <p:spPr>
          <a:xfrm>
            <a:off x="3419079" y="4825775"/>
            <a:ext cx="5358" cy="28129"/>
          </a:xfrm>
          <a:custGeom>
            <a:avLst/>
            <a:gdLst/>
            <a:ahLst/>
            <a:cxnLst/>
            <a:rect l="l" t="t" r="r" b="b"/>
            <a:pathLst>
              <a:path w="7620" h="40004">
                <a:moveTo>
                  <a:pt x="0" y="39570"/>
                </a:moveTo>
                <a:lnTo>
                  <a:pt x="7102" y="39570"/>
                </a:lnTo>
                <a:lnTo>
                  <a:pt x="7102" y="0"/>
                </a:lnTo>
                <a:lnTo>
                  <a:pt x="0" y="0"/>
                </a:lnTo>
                <a:lnTo>
                  <a:pt x="0" y="3957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1" name="object 1711"/>
          <p:cNvSpPr/>
          <p:nvPr/>
        </p:nvSpPr>
        <p:spPr>
          <a:xfrm>
            <a:off x="3419075" y="4825776"/>
            <a:ext cx="0" cy="28129"/>
          </a:xfrm>
          <a:custGeom>
            <a:avLst/>
            <a:gdLst/>
            <a:ahLst/>
            <a:cxnLst/>
            <a:rect l="l" t="t" r="r" b="b"/>
            <a:pathLst>
              <a:path h="40004">
                <a:moveTo>
                  <a:pt x="0" y="3957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2" name="object 1712"/>
          <p:cNvSpPr/>
          <p:nvPr/>
        </p:nvSpPr>
        <p:spPr>
          <a:xfrm>
            <a:off x="3419075" y="4825776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3" name="object 1713"/>
          <p:cNvSpPr/>
          <p:nvPr/>
        </p:nvSpPr>
        <p:spPr>
          <a:xfrm>
            <a:off x="3424067" y="4825776"/>
            <a:ext cx="0" cy="28129"/>
          </a:xfrm>
          <a:custGeom>
            <a:avLst/>
            <a:gdLst/>
            <a:ahLst/>
            <a:cxnLst/>
            <a:rect l="l" t="t" r="r" b="b"/>
            <a:pathLst>
              <a:path h="40004">
                <a:moveTo>
                  <a:pt x="0" y="0"/>
                </a:moveTo>
                <a:lnTo>
                  <a:pt x="0" y="3957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4" name="object 1714"/>
          <p:cNvSpPr/>
          <p:nvPr/>
        </p:nvSpPr>
        <p:spPr>
          <a:xfrm>
            <a:off x="341907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5" name="object 1715"/>
          <p:cNvSpPr/>
          <p:nvPr/>
        </p:nvSpPr>
        <p:spPr>
          <a:xfrm>
            <a:off x="3424070" y="4827914"/>
            <a:ext cx="5358" cy="25896"/>
          </a:xfrm>
          <a:custGeom>
            <a:avLst/>
            <a:gdLst/>
            <a:ahLst/>
            <a:cxnLst/>
            <a:rect l="l" t="t" r="r" b="b"/>
            <a:pathLst>
              <a:path w="7620" h="36829">
                <a:moveTo>
                  <a:pt x="0" y="36526"/>
                </a:moveTo>
                <a:lnTo>
                  <a:pt x="7107" y="36526"/>
                </a:lnTo>
                <a:lnTo>
                  <a:pt x="7107" y="0"/>
                </a:lnTo>
                <a:lnTo>
                  <a:pt x="0" y="0"/>
                </a:lnTo>
                <a:lnTo>
                  <a:pt x="0" y="36526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6" name="object 1716"/>
          <p:cNvSpPr/>
          <p:nvPr/>
        </p:nvSpPr>
        <p:spPr>
          <a:xfrm>
            <a:off x="3424067" y="4827916"/>
            <a:ext cx="0" cy="25896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3652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7" name="object 1717"/>
          <p:cNvSpPr/>
          <p:nvPr/>
        </p:nvSpPr>
        <p:spPr>
          <a:xfrm>
            <a:off x="3424067" y="4827916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8" name="object 1718"/>
          <p:cNvSpPr/>
          <p:nvPr/>
        </p:nvSpPr>
        <p:spPr>
          <a:xfrm>
            <a:off x="3429068" y="4827916"/>
            <a:ext cx="0" cy="25896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2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9" name="object 1719"/>
          <p:cNvSpPr/>
          <p:nvPr/>
        </p:nvSpPr>
        <p:spPr>
          <a:xfrm>
            <a:off x="342406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0" name="object 1720"/>
          <p:cNvSpPr/>
          <p:nvPr/>
        </p:nvSpPr>
        <p:spPr>
          <a:xfrm>
            <a:off x="3429071" y="4830055"/>
            <a:ext cx="5358" cy="23664"/>
          </a:xfrm>
          <a:custGeom>
            <a:avLst/>
            <a:gdLst/>
            <a:ahLst/>
            <a:cxnLst/>
            <a:rect l="l" t="t" r="r" b="b"/>
            <a:pathLst>
              <a:path w="7620" h="33654">
                <a:moveTo>
                  <a:pt x="0" y="33482"/>
                </a:moveTo>
                <a:lnTo>
                  <a:pt x="7102" y="33482"/>
                </a:lnTo>
                <a:lnTo>
                  <a:pt x="7102" y="0"/>
                </a:lnTo>
                <a:lnTo>
                  <a:pt x="0" y="0"/>
                </a:lnTo>
                <a:lnTo>
                  <a:pt x="0" y="3348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1" name="object 1721"/>
          <p:cNvSpPr/>
          <p:nvPr/>
        </p:nvSpPr>
        <p:spPr>
          <a:xfrm>
            <a:off x="3429068" y="4830057"/>
            <a:ext cx="0" cy="23664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3348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2" name="object 1722"/>
          <p:cNvSpPr/>
          <p:nvPr/>
        </p:nvSpPr>
        <p:spPr>
          <a:xfrm>
            <a:off x="3429068" y="483005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3" name="object 1723"/>
          <p:cNvSpPr/>
          <p:nvPr/>
        </p:nvSpPr>
        <p:spPr>
          <a:xfrm>
            <a:off x="3434061" y="4830057"/>
            <a:ext cx="0" cy="23664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48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4" name="object 1724"/>
          <p:cNvSpPr/>
          <p:nvPr/>
        </p:nvSpPr>
        <p:spPr>
          <a:xfrm>
            <a:off x="342906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5" name="object 1725"/>
          <p:cNvSpPr/>
          <p:nvPr/>
        </p:nvSpPr>
        <p:spPr>
          <a:xfrm>
            <a:off x="3434062" y="4830767"/>
            <a:ext cx="5358" cy="23217"/>
          </a:xfrm>
          <a:custGeom>
            <a:avLst/>
            <a:gdLst/>
            <a:ahLst/>
            <a:cxnLst/>
            <a:rect l="l" t="t" r="r" b="b"/>
            <a:pathLst>
              <a:path w="7620" h="33020">
                <a:moveTo>
                  <a:pt x="0" y="32469"/>
                </a:moveTo>
                <a:lnTo>
                  <a:pt x="7102" y="32469"/>
                </a:lnTo>
                <a:lnTo>
                  <a:pt x="7102" y="0"/>
                </a:lnTo>
                <a:lnTo>
                  <a:pt x="0" y="0"/>
                </a:lnTo>
                <a:lnTo>
                  <a:pt x="0" y="3246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6" name="object 1726"/>
          <p:cNvSpPr/>
          <p:nvPr/>
        </p:nvSpPr>
        <p:spPr>
          <a:xfrm>
            <a:off x="3434061" y="4830769"/>
            <a:ext cx="0" cy="23217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46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7" name="object 1727"/>
          <p:cNvSpPr/>
          <p:nvPr/>
        </p:nvSpPr>
        <p:spPr>
          <a:xfrm>
            <a:off x="3434061" y="483076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8" name="object 1728"/>
          <p:cNvSpPr/>
          <p:nvPr/>
        </p:nvSpPr>
        <p:spPr>
          <a:xfrm>
            <a:off x="3439053" y="4830769"/>
            <a:ext cx="0" cy="23217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46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9" name="object 1729"/>
          <p:cNvSpPr/>
          <p:nvPr/>
        </p:nvSpPr>
        <p:spPr>
          <a:xfrm>
            <a:off x="343406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0" name="object 1730"/>
          <p:cNvSpPr/>
          <p:nvPr/>
        </p:nvSpPr>
        <p:spPr>
          <a:xfrm>
            <a:off x="3439055" y="4826486"/>
            <a:ext cx="5804" cy="27236"/>
          </a:xfrm>
          <a:custGeom>
            <a:avLst/>
            <a:gdLst/>
            <a:ahLst/>
            <a:cxnLst/>
            <a:rect l="l" t="t" r="r" b="b"/>
            <a:pathLst>
              <a:path w="8254" h="38734">
                <a:moveTo>
                  <a:pt x="0" y="38557"/>
                </a:moveTo>
                <a:lnTo>
                  <a:pt x="8120" y="38557"/>
                </a:lnTo>
                <a:lnTo>
                  <a:pt x="8120" y="0"/>
                </a:lnTo>
                <a:lnTo>
                  <a:pt x="0" y="0"/>
                </a:lnTo>
                <a:lnTo>
                  <a:pt x="0" y="3855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1" name="object 1731"/>
          <p:cNvSpPr/>
          <p:nvPr/>
        </p:nvSpPr>
        <p:spPr>
          <a:xfrm>
            <a:off x="3439053" y="4826488"/>
            <a:ext cx="0" cy="27236"/>
          </a:xfrm>
          <a:custGeom>
            <a:avLst/>
            <a:gdLst/>
            <a:ahLst/>
            <a:cxnLst/>
            <a:rect l="l" t="t" r="r" b="b"/>
            <a:pathLst>
              <a:path h="38734">
                <a:moveTo>
                  <a:pt x="0" y="3855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2" name="object 1732"/>
          <p:cNvSpPr/>
          <p:nvPr/>
        </p:nvSpPr>
        <p:spPr>
          <a:xfrm>
            <a:off x="3439053" y="4826488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3" name="object 1733"/>
          <p:cNvSpPr/>
          <p:nvPr/>
        </p:nvSpPr>
        <p:spPr>
          <a:xfrm>
            <a:off x="3444765" y="4826488"/>
            <a:ext cx="0" cy="27236"/>
          </a:xfrm>
          <a:custGeom>
            <a:avLst/>
            <a:gdLst/>
            <a:ahLst/>
            <a:cxnLst/>
            <a:rect l="l" t="t" r="r" b="b"/>
            <a:pathLst>
              <a:path h="38734">
                <a:moveTo>
                  <a:pt x="0" y="0"/>
                </a:moveTo>
                <a:lnTo>
                  <a:pt x="0" y="3855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4" name="object 1734"/>
          <p:cNvSpPr/>
          <p:nvPr/>
        </p:nvSpPr>
        <p:spPr>
          <a:xfrm>
            <a:off x="3439053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5" name="object 1735"/>
          <p:cNvSpPr/>
          <p:nvPr/>
        </p:nvSpPr>
        <p:spPr>
          <a:xfrm>
            <a:off x="3444760" y="4825775"/>
            <a:ext cx="5358" cy="28129"/>
          </a:xfrm>
          <a:custGeom>
            <a:avLst/>
            <a:gdLst/>
            <a:ahLst/>
            <a:cxnLst/>
            <a:rect l="l" t="t" r="r" b="b"/>
            <a:pathLst>
              <a:path w="7620" h="40004">
                <a:moveTo>
                  <a:pt x="0" y="39570"/>
                </a:moveTo>
                <a:lnTo>
                  <a:pt x="7102" y="39570"/>
                </a:lnTo>
                <a:lnTo>
                  <a:pt x="7102" y="0"/>
                </a:lnTo>
                <a:lnTo>
                  <a:pt x="0" y="0"/>
                </a:lnTo>
                <a:lnTo>
                  <a:pt x="0" y="3957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6" name="object 1736"/>
          <p:cNvSpPr/>
          <p:nvPr/>
        </p:nvSpPr>
        <p:spPr>
          <a:xfrm>
            <a:off x="3444765" y="4825776"/>
            <a:ext cx="0" cy="28129"/>
          </a:xfrm>
          <a:custGeom>
            <a:avLst/>
            <a:gdLst/>
            <a:ahLst/>
            <a:cxnLst/>
            <a:rect l="l" t="t" r="r" b="b"/>
            <a:pathLst>
              <a:path h="40004">
                <a:moveTo>
                  <a:pt x="0" y="3957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7" name="object 1737"/>
          <p:cNvSpPr/>
          <p:nvPr/>
        </p:nvSpPr>
        <p:spPr>
          <a:xfrm>
            <a:off x="3444765" y="4825776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8" name="object 1738"/>
          <p:cNvSpPr/>
          <p:nvPr/>
        </p:nvSpPr>
        <p:spPr>
          <a:xfrm>
            <a:off x="3449757" y="4825776"/>
            <a:ext cx="0" cy="28129"/>
          </a:xfrm>
          <a:custGeom>
            <a:avLst/>
            <a:gdLst/>
            <a:ahLst/>
            <a:cxnLst/>
            <a:rect l="l" t="t" r="r" b="b"/>
            <a:pathLst>
              <a:path h="40004">
                <a:moveTo>
                  <a:pt x="0" y="0"/>
                </a:moveTo>
                <a:lnTo>
                  <a:pt x="0" y="3957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9" name="object 1739"/>
          <p:cNvSpPr/>
          <p:nvPr/>
        </p:nvSpPr>
        <p:spPr>
          <a:xfrm>
            <a:off x="344476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0" name="object 1740"/>
          <p:cNvSpPr/>
          <p:nvPr/>
        </p:nvSpPr>
        <p:spPr>
          <a:xfrm>
            <a:off x="3449761" y="4830767"/>
            <a:ext cx="5358" cy="23217"/>
          </a:xfrm>
          <a:custGeom>
            <a:avLst/>
            <a:gdLst/>
            <a:ahLst/>
            <a:cxnLst/>
            <a:rect l="l" t="t" r="r" b="b"/>
            <a:pathLst>
              <a:path w="7620" h="33020">
                <a:moveTo>
                  <a:pt x="0" y="32469"/>
                </a:moveTo>
                <a:lnTo>
                  <a:pt x="7107" y="32469"/>
                </a:lnTo>
                <a:lnTo>
                  <a:pt x="7107" y="0"/>
                </a:lnTo>
                <a:lnTo>
                  <a:pt x="0" y="0"/>
                </a:lnTo>
                <a:lnTo>
                  <a:pt x="0" y="3246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1" name="object 1741"/>
          <p:cNvSpPr/>
          <p:nvPr/>
        </p:nvSpPr>
        <p:spPr>
          <a:xfrm>
            <a:off x="3449757" y="4830769"/>
            <a:ext cx="0" cy="23217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32469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2" name="object 1742"/>
          <p:cNvSpPr/>
          <p:nvPr/>
        </p:nvSpPr>
        <p:spPr>
          <a:xfrm>
            <a:off x="3449757" y="483076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3" name="object 1743"/>
          <p:cNvSpPr/>
          <p:nvPr/>
        </p:nvSpPr>
        <p:spPr>
          <a:xfrm>
            <a:off x="3454758" y="4830769"/>
            <a:ext cx="0" cy="23217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46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4" name="object 1744"/>
          <p:cNvSpPr/>
          <p:nvPr/>
        </p:nvSpPr>
        <p:spPr>
          <a:xfrm>
            <a:off x="344975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5" name="object 1745"/>
          <p:cNvSpPr/>
          <p:nvPr/>
        </p:nvSpPr>
        <p:spPr>
          <a:xfrm>
            <a:off x="3454762" y="4827914"/>
            <a:ext cx="5358" cy="25896"/>
          </a:xfrm>
          <a:custGeom>
            <a:avLst/>
            <a:gdLst/>
            <a:ahLst/>
            <a:cxnLst/>
            <a:rect l="l" t="t" r="r" b="b"/>
            <a:pathLst>
              <a:path w="7620" h="36829">
                <a:moveTo>
                  <a:pt x="0" y="36526"/>
                </a:moveTo>
                <a:lnTo>
                  <a:pt x="7102" y="36526"/>
                </a:lnTo>
                <a:lnTo>
                  <a:pt x="7102" y="0"/>
                </a:lnTo>
                <a:lnTo>
                  <a:pt x="0" y="0"/>
                </a:lnTo>
                <a:lnTo>
                  <a:pt x="0" y="36526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6" name="object 1746"/>
          <p:cNvSpPr/>
          <p:nvPr/>
        </p:nvSpPr>
        <p:spPr>
          <a:xfrm>
            <a:off x="3454758" y="4827916"/>
            <a:ext cx="0" cy="25896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3652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7" name="object 1747"/>
          <p:cNvSpPr/>
          <p:nvPr/>
        </p:nvSpPr>
        <p:spPr>
          <a:xfrm>
            <a:off x="3454758" y="4827916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8" name="object 1748"/>
          <p:cNvSpPr/>
          <p:nvPr/>
        </p:nvSpPr>
        <p:spPr>
          <a:xfrm>
            <a:off x="3459750" y="4827916"/>
            <a:ext cx="0" cy="25896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2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9" name="object 1749"/>
          <p:cNvSpPr/>
          <p:nvPr/>
        </p:nvSpPr>
        <p:spPr>
          <a:xfrm>
            <a:off x="345475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0" name="object 1750"/>
          <p:cNvSpPr/>
          <p:nvPr/>
        </p:nvSpPr>
        <p:spPr>
          <a:xfrm>
            <a:off x="3459754" y="4832907"/>
            <a:ext cx="5804" cy="20985"/>
          </a:xfrm>
          <a:custGeom>
            <a:avLst/>
            <a:gdLst/>
            <a:ahLst/>
            <a:cxnLst/>
            <a:rect l="l" t="t" r="r" b="b"/>
            <a:pathLst>
              <a:path w="8254" h="29845">
                <a:moveTo>
                  <a:pt x="0" y="29425"/>
                </a:moveTo>
                <a:lnTo>
                  <a:pt x="8120" y="29425"/>
                </a:lnTo>
                <a:lnTo>
                  <a:pt x="8120" y="0"/>
                </a:lnTo>
                <a:lnTo>
                  <a:pt x="0" y="0"/>
                </a:lnTo>
                <a:lnTo>
                  <a:pt x="0" y="2942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1" name="object 1751"/>
          <p:cNvSpPr/>
          <p:nvPr/>
        </p:nvSpPr>
        <p:spPr>
          <a:xfrm>
            <a:off x="3459750" y="4832910"/>
            <a:ext cx="0" cy="2098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2942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2" name="object 1752"/>
          <p:cNvSpPr/>
          <p:nvPr/>
        </p:nvSpPr>
        <p:spPr>
          <a:xfrm>
            <a:off x="3459751" y="483290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3" name="object 1753"/>
          <p:cNvSpPr/>
          <p:nvPr/>
        </p:nvSpPr>
        <p:spPr>
          <a:xfrm>
            <a:off x="3465462" y="4832910"/>
            <a:ext cx="0" cy="2098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2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4" name="object 1754"/>
          <p:cNvSpPr/>
          <p:nvPr/>
        </p:nvSpPr>
        <p:spPr>
          <a:xfrm>
            <a:off x="3459751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5" name="object 1755"/>
          <p:cNvSpPr/>
          <p:nvPr/>
        </p:nvSpPr>
        <p:spPr>
          <a:xfrm>
            <a:off x="3465460" y="4838616"/>
            <a:ext cx="5358" cy="15180"/>
          </a:xfrm>
          <a:custGeom>
            <a:avLst/>
            <a:gdLst/>
            <a:ahLst/>
            <a:cxnLst/>
            <a:rect l="l" t="t" r="r" b="b"/>
            <a:pathLst>
              <a:path w="7620" h="21590">
                <a:moveTo>
                  <a:pt x="0" y="21307"/>
                </a:moveTo>
                <a:lnTo>
                  <a:pt x="7102" y="21307"/>
                </a:lnTo>
                <a:lnTo>
                  <a:pt x="7102" y="0"/>
                </a:lnTo>
                <a:lnTo>
                  <a:pt x="0" y="0"/>
                </a:lnTo>
                <a:lnTo>
                  <a:pt x="0" y="2130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6" name="object 1756"/>
          <p:cNvSpPr/>
          <p:nvPr/>
        </p:nvSpPr>
        <p:spPr>
          <a:xfrm>
            <a:off x="3465462" y="4838618"/>
            <a:ext cx="0" cy="15180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2130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7" name="object 1757"/>
          <p:cNvSpPr/>
          <p:nvPr/>
        </p:nvSpPr>
        <p:spPr>
          <a:xfrm>
            <a:off x="3465462" y="483861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8" name="object 1758"/>
          <p:cNvSpPr/>
          <p:nvPr/>
        </p:nvSpPr>
        <p:spPr>
          <a:xfrm>
            <a:off x="3470455" y="4838618"/>
            <a:ext cx="0" cy="15180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0"/>
                </a:moveTo>
                <a:lnTo>
                  <a:pt x="0" y="2130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9" name="object 1759"/>
          <p:cNvSpPr/>
          <p:nvPr/>
        </p:nvSpPr>
        <p:spPr>
          <a:xfrm>
            <a:off x="346546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0" name="object 1760"/>
          <p:cNvSpPr/>
          <p:nvPr/>
        </p:nvSpPr>
        <p:spPr>
          <a:xfrm>
            <a:off x="3470460" y="4832907"/>
            <a:ext cx="5358" cy="20985"/>
          </a:xfrm>
          <a:custGeom>
            <a:avLst/>
            <a:gdLst/>
            <a:ahLst/>
            <a:cxnLst/>
            <a:rect l="l" t="t" r="r" b="b"/>
            <a:pathLst>
              <a:path w="7620" h="29845">
                <a:moveTo>
                  <a:pt x="0" y="29425"/>
                </a:moveTo>
                <a:lnTo>
                  <a:pt x="7102" y="29425"/>
                </a:lnTo>
                <a:lnTo>
                  <a:pt x="7102" y="0"/>
                </a:lnTo>
                <a:lnTo>
                  <a:pt x="0" y="0"/>
                </a:lnTo>
                <a:lnTo>
                  <a:pt x="0" y="2942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1" name="object 1761"/>
          <p:cNvSpPr/>
          <p:nvPr/>
        </p:nvSpPr>
        <p:spPr>
          <a:xfrm>
            <a:off x="3470455" y="4832910"/>
            <a:ext cx="0" cy="2098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29425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2" name="object 1762"/>
          <p:cNvSpPr/>
          <p:nvPr/>
        </p:nvSpPr>
        <p:spPr>
          <a:xfrm>
            <a:off x="3470455" y="483290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3" name="object 1763"/>
          <p:cNvSpPr/>
          <p:nvPr/>
        </p:nvSpPr>
        <p:spPr>
          <a:xfrm>
            <a:off x="3475447" y="4832910"/>
            <a:ext cx="0" cy="2098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425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4" name="object 1764"/>
          <p:cNvSpPr/>
          <p:nvPr/>
        </p:nvSpPr>
        <p:spPr>
          <a:xfrm>
            <a:off x="347045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5" name="object 1765"/>
          <p:cNvSpPr/>
          <p:nvPr/>
        </p:nvSpPr>
        <p:spPr>
          <a:xfrm>
            <a:off x="3475443" y="4833620"/>
            <a:ext cx="5358" cy="20092"/>
          </a:xfrm>
          <a:custGeom>
            <a:avLst/>
            <a:gdLst/>
            <a:ahLst/>
            <a:cxnLst/>
            <a:rect l="l" t="t" r="r" b="b"/>
            <a:pathLst>
              <a:path w="7620" h="28575">
                <a:moveTo>
                  <a:pt x="0" y="28412"/>
                </a:moveTo>
                <a:lnTo>
                  <a:pt x="7107" y="28412"/>
                </a:lnTo>
                <a:lnTo>
                  <a:pt x="7107" y="0"/>
                </a:lnTo>
                <a:lnTo>
                  <a:pt x="0" y="0"/>
                </a:lnTo>
                <a:lnTo>
                  <a:pt x="0" y="2841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6" name="object 1766"/>
          <p:cNvSpPr/>
          <p:nvPr/>
        </p:nvSpPr>
        <p:spPr>
          <a:xfrm>
            <a:off x="3475447" y="4833621"/>
            <a:ext cx="0" cy="20092"/>
          </a:xfrm>
          <a:custGeom>
            <a:avLst/>
            <a:gdLst/>
            <a:ahLst/>
            <a:cxnLst/>
            <a:rect l="l" t="t" r="r" b="b"/>
            <a:pathLst>
              <a:path h="28575">
                <a:moveTo>
                  <a:pt x="0" y="28412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7" name="object 1767"/>
          <p:cNvSpPr/>
          <p:nvPr/>
        </p:nvSpPr>
        <p:spPr>
          <a:xfrm>
            <a:off x="3475447" y="4833621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8" name="object 1768"/>
          <p:cNvSpPr/>
          <p:nvPr/>
        </p:nvSpPr>
        <p:spPr>
          <a:xfrm>
            <a:off x="347544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9" name="object 1769"/>
          <p:cNvSpPr/>
          <p:nvPr/>
        </p:nvSpPr>
        <p:spPr>
          <a:xfrm>
            <a:off x="3480443" y="4838616"/>
            <a:ext cx="5358" cy="15180"/>
          </a:xfrm>
          <a:custGeom>
            <a:avLst/>
            <a:gdLst/>
            <a:ahLst/>
            <a:cxnLst/>
            <a:rect l="l" t="t" r="r" b="b"/>
            <a:pathLst>
              <a:path w="7620" h="21590">
                <a:moveTo>
                  <a:pt x="0" y="21307"/>
                </a:moveTo>
                <a:lnTo>
                  <a:pt x="7102" y="21307"/>
                </a:lnTo>
                <a:lnTo>
                  <a:pt x="7102" y="0"/>
                </a:lnTo>
                <a:lnTo>
                  <a:pt x="0" y="0"/>
                </a:lnTo>
                <a:lnTo>
                  <a:pt x="0" y="2130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0" name="object 1770"/>
          <p:cNvSpPr/>
          <p:nvPr/>
        </p:nvSpPr>
        <p:spPr>
          <a:xfrm>
            <a:off x="3480448" y="4833621"/>
            <a:ext cx="0" cy="20092"/>
          </a:xfrm>
          <a:custGeom>
            <a:avLst/>
            <a:gdLst/>
            <a:ahLst/>
            <a:cxnLst/>
            <a:rect l="l" t="t" r="r" b="b"/>
            <a:pathLst>
              <a:path h="28575">
                <a:moveTo>
                  <a:pt x="0" y="0"/>
                </a:moveTo>
                <a:lnTo>
                  <a:pt x="0" y="28412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1" name="object 1771"/>
          <p:cNvSpPr/>
          <p:nvPr/>
        </p:nvSpPr>
        <p:spPr>
          <a:xfrm>
            <a:off x="3480448" y="483861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2" name="object 1772"/>
          <p:cNvSpPr/>
          <p:nvPr/>
        </p:nvSpPr>
        <p:spPr>
          <a:xfrm>
            <a:off x="3485441" y="4838618"/>
            <a:ext cx="0" cy="15180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0"/>
                </a:moveTo>
                <a:lnTo>
                  <a:pt x="0" y="2130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3" name="object 1773"/>
          <p:cNvSpPr/>
          <p:nvPr/>
        </p:nvSpPr>
        <p:spPr>
          <a:xfrm>
            <a:off x="348044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4" name="object 1774"/>
          <p:cNvSpPr/>
          <p:nvPr/>
        </p:nvSpPr>
        <p:spPr>
          <a:xfrm>
            <a:off x="3485445" y="4838616"/>
            <a:ext cx="5804" cy="15180"/>
          </a:xfrm>
          <a:custGeom>
            <a:avLst/>
            <a:gdLst/>
            <a:ahLst/>
            <a:cxnLst/>
            <a:rect l="l" t="t" r="r" b="b"/>
            <a:pathLst>
              <a:path w="8254" h="21590">
                <a:moveTo>
                  <a:pt x="0" y="21307"/>
                </a:moveTo>
                <a:lnTo>
                  <a:pt x="8120" y="21307"/>
                </a:lnTo>
                <a:lnTo>
                  <a:pt x="8120" y="0"/>
                </a:lnTo>
                <a:lnTo>
                  <a:pt x="0" y="0"/>
                </a:lnTo>
                <a:lnTo>
                  <a:pt x="0" y="2130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5" name="object 1775"/>
          <p:cNvSpPr/>
          <p:nvPr/>
        </p:nvSpPr>
        <p:spPr>
          <a:xfrm>
            <a:off x="3485441" y="4838618"/>
            <a:ext cx="0" cy="15180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2130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6" name="object 1776"/>
          <p:cNvSpPr/>
          <p:nvPr/>
        </p:nvSpPr>
        <p:spPr>
          <a:xfrm>
            <a:off x="3485441" y="4838617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7" name="object 1777"/>
          <p:cNvSpPr/>
          <p:nvPr/>
        </p:nvSpPr>
        <p:spPr>
          <a:xfrm>
            <a:off x="3491152" y="4838618"/>
            <a:ext cx="0" cy="15180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0"/>
                </a:moveTo>
                <a:lnTo>
                  <a:pt x="0" y="2130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8" name="object 1778"/>
          <p:cNvSpPr/>
          <p:nvPr/>
        </p:nvSpPr>
        <p:spPr>
          <a:xfrm>
            <a:off x="3485441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9" name="object 1779"/>
          <p:cNvSpPr/>
          <p:nvPr/>
        </p:nvSpPr>
        <p:spPr>
          <a:xfrm>
            <a:off x="3491150" y="4837188"/>
            <a:ext cx="5358" cy="16520"/>
          </a:xfrm>
          <a:custGeom>
            <a:avLst/>
            <a:gdLst/>
            <a:ahLst/>
            <a:cxnLst/>
            <a:rect l="l" t="t" r="r" b="b"/>
            <a:pathLst>
              <a:path w="7620" h="23495">
                <a:moveTo>
                  <a:pt x="0" y="23338"/>
                </a:moveTo>
                <a:lnTo>
                  <a:pt x="7102" y="23338"/>
                </a:lnTo>
                <a:lnTo>
                  <a:pt x="7102" y="0"/>
                </a:lnTo>
                <a:lnTo>
                  <a:pt x="0" y="0"/>
                </a:lnTo>
                <a:lnTo>
                  <a:pt x="0" y="2333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0" name="object 1780"/>
          <p:cNvSpPr/>
          <p:nvPr/>
        </p:nvSpPr>
        <p:spPr>
          <a:xfrm>
            <a:off x="3491152" y="4837190"/>
            <a:ext cx="0" cy="16520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2333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1" name="object 1781"/>
          <p:cNvSpPr/>
          <p:nvPr/>
        </p:nvSpPr>
        <p:spPr>
          <a:xfrm>
            <a:off x="3491152" y="483718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2" name="object 1782"/>
          <p:cNvSpPr/>
          <p:nvPr/>
        </p:nvSpPr>
        <p:spPr>
          <a:xfrm>
            <a:off x="3496144" y="4837190"/>
            <a:ext cx="0" cy="16520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3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3" name="object 1783"/>
          <p:cNvSpPr/>
          <p:nvPr/>
        </p:nvSpPr>
        <p:spPr>
          <a:xfrm>
            <a:off x="349115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4" name="object 1784"/>
          <p:cNvSpPr/>
          <p:nvPr/>
        </p:nvSpPr>
        <p:spPr>
          <a:xfrm>
            <a:off x="3496142" y="4840756"/>
            <a:ext cx="5358" cy="12948"/>
          </a:xfrm>
          <a:custGeom>
            <a:avLst/>
            <a:gdLst/>
            <a:ahLst/>
            <a:cxnLst/>
            <a:rect l="l" t="t" r="r" b="b"/>
            <a:pathLst>
              <a:path w="7620" h="18415">
                <a:moveTo>
                  <a:pt x="0" y="18263"/>
                </a:moveTo>
                <a:lnTo>
                  <a:pt x="7102" y="18263"/>
                </a:lnTo>
                <a:lnTo>
                  <a:pt x="7102" y="0"/>
                </a:lnTo>
                <a:lnTo>
                  <a:pt x="0" y="0"/>
                </a:lnTo>
                <a:lnTo>
                  <a:pt x="0" y="1826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5" name="object 1785"/>
          <p:cNvSpPr/>
          <p:nvPr/>
        </p:nvSpPr>
        <p:spPr>
          <a:xfrm>
            <a:off x="3496144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26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6" name="object 1786"/>
          <p:cNvSpPr/>
          <p:nvPr/>
        </p:nvSpPr>
        <p:spPr>
          <a:xfrm>
            <a:off x="3496144" y="484075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7" name="object 1787"/>
          <p:cNvSpPr/>
          <p:nvPr/>
        </p:nvSpPr>
        <p:spPr>
          <a:xfrm>
            <a:off x="3501137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0"/>
                </a:moveTo>
                <a:lnTo>
                  <a:pt x="0" y="182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8" name="object 1788"/>
          <p:cNvSpPr/>
          <p:nvPr/>
        </p:nvSpPr>
        <p:spPr>
          <a:xfrm>
            <a:off x="349614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9" name="object 1789"/>
          <p:cNvSpPr/>
          <p:nvPr/>
        </p:nvSpPr>
        <p:spPr>
          <a:xfrm>
            <a:off x="3501134" y="4836476"/>
            <a:ext cx="5358" cy="17413"/>
          </a:xfrm>
          <a:custGeom>
            <a:avLst/>
            <a:gdLst/>
            <a:ahLst/>
            <a:cxnLst/>
            <a:rect l="l" t="t" r="r" b="b"/>
            <a:pathLst>
              <a:path w="7620" h="24765">
                <a:moveTo>
                  <a:pt x="0" y="24350"/>
                </a:moveTo>
                <a:lnTo>
                  <a:pt x="7107" y="24350"/>
                </a:lnTo>
                <a:lnTo>
                  <a:pt x="7107" y="0"/>
                </a:lnTo>
                <a:lnTo>
                  <a:pt x="0" y="0"/>
                </a:lnTo>
                <a:lnTo>
                  <a:pt x="0" y="2435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0" name="object 1790"/>
          <p:cNvSpPr/>
          <p:nvPr/>
        </p:nvSpPr>
        <p:spPr>
          <a:xfrm>
            <a:off x="3501137" y="4836477"/>
            <a:ext cx="0" cy="17413"/>
          </a:xfrm>
          <a:custGeom>
            <a:avLst/>
            <a:gdLst/>
            <a:ahLst/>
            <a:cxnLst/>
            <a:rect l="l" t="t" r="r" b="b"/>
            <a:pathLst>
              <a:path h="24765">
                <a:moveTo>
                  <a:pt x="0" y="24351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1" name="object 1791"/>
          <p:cNvSpPr/>
          <p:nvPr/>
        </p:nvSpPr>
        <p:spPr>
          <a:xfrm>
            <a:off x="3501137" y="483647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2" name="object 1792"/>
          <p:cNvSpPr/>
          <p:nvPr/>
        </p:nvSpPr>
        <p:spPr>
          <a:xfrm>
            <a:off x="3506138" y="4836477"/>
            <a:ext cx="0" cy="17413"/>
          </a:xfrm>
          <a:custGeom>
            <a:avLst/>
            <a:gdLst/>
            <a:ahLst/>
            <a:cxnLst/>
            <a:rect l="l" t="t" r="r" b="b"/>
            <a:pathLst>
              <a:path h="24765">
                <a:moveTo>
                  <a:pt x="0" y="0"/>
                </a:moveTo>
                <a:lnTo>
                  <a:pt x="0" y="24351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3" name="object 1793"/>
          <p:cNvSpPr/>
          <p:nvPr/>
        </p:nvSpPr>
        <p:spPr>
          <a:xfrm>
            <a:off x="350113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4" name="object 1794"/>
          <p:cNvSpPr/>
          <p:nvPr/>
        </p:nvSpPr>
        <p:spPr>
          <a:xfrm>
            <a:off x="3506143" y="4838616"/>
            <a:ext cx="5358" cy="15180"/>
          </a:xfrm>
          <a:custGeom>
            <a:avLst/>
            <a:gdLst/>
            <a:ahLst/>
            <a:cxnLst/>
            <a:rect l="l" t="t" r="r" b="b"/>
            <a:pathLst>
              <a:path w="7620" h="21590">
                <a:moveTo>
                  <a:pt x="0" y="21307"/>
                </a:moveTo>
                <a:lnTo>
                  <a:pt x="7102" y="21307"/>
                </a:lnTo>
                <a:lnTo>
                  <a:pt x="7102" y="0"/>
                </a:lnTo>
                <a:lnTo>
                  <a:pt x="0" y="0"/>
                </a:lnTo>
                <a:lnTo>
                  <a:pt x="0" y="2130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5" name="object 1795"/>
          <p:cNvSpPr/>
          <p:nvPr/>
        </p:nvSpPr>
        <p:spPr>
          <a:xfrm>
            <a:off x="3506138" y="4838618"/>
            <a:ext cx="0" cy="15180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2130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6" name="object 1796"/>
          <p:cNvSpPr/>
          <p:nvPr/>
        </p:nvSpPr>
        <p:spPr>
          <a:xfrm>
            <a:off x="3506138" y="4838617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7" name="object 1797"/>
          <p:cNvSpPr/>
          <p:nvPr/>
        </p:nvSpPr>
        <p:spPr>
          <a:xfrm>
            <a:off x="3511130" y="4838618"/>
            <a:ext cx="0" cy="15180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0"/>
                </a:moveTo>
                <a:lnTo>
                  <a:pt x="0" y="2130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8" name="object 1798"/>
          <p:cNvSpPr/>
          <p:nvPr/>
        </p:nvSpPr>
        <p:spPr>
          <a:xfrm>
            <a:off x="350613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9" name="object 1799"/>
          <p:cNvSpPr/>
          <p:nvPr/>
        </p:nvSpPr>
        <p:spPr>
          <a:xfrm>
            <a:off x="3511126" y="4841468"/>
            <a:ext cx="5804" cy="12502"/>
          </a:xfrm>
          <a:custGeom>
            <a:avLst/>
            <a:gdLst/>
            <a:ahLst/>
            <a:cxnLst/>
            <a:rect l="l" t="t" r="r" b="b"/>
            <a:pathLst>
              <a:path w="8254" h="17779">
                <a:moveTo>
                  <a:pt x="0" y="17250"/>
                </a:moveTo>
                <a:lnTo>
                  <a:pt x="8120" y="17250"/>
                </a:lnTo>
                <a:lnTo>
                  <a:pt x="8120" y="0"/>
                </a:lnTo>
                <a:lnTo>
                  <a:pt x="0" y="0"/>
                </a:lnTo>
                <a:lnTo>
                  <a:pt x="0" y="1725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0" name="object 1800"/>
          <p:cNvSpPr/>
          <p:nvPr/>
        </p:nvSpPr>
        <p:spPr>
          <a:xfrm>
            <a:off x="3511130" y="4841470"/>
            <a:ext cx="0" cy="12502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17250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1" name="object 1801"/>
          <p:cNvSpPr/>
          <p:nvPr/>
        </p:nvSpPr>
        <p:spPr>
          <a:xfrm>
            <a:off x="3511130" y="4841470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2" name="object 1802"/>
          <p:cNvSpPr/>
          <p:nvPr/>
        </p:nvSpPr>
        <p:spPr>
          <a:xfrm>
            <a:off x="3516842" y="4841470"/>
            <a:ext cx="0" cy="12502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0" y="0"/>
                </a:moveTo>
                <a:lnTo>
                  <a:pt x="0" y="1725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3" name="object 1803"/>
          <p:cNvSpPr/>
          <p:nvPr/>
        </p:nvSpPr>
        <p:spPr>
          <a:xfrm>
            <a:off x="3511130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4" name="object 1804"/>
          <p:cNvSpPr/>
          <p:nvPr/>
        </p:nvSpPr>
        <p:spPr>
          <a:xfrm>
            <a:off x="3516841" y="4840756"/>
            <a:ext cx="5358" cy="12948"/>
          </a:xfrm>
          <a:custGeom>
            <a:avLst/>
            <a:gdLst/>
            <a:ahLst/>
            <a:cxnLst/>
            <a:rect l="l" t="t" r="r" b="b"/>
            <a:pathLst>
              <a:path w="7620" h="18415">
                <a:moveTo>
                  <a:pt x="0" y="18263"/>
                </a:moveTo>
                <a:lnTo>
                  <a:pt x="7102" y="18263"/>
                </a:lnTo>
                <a:lnTo>
                  <a:pt x="7102" y="0"/>
                </a:lnTo>
                <a:lnTo>
                  <a:pt x="0" y="0"/>
                </a:lnTo>
                <a:lnTo>
                  <a:pt x="0" y="1826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5" name="object 1805"/>
          <p:cNvSpPr/>
          <p:nvPr/>
        </p:nvSpPr>
        <p:spPr>
          <a:xfrm>
            <a:off x="3516842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26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6" name="object 1806"/>
          <p:cNvSpPr/>
          <p:nvPr/>
        </p:nvSpPr>
        <p:spPr>
          <a:xfrm>
            <a:off x="3516842" y="484075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7" name="object 1807"/>
          <p:cNvSpPr/>
          <p:nvPr/>
        </p:nvSpPr>
        <p:spPr>
          <a:xfrm>
            <a:off x="3521834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0"/>
                </a:moveTo>
                <a:lnTo>
                  <a:pt x="0" y="182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8" name="object 1808"/>
          <p:cNvSpPr/>
          <p:nvPr/>
        </p:nvSpPr>
        <p:spPr>
          <a:xfrm>
            <a:off x="351684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9" name="object 1809"/>
          <p:cNvSpPr/>
          <p:nvPr/>
        </p:nvSpPr>
        <p:spPr>
          <a:xfrm>
            <a:off x="3521833" y="4842181"/>
            <a:ext cx="5358" cy="11609"/>
          </a:xfrm>
          <a:custGeom>
            <a:avLst/>
            <a:gdLst/>
            <a:ahLst/>
            <a:cxnLst/>
            <a:rect l="l" t="t" r="r" b="b"/>
            <a:pathLst>
              <a:path w="7620" h="16509">
                <a:moveTo>
                  <a:pt x="0" y="16237"/>
                </a:moveTo>
                <a:lnTo>
                  <a:pt x="7102" y="16237"/>
                </a:lnTo>
                <a:lnTo>
                  <a:pt x="7102" y="0"/>
                </a:lnTo>
                <a:lnTo>
                  <a:pt x="0" y="0"/>
                </a:lnTo>
                <a:lnTo>
                  <a:pt x="0" y="1623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0" name="object 1810"/>
          <p:cNvSpPr/>
          <p:nvPr/>
        </p:nvSpPr>
        <p:spPr>
          <a:xfrm>
            <a:off x="3521834" y="4842182"/>
            <a:ext cx="0" cy="11609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16237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1" name="object 1811"/>
          <p:cNvSpPr/>
          <p:nvPr/>
        </p:nvSpPr>
        <p:spPr>
          <a:xfrm>
            <a:off x="3521834" y="484218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2" name="object 1812"/>
          <p:cNvSpPr/>
          <p:nvPr/>
        </p:nvSpPr>
        <p:spPr>
          <a:xfrm>
            <a:off x="3526826" y="4842182"/>
            <a:ext cx="0" cy="11609"/>
          </a:xfrm>
          <a:custGeom>
            <a:avLst/>
            <a:gdLst/>
            <a:ahLst/>
            <a:cxnLst/>
            <a:rect l="l" t="t" r="r" b="b"/>
            <a:pathLst>
              <a:path h="16509">
                <a:moveTo>
                  <a:pt x="0" y="0"/>
                </a:moveTo>
                <a:lnTo>
                  <a:pt x="0" y="16237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3" name="object 1813"/>
          <p:cNvSpPr/>
          <p:nvPr/>
        </p:nvSpPr>
        <p:spPr>
          <a:xfrm>
            <a:off x="352183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4" name="object 1814"/>
          <p:cNvSpPr/>
          <p:nvPr/>
        </p:nvSpPr>
        <p:spPr>
          <a:xfrm>
            <a:off x="3526824" y="4840756"/>
            <a:ext cx="5358" cy="12948"/>
          </a:xfrm>
          <a:custGeom>
            <a:avLst/>
            <a:gdLst/>
            <a:ahLst/>
            <a:cxnLst/>
            <a:rect l="l" t="t" r="r" b="b"/>
            <a:pathLst>
              <a:path w="7620" h="18415">
                <a:moveTo>
                  <a:pt x="0" y="18263"/>
                </a:moveTo>
                <a:lnTo>
                  <a:pt x="7107" y="18263"/>
                </a:lnTo>
                <a:lnTo>
                  <a:pt x="7107" y="0"/>
                </a:lnTo>
                <a:lnTo>
                  <a:pt x="0" y="0"/>
                </a:lnTo>
                <a:lnTo>
                  <a:pt x="0" y="1826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5" name="object 1815"/>
          <p:cNvSpPr/>
          <p:nvPr/>
        </p:nvSpPr>
        <p:spPr>
          <a:xfrm>
            <a:off x="3526826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26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6" name="object 1816"/>
          <p:cNvSpPr/>
          <p:nvPr/>
        </p:nvSpPr>
        <p:spPr>
          <a:xfrm>
            <a:off x="3526826" y="484075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7" name="object 1817"/>
          <p:cNvSpPr/>
          <p:nvPr/>
        </p:nvSpPr>
        <p:spPr>
          <a:xfrm>
            <a:off x="3531828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0"/>
                </a:moveTo>
                <a:lnTo>
                  <a:pt x="0" y="182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8" name="object 1818"/>
          <p:cNvSpPr/>
          <p:nvPr/>
        </p:nvSpPr>
        <p:spPr>
          <a:xfrm>
            <a:off x="352682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9" name="object 1819"/>
          <p:cNvSpPr/>
          <p:nvPr/>
        </p:nvSpPr>
        <p:spPr>
          <a:xfrm>
            <a:off x="3531826" y="4837188"/>
            <a:ext cx="5804" cy="16520"/>
          </a:xfrm>
          <a:custGeom>
            <a:avLst/>
            <a:gdLst/>
            <a:ahLst/>
            <a:cxnLst/>
            <a:rect l="l" t="t" r="r" b="b"/>
            <a:pathLst>
              <a:path w="8254" h="23495">
                <a:moveTo>
                  <a:pt x="0" y="23338"/>
                </a:moveTo>
                <a:lnTo>
                  <a:pt x="8116" y="23338"/>
                </a:lnTo>
                <a:lnTo>
                  <a:pt x="8116" y="0"/>
                </a:lnTo>
                <a:lnTo>
                  <a:pt x="0" y="0"/>
                </a:lnTo>
                <a:lnTo>
                  <a:pt x="0" y="23338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0" name="object 1820"/>
          <p:cNvSpPr/>
          <p:nvPr/>
        </p:nvSpPr>
        <p:spPr>
          <a:xfrm>
            <a:off x="3531828" y="4837190"/>
            <a:ext cx="0" cy="16520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23338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1" name="object 1821"/>
          <p:cNvSpPr/>
          <p:nvPr/>
        </p:nvSpPr>
        <p:spPr>
          <a:xfrm>
            <a:off x="3531828" y="483718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2" name="object 1822"/>
          <p:cNvSpPr/>
          <p:nvPr/>
        </p:nvSpPr>
        <p:spPr>
          <a:xfrm>
            <a:off x="3537531" y="4837190"/>
            <a:ext cx="0" cy="16520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38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3" name="object 1823"/>
          <p:cNvSpPr/>
          <p:nvPr/>
        </p:nvSpPr>
        <p:spPr>
          <a:xfrm>
            <a:off x="353182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4" name="object 1824"/>
          <p:cNvSpPr/>
          <p:nvPr/>
        </p:nvSpPr>
        <p:spPr>
          <a:xfrm>
            <a:off x="3537531" y="4843609"/>
            <a:ext cx="5358" cy="10268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0" y="14206"/>
                </a:moveTo>
                <a:lnTo>
                  <a:pt x="7107" y="14206"/>
                </a:lnTo>
                <a:lnTo>
                  <a:pt x="7107" y="0"/>
                </a:lnTo>
                <a:lnTo>
                  <a:pt x="0" y="0"/>
                </a:lnTo>
                <a:lnTo>
                  <a:pt x="0" y="14206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5" name="object 1825"/>
          <p:cNvSpPr/>
          <p:nvPr/>
        </p:nvSpPr>
        <p:spPr>
          <a:xfrm>
            <a:off x="3537531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1420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6" name="object 1826"/>
          <p:cNvSpPr/>
          <p:nvPr/>
        </p:nvSpPr>
        <p:spPr>
          <a:xfrm>
            <a:off x="3537531" y="484361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7" name="object 1827"/>
          <p:cNvSpPr/>
          <p:nvPr/>
        </p:nvSpPr>
        <p:spPr>
          <a:xfrm>
            <a:off x="3542532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0"/>
                </a:moveTo>
                <a:lnTo>
                  <a:pt x="0" y="142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8" name="object 1828"/>
          <p:cNvSpPr/>
          <p:nvPr/>
        </p:nvSpPr>
        <p:spPr>
          <a:xfrm>
            <a:off x="353753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9" name="object 1829"/>
          <p:cNvSpPr/>
          <p:nvPr/>
        </p:nvSpPr>
        <p:spPr>
          <a:xfrm>
            <a:off x="3542531" y="4844321"/>
            <a:ext cx="5358" cy="9376"/>
          </a:xfrm>
          <a:custGeom>
            <a:avLst/>
            <a:gdLst/>
            <a:ahLst/>
            <a:cxnLst/>
            <a:rect l="l" t="t" r="r" b="b"/>
            <a:pathLst>
              <a:path w="7620" h="13334">
                <a:moveTo>
                  <a:pt x="0" y="13193"/>
                </a:moveTo>
                <a:lnTo>
                  <a:pt x="7102" y="13193"/>
                </a:lnTo>
                <a:lnTo>
                  <a:pt x="7102" y="0"/>
                </a:lnTo>
                <a:lnTo>
                  <a:pt x="0" y="0"/>
                </a:lnTo>
                <a:lnTo>
                  <a:pt x="0" y="1319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0" name="object 1830"/>
          <p:cNvSpPr/>
          <p:nvPr/>
        </p:nvSpPr>
        <p:spPr>
          <a:xfrm>
            <a:off x="3542532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131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1" name="object 1831"/>
          <p:cNvSpPr/>
          <p:nvPr/>
        </p:nvSpPr>
        <p:spPr>
          <a:xfrm>
            <a:off x="3542532" y="484432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2" name="object 1832"/>
          <p:cNvSpPr/>
          <p:nvPr/>
        </p:nvSpPr>
        <p:spPr>
          <a:xfrm>
            <a:off x="3547524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3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3" name="object 1833"/>
          <p:cNvSpPr/>
          <p:nvPr/>
        </p:nvSpPr>
        <p:spPr>
          <a:xfrm>
            <a:off x="354253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4" name="object 1834"/>
          <p:cNvSpPr/>
          <p:nvPr/>
        </p:nvSpPr>
        <p:spPr>
          <a:xfrm>
            <a:off x="3547524" y="4845749"/>
            <a:ext cx="5358" cy="8037"/>
          </a:xfrm>
          <a:custGeom>
            <a:avLst/>
            <a:gdLst/>
            <a:ahLst/>
            <a:cxnLst/>
            <a:rect l="l" t="t" r="r" b="b"/>
            <a:pathLst>
              <a:path w="7620" h="11429">
                <a:moveTo>
                  <a:pt x="0" y="11162"/>
                </a:moveTo>
                <a:lnTo>
                  <a:pt x="7102" y="11162"/>
                </a:lnTo>
                <a:lnTo>
                  <a:pt x="7102" y="0"/>
                </a:lnTo>
                <a:lnTo>
                  <a:pt x="0" y="0"/>
                </a:lnTo>
                <a:lnTo>
                  <a:pt x="0" y="1116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5" name="object 1835"/>
          <p:cNvSpPr/>
          <p:nvPr/>
        </p:nvSpPr>
        <p:spPr>
          <a:xfrm>
            <a:off x="3547524" y="484575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6" name="object 1836"/>
          <p:cNvSpPr/>
          <p:nvPr/>
        </p:nvSpPr>
        <p:spPr>
          <a:xfrm>
            <a:off x="354752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7" name="object 1837"/>
          <p:cNvSpPr/>
          <p:nvPr/>
        </p:nvSpPr>
        <p:spPr>
          <a:xfrm>
            <a:off x="3552515" y="4844321"/>
            <a:ext cx="5358" cy="9376"/>
          </a:xfrm>
          <a:custGeom>
            <a:avLst/>
            <a:gdLst/>
            <a:ahLst/>
            <a:cxnLst/>
            <a:rect l="l" t="t" r="r" b="b"/>
            <a:pathLst>
              <a:path w="7620" h="13334">
                <a:moveTo>
                  <a:pt x="0" y="13193"/>
                </a:moveTo>
                <a:lnTo>
                  <a:pt x="7107" y="13193"/>
                </a:lnTo>
                <a:lnTo>
                  <a:pt x="7107" y="0"/>
                </a:lnTo>
                <a:lnTo>
                  <a:pt x="0" y="0"/>
                </a:lnTo>
                <a:lnTo>
                  <a:pt x="0" y="1319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8" name="object 1838"/>
          <p:cNvSpPr/>
          <p:nvPr/>
        </p:nvSpPr>
        <p:spPr>
          <a:xfrm>
            <a:off x="3552517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3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9" name="object 1839"/>
          <p:cNvSpPr/>
          <p:nvPr/>
        </p:nvSpPr>
        <p:spPr>
          <a:xfrm>
            <a:off x="3552516" y="484432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0" name="object 1840"/>
          <p:cNvSpPr/>
          <p:nvPr/>
        </p:nvSpPr>
        <p:spPr>
          <a:xfrm>
            <a:off x="3557517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3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1" name="object 1841"/>
          <p:cNvSpPr/>
          <p:nvPr/>
        </p:nvSpPr>
        <p:spPr>
          <a:xfrm>
            <a:off x="3552516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2" name="object 1842"/>
          <p:cNvSpPr/>
          <p:nvPr/>
        </p:nvSpPr>
        <p:spPr>
          <a:xfrm>
            <a:off x="3557516" y="4845036"/>
            <a:ext cx="5804" cy="8930"/>
          </a:xfrm>
          <a:custGeom>
            <a:avLst/>
            <a:gdLst/>
            <a:ahLst/>
            <a:cxnLst/>
            <a:rect l="l" t="t" r="r" b="b"/>
            <a:pathLst>
              <a:path w="8254" h="12700">
                <a:moveTo>
                  <a:pt x="0" y="12175"/>
                </a:moveTo>
                <a:lnTo>
                  <a:pt x="8116" y="12175"/>
                </a:lnTo>
                <a:lnTo>
                  <a:pt x="8116" y="0"/>
                </a:lnTo>
                <a:lnTo>
                  <a:pt x="0" y="0"/>
                </a:lnTo>
                <a:lnTo>
                  <a:pt x="0" y="1217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3" name="object 1843"/>
          <p:cNvSpPr/>
          <p:nvPr/>
        </p:nvSpPr>
        <p:spPr>
          <a:xfrm>
            <a:off x="3557518" y="4845038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4" name="object 1844"/>
          <p:cNvSpPr/>
          <p:nvPr/>
        </p:nvSpPr>
        <p:spPr>
          <a:xfrm>
            <a:off x="355751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5" name="object 1845"/>
          <p:cNvSpPr/>
          <p:nvPr/>
        </p:nvSpPr>
        <p:spPr>
          <a:xfrm>
            <a:off x="3563222" y="4840756"/>
            <a:ext cx="5358" cy="12948"/>
          </a:xfrm>
          <a:custGeom>
            <a:avLst/>
            <a:gdLst/>
            <a:ahLst/>
            <a:cxnLst/>
            <a:rect l="l" t="t" r="r" b="b"/>
            <a:pathLst>
              <a:path w="7620" h="18415">
                <a:moveTo>
                  <a:pt x="0" y="18263"/>
                </a:moveTo>
                <a:lnTo>
                  <a:pt x="7107" y="18263"/>
                </a:lnTo>
                <a:lnTo>
                  <a:pt x="7107" y="0"/>
                </a:lnTo>
                <a:lnTo>
                  <a:pt x="0" y="0"/>
                </a:lnTo>
                <a:lnTo>
                  <a:pt x="0" y="1826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6" name="object 1846"/>
          <p:cNvSpPr/>
          <p:nvPr/>
        </p:nvSpPr>
        <p:spPr>
          <a:xfrm>
            <a:off x="3563220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0"/>
                </a:moveTo>
                <a:lnTo>
                  <a:pt x="0" y="182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7" name="object 1847"/>
          <p:cNvSpPr/>
          <p:nvPr/>
        </p:nvSpPr>
        <p:spPr>
          <a:xfrm>
            <a:off x="3563221" y="484075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8" name="object 1848"/>
          <p:cNvSpPr/>
          <p:nvPr/>
        </p:nvSpPr>
        <p:spPr>
          <a:xfrm>
            <a:off x="3568222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0"/>
                </a:moveTo>
                <a:lnTo>
                  <a:pt x="0" y="182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9" name="object 1849"/>
          <p:cNvSpPr/>
          <p:nvPr/>
        </p:nvSpPr>
        <p:spPr>
          <a:xfrm>
            <a:off x="356322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0" name="object 1850"/>
          <p:cNvSpPr/>
          <p:nvPr/>
        </p:nvSpPr>
        <p:spPr>
          <a:xfrm>
            <a:off x="3568222" y="4840756"/>
            <a:ext cx="5358" cy="12948"/>
          </a:xfrm>
          <a:custGeom>
            <a:avLst/>
            <a:gdLst/>
            <a:ahLst/>
            <a:cxnLst/>
            <a:rect l="l" t="t" r="r" b="b"/>
            <a:pathLst>
              <a:path w="7620" h="18415">
                <a:moveTo>
                  <a:pt x="0" y="18263"/>
                </a:moveTo>
                <a:lnTo>
                  <a:pt x="7102" y="18263"/>
                </a:lnTo>
                <a:lnTo>
                  <a:pt x="7102" y="0"/>
                </a:lnTo>
                <a:lnTo>
                  <a:pt x="0" y="0"/>
                </a:lnTo>
                <a:lnTo>
                  <a:pt x="0" y="1826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1" name="object 1851"/>
          <p:cNvSpPr/>
          <p:nvPr/>
        </p:nvSpPr>
        <p:spPr>
          <a:xfrm>
            <a:off x="3568222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1826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2" name="object 1852"/>
          <p:cNvSpPr/>
          <p:nvPr/>
        </p:nvSpPr>
        <p:spPr>
          <a:xfrm>
            <a:off x="3568221" y="484075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3" name="object 1853"/>
          <p:cNvSpPr/>
          <p:nvPr/>
        </p:nvSpPr>
        <p:spPr>
          <a:xfrm>
            <a:off x="3573214" y="4840758"/>
            <a:ext cx="0" cy="12948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0"/>
                </a:moveTo>
                <a:lnTo>
                  <a:pt x="0" y="1826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4" name="object 1854"/>
          <p:cNvSpPr/>
          <p:nvPr/>
        </p:nvSpPr>
        <p:spPr>
          <a:xfrm>
            <a:off x="356822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5" name="object 1855"/>
          <p:cNvSpPr/>
          <p:nvPr/>
        </p:nvSpPr>
        <p:spPr>
          <a:xfrm>
            <a:off x="3573214" y="4844321"/>
            <a:ext cx="5358" cy="9376"/>
          </a:xfrm>
          <a:custGeom>
            <a:avLst/>
            <a:gdLst/>
            <a:ahLst/>
            <a:cxnLst/>
            <a:rect l="l" t="t" r="r" b="b"/>
            <a:pathLst>
              <a:path w="7620" h="13334">
                <a:moveTo>
                  <a:pt x="0" y="13193"/>
                </a:moveTo>
                <a:lnTo>
                  <a:pt x="7102" y="13193"/>
                </a:lnTo>
                <a:lnTo>
                  <a:pt x="7102" y="0"/>
                </a:lnTo>
                <a:lnTo>
                  <a:pt x="0" y="0"/>
                </a:lnTo>
                <a:lnTo>
                  <a:pt x="0" y="1319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6" name="object 1856"/>
          <p:cNvSpPr/>
          <p:nvPr/>
        </p:nvSpPr>
        <p:spPr>
          <a:xfrm>
            <a:off x="3573214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131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7" name="object 1857"/>
          <p:cNvSpPr/>
          <p:nvPr/>
        </p:nvSpPr>
        <p:spPr>
          <a:xfrm>
            <a:off x="3573214" y="484432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8" name="object 1858"/>
          <p:cNvSpPr/>
          <p:nvPr/>
        </p:nvSpPr>
        <p:spPr>
          <a:xfrm>
            <a:off x="3578207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3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9" name="object 1859"/>
          <p:cNvSpPr/>
          <p:nvPr/>
        </p:nvSpPr>
        <p:spPr>
          <a:xfrm>
            <a:off x="357321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0" name="object 1860"/>
          <p:cNvSpPr/>
          <p:nvPr/>
        </p:nvSpPr>
        <p:spPr>
          <a:xfrm>
            <a:off x="3578206" y="4843609"/>
            <a:ext cx="5358" cy="10268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0" y="14206"/>
                </a:moveTo>
                <a:lnTo>
                  <a:pt x="7107" y="14206"/>
                </a:lnTo>
                <a:lnTo>
                  <a:pt x="7107" y="0"/>
                </a:lnTo>
                <a:lnTo>
                  <a:pt x="0" y="0"/>
                </a:lnTo>
                <a:lnTo>
                  <a:pt x="0" y="14206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1" name="object 1861"/>
          <p:cNvSpPr/>
          <p:nvPr/>
        </p:nvSpPr>
        <p:spPr>
          <a:xfrm>
            <a:off x="3578207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1420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2" name="object 1862"/>
          <p:cNvSpPr/>
          <p:nvPr/>
        </p:nvSpPr>
        <p:spPr>
          <a:xfrm>
            <a:off x="3578207" y="484361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3" name="object 1863"/>
          <p:cNvSpPr/>
          <p:nvPr/>
        </p:nvSpPr>
        <p:spPr>
          <a:xfrm>
            <a:off x="3583207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0"/>
                </a:moveTo>
                <a:lnTo>
                  <a:pt x="0" y="142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4" name="object 1864"/>
          <p:cNvSpPr/>
          <p:nvPr/>
        </p:nvSpPr>
        <p:spPr>
          <a:xfrm>
            <a:off x="357820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5" name="object 1865"/>
          <p:cNvSpPr/>
          <p:nvPr/>
        </p:nvSpPr>
        <p:spPr>
          <a:xfrm>
            <a:off x="3583207" y="4847177"/>
            <a:ext cx="5804" cy="6697"/>
          </a:xfrm>
          <a:custGeom>
            <a:avLst/>
            <a:gdLst/>
            <a:ahLst/>
            <a:cxnLst/>
            <a:rect l="l" t="t" r="r" b="b"/>
            <a:pathLst>
              <a:path w="8254" h="9525">
                <a:moveTo>
                  <a:pt x="0" y="9131"/>
                </a:moveTo>
                <a:lnTo>
                  <a:pt x="8116" y="9131"/>
                </a:lnTo>
                <a:lnTo>
                  <a:pt x="8116" y="0"/>
                </a:lnTo>
                <a:lnTo>
                  <a:pt x="0" y="0"/>
                </a:lnTo>
                <a:lnTo>
                  <a:pt x="0" y="913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6" name="object 1866"/>
          <p:cNvSpPr/>
          <p:nvPr/>
        </p:nvSpPr>
        <p:spPr>
          <a:xfrm>
            <a:off x="3583208" y="484717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11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7" name="object 1867"/>
          <p:cNvSpPr/>
          <p:nvPr/>
        </p:nvSpPr>
        <p:spPr>
          <a:xfrm>
            <a:off x="3583208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11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8" name="object 1868"/>
          <p:cNvSpPr/>
          <p:nvPr/>
        </p:nvSpPr>
        <p:spPr>
          <a:xfrm>
            <a:off x="3588912" y="4842896"/>
            <a:ext cx="5358" cy="10716"/>
          </a:xfrm>
          <a:custGeom>
            <a:avLst/>
            <a:gdLst/>
            <a:ahLst/>
            <a:cxnLst/>
            <a:rect l="l" t="t" r="r" b="b"/>
            <a:pathLst>
              <a:path w="7620" h="15240">
                <a:moveTo>
                  <a:pt x="0" y="15219"/>
                </a:moveTo>
                <a:lnTo>
                  <a:pt x="7107" y="15219"/>
                </a:lnTo>
                <a:lnTo>
                  <a:pt x="7107" y="0"/>
                </a:lnTo>
                <a:lnTo>
                  <a:pt x="0" y="0"/>
                </a:lnTo>
                <a:lnTo>
                  <a:pt x="0" y="1521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9" name="object 1869"/>
          <p:cNvSpPr/>
          <p:nvPr/>
        </p:nvSpPr>
        <p:spPr>
          <a:xfrm>
            <a:off x="3588910" y="4842898"/>
            <a:ext cx="0" cy="10716"/>
          </a:xfrm>
          <a:custGeom>
            <a:avLst/>
            <a:gdLst/>
            <a:ahLst/>
            <a:cxnLst/>
            <a:rect l="l" t="t" r="r" b="b"/>
            <a:pathLst>
              <a:path h="15240">
                <a:moveTo>
                  <a:pt x="0" y="0"/>
                </a:moveTo>
                <a:lnTo>
                  <a:pt x="0" y="1521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0" name="object 1870"/>
          <p:cNvSpPr/>
          <p:nvPr/>
        </p:nvSpPr>
        <p:spPr>
          <a:xfrm>
            <a:off x="3588910" y="484289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1" name="object 1871"/>
          <p:cNvSpPr/>
          <p:nvPr/>
        </p:nvSpPr>
        <p:spPr>
          <a:xfrm>
            <a:off x="3593912" y="4842898"/>
            <a:ext cx="0" cy="10716"/>
          </a:xfrm>
          <a:custGeom>
            <a:avLst/>
            <a:gdLst/>
            <a:ahLst/>
            <a:cxnLst/>
            <a:rect l="l" t="t" r="r" b="b"/>
            <a:pathLst>
              <a:path h="15240">
                <a:moveTo>
                  <a:pt x="0" y="0"/>
                </a:moveTo>
                <a:lnTo>
                  <a:pt x="0" y="15219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2" name="object 1872"/>
          <p:cNvSpPr/>
          <p:nvPr/>
        </p:nvSpPr>
        <p:spPr>
          <a:xfrm>
            <a:off x="358891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3" name="object 1873"/>
          <p:cNvSpPr/>
          <p:nvPr/>
        </p:nvSpPr>
        <p:spPr>
          <a:xfrm>
            <a:off x="3593913" y="4843609"/>
            <a:ext cx="5358" cy="10268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0" y="14206"/>
                </a:moveTo>
                <a:lnTo>
                  <a:pt x="7102" y="14206"/>
                </a:lnTo>
                <a:lnTo>
                  <a:pt x="7102" y="0"/>
                </a:lnTo>
                <a:lnTo>
                  <a:pt x="0" y="0"/>
                </a:lnTo>
                <a:lnTo>
                  <a:pt x="0" y="14206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4" name="object 1874"/>
          <p:cNvSpPr/>
          <p:nvPr/>
        </p:nvSpPr>
        <p:spPr>
          <a:xfrm>
            <a:off x="3593912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14206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5" name="object 1875"/>
          <p:cNvSpPr/>
          <p:nvPr/>
        </p:nvSpPr>
        <p:spPr>
          <a:xfrm>
            <a:off x="3593912" y="484361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6" name="object 1876"/>
          <p:cNvSpPr/>
          <p:nvPr/>
        </p:nvSpPr>
        <p:spPr>
          <a:xfrm>
            <a:off x="3598904" y="4843610"/>
            <a:ext cx="0" cy="10268"/>
          </a:xfrm>
          <a:custGeom>
            <a:avLst/>
            <a:gdLst/>
            <a:ahLst/>
            <a:cxnLst/>
            <a:rect l="l" t="t" r="r" b="b"/>
            <a:pathLst>
              <a:path h="14604">
                <a:moveTo>
                  <a:pt x="0" y="0"/>
                </a:moveTo>
                <a:lnTo>
                  <a:pt x="0" y="14206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7" name="object 1877"/>
          <p:cNvSpPr/>
          <p:nvPr/>
        </p:nvSpPr>
        <p:spPr>
          <a:xfrm>
            <a:off x="359391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8" name="object 1878"/>
          <p:cNvSpPr/>
          <p:nvPr/>
        </p:nvSpPr>
        <p:spPr>
          <a:xfrm>
            <a:off x="3598905" y="4844321"/>
            <a:ext cx="5358" cy="9376"/>
          </a:xfrm>
          <a:custGeom>
            <a:avLst/>
            <a:gdLst/>
            <a:ahLst/>
            <a:cxnLst/>
            <a:rect l="l" t="t" r="r" b="b"/>
            <a:pathLst>
              <a:path w="7620" h="13334">
                <a:moveTo>
                  <a:pt x="0" y="13193"/>
                </a:moveTo>
                <a:lnTo>
                  <a:pt x="7102" y="13193"/>
                </a:lnTo>
                <a:lnTo>
                  <a:pt x="7102" y="0"/>
                </a:lnTo>
                <a:lnTo>
                  <a:pt x="0" y="0"/>
                </a:lnTo>
                <a:lnTo>
                  <a:pt x="0" y="1319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9" name="object 1879"/>
          <p:cNvSpPr/>
          <p:nvPr/>
        </p:nvSpPr>
        <p:spPr>
          <a:xfrm>
            <a:off x="3598904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13193"/>
                </a:moveTo>
                <a:lnTo>
                  <a:pt x="0" y="0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0" name="object 1880"/>
          <p:cNvSpPr/>
          <p:nvPr/>
        </p:nvSpPr>
        <p:spPr>
          <a:xfrm>
            <a:off x="3598904" y="484432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1" name="object 1881"/>
          <p:cNvSpPr/>
          <p:nvPr/>
        </p:nvSpPr>
        <p:spPr>
          <a:xfrm>
            <a:off x="3603896" y="4844323"/>
            <a:ext cx="0" cy="9376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3193"/>
                </a:lnTo>
              </a:path>
            </a:pathLst>
          </a:custGeom>
          <a:ln w="608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2" name="object 1882"/>
          <p:cNvSpPr/>
          <p:nvPr/>
        </p:nvSpPr>
        <p:spPr>
          <a:xfrm>
            <a:off x="359890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3" name="object 1883"/>
          <p:cNvSpPr/>
          <p:nvPr/>
        </p:nvSpPr>
        <p:spPr>
          <a:xfrm>
            <a:off x="3603897" y="4850030"/>
            <a:ext cx="5804" cy="3572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0" y="5074"/>
                </a:moveTo>
                <a:lnTo>
                  <a:pt x="8120" y="5074"/>
                </a:lnTo>
                <a:lnTo>
                  <a:pt x="8120" y="0"/>
                </a:lnTo>
                <a:lnTo>
                  <a:pt x="0" y="0"/>
                </a:lnTo>
                <a:lnTo>
                  <a:pt x="0" y="507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4" name="object 1884"/>
          <p:cNvSpPr/>
          <p:nvPr/>
        </p:nvSpPr>
        <p:spPr>
          <a:xfrm>
            <a:off x="3603897" y="4850030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5" name="object 1885"/>
          <p:cNvSpPr/>
          <p:nvPr/>
        </p:nvSpPr>
        <p:spPr>
          <a:xfrm>
            <a:off x="3609608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6" name="object 1886"/>
          <p:cNvSpPr/>
          <p:nvPr/>
        </p:nvSpPr>
        <p:spPr>
          <a:xfrm>
            <a:off x="360389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7" name="object 1887"/>
          <p:cNvSpPr/>
          <p:nvPr/>
        </p:nvSpPr>
        <p:spPr>
          <a:xfrm>
            <a:off x="3609612" y="4845749"/>
            <a:ext cx="5358" cy="8037"/>
          </a:xfrm>
          <a:custGeom>
            <a:avLst/>
            <a:gdLst/>
            <a:ahLst/>
            <a:cxnLst/>
            <a:rect l="l" t="t" r="r" b="b"/>
            <a:pathLst>
              <a:path w="7620" h="11429">
                <a:moveTo>
                  <a:pt x="0" y="11162"/>
                </a:moveTo>
                <a:lnTo>
                  <a:pt x="7102" y="11162"/>
                </a:lnTo>
                <a:lnTo>
                  <a:pt x="7102" y="0"/>
                </a:lnTo>
                <a:lnTo>
                  <a:pt x="0" y="0"/>
                </a:lnTo>
                <a:lnTo>
                  <a:pt x="0" y="1116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8" name="object 1888"/>
          <p:cNvSpPr/>
          <p:nvPr/>
        </p:nvSpPr>
        <p:spPr>
          <a:xfrm>
            <a:off x="3609608" y="4845750"/>
            <a:ext cx="0" cy="8037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3044" y="5581"/>
                </a:moveTo>
                <a:lnTo>
                  <a:pt x="3044" y="5581"/>
                </a:lnTo>
              </a:path>
            </a:pathLst>
          </a:custGeom>
          <a:ln w="1116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9" name="object 1889"/>
          <p:cNvSpPr/>
          <p:nvPr/>
        </p:nvSpPr>
        <p:spPr>
          <a:xfrm>
            <a:off x="3609608" y="484575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0" name="object 1890"/>
          <p:cNvSpPr/>
          <p:nvPr/>
        </p:nvSpPr>
        <p:spPr>
          <a:xfrm>
            <a:off x="3614600" y="4845750"/>
            <a:ext cx="0" cy="8037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3044" y="5581"/>
                </a:moveTo>
                <a:lnTo>
                  <a:pt x="3044" y="5581"/>
                </a:lnTo>
              </a:path>
            </a:pathLst>
          </a:custGeom>
          <a:ln w="1116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1" name="object 1891"/>
          <p:cNvSpPr/>
          <p:nvPr/>
        </p:nvSpPr>
        <p:spPr>
          <a:xfrm>
            <a:off x="360960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2" name="object 1892"/>
          <p:cNvSpPr/>
          <p:nvPr/>
        </p:nvSpPr>
        <p:spPr>
          <a:xfrm>
            <a:off x="3614594" y="4846461"/>
            <a:ext cx="5358" cy="7144"/>
          </a:xfrm>
          <a:custGeom>
            <a:avLst/>
            <a:gdLst/>
            <a:ahLst/>
            <a:cxnLst/>
            <a:rect l="l" t="t" r="r" b="b"/>
            <a:pathLst>
              <a:path w="7620" h="10159">
                <a:moveTo>
                  <a:pt x="0" y="10149"/>
                </a:moveTo>
                <a:lnTo>
                  <a:pt x="7107" y="10149"/>
                </a:lnTo>
                <a:lnTo>
                  <a:pt x="7107" y="0"/>
                </a:lnTo>
                <a:lnTo>
                  <a:pt x="0" y="0"/>
                </a:lnTo>
                <a:lnTo>
                  <a:pt x="0" y="10149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3" name="object 1893"/>
          <p:cNvSpPr/>
          <p:nvPr/>
        </p:nvSpPr>
        <p:spPr>
          <a:xfrm>
            <a:off x="3614600" y="4846462"/>
            <a:ext cx="0" cy="7144"/>
          </a:xfrm>
          <a:custGeom>
            <a:avLst/>
            <a:gdLst/>
            <a:ahLst/>
            <a:cxnLst/>
            <a:rect l="l" t="t" r="r" b="b"/>
            <a:pathLst>
              <a:path h="10159">
                <a:moveTo>
                  <a:pt x="-3044" y="5074"/>
                </a:moveTo>
                <a:lnTo>
                  <a:pt x="3044" y="5074"/>
                </a:lnTo>
              </a:path>
            </a:pathLst>
          </a:custGeom>
          <a:ln w="1014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4" name="object 1894"/>
          <p:cNvSpPr/>
          <p:nvPr/>
        </p:nvSpPr>
        <p:spPr>
          <a:xfrm>
            <a:off x="3614600" y="484646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5" name="object 1895"/>
          <p:cNvSpPr/>
          <p:nvPr/>
        </p:nvSpPr>
        <p:spPr>
          <a:xfrm>
            <a:off x="3619602" y="4846462"/>
            <a:ext cx="0" cy="7144"/>
          </a:xfrm>
          <a:custGeom>
            <a:avLst/>
            <a:gdLst/>
            <a:ahLst/>
            <a:cxnLst/>
            <a:rect l="l" t="t" r="r" b="b"/>
            <a:pathLst>
              <a:path h="10159">
                <a:moveTo>
                  <a:pt x="-3044" y="5074"/>
                </a:moveTo>
                <a:lnTo>
                  <a:pt x="3044" y="5074"/>
                </a:lnTo>
              </a:path>
            </a:pathLst>
          </a:custGeom>
          <a:ln w="10149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6" name="object 1896"/>
          <p:cNvSpPr/>
          <p:nvPr/>
        </p:nvSpPr>
        <p:spPr>
          <a:xfrm>
            <a:off x="361460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7" name="object 1897"/>
          <p:cNvSpPr/>
          <p:nvPr/>
        </p:nvSpPr>
        <p:spPr>
          <a:xfrm>
            <a:off x="3619604" y="4845749"/>
            <a:ext cx="5358" cy="8037"/>
          </a:xfrm>
          <a:custGeom>
            <a:avLst/>
            <a:gdLst/>
            <a:ahLst/>
            <a:cxnLst/>
            <a:rect l="l" t="t" r="r" b="b"/>
            <a:pathLst>
              <a:path w="7620" h="11429">
                <a:moveTo>
                  <a:pt x="0" y="11162"/>
                </a:moveTo>
                <a:lnTo>
                  <a:pt x="7102" y="11162"/>
                </a:lnTo>
                <a:lnTo>
                  <a:pt x="7102" y="0"/>
                </a:lnTo>
                <a:lnTo>
                  <a:pt x="0" y="0"/>
                </a:lnTo>
                <a:lnTo>
                  <a:pt x="0" y="1116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8" name="object 1898"/>
          <p:cNvSpPr/>
          <p:nvPr/>
        </p:nvSpPr>
        <p:spPr>
          <a:xfrm>
            <a:off x="3619602" y="4845750"/>
            <a:ext cx="0" cy="8037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3044" y="5581"/>
                </a:moveTo>
                <a:lnTo>
                  <a:pt x="3044" y="5581"/>
                </a:lnTo>
              </a:path>
            </a:pathLst>
          </a:custGeom>
          <a:ln w="1116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9" name="object 1899"/>
          <p:cNvSpPr/>
          <p:nvPr/>
        </p:nvSpPr>
        <p:spPr>
          <a:xfrm>
            <a:off x="3619602" y="484575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0" name="object 1900"/>
          <p:cNvSpPr/>
          <p:nvPr/>
        </p:nvSpPr>
        <p:spPr>
          <a:xfrm>
            <a:off x="3624594" y="4845750"/>
            <a:ext cx="0" cy="8037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3044" y="5581"/>
                </a:moveTo>
                <a:lnTo>
                  <a:pt x="3044" y="5581"/>
                </a:lnTo>
              </a:path>
            </a:pathLst>
          </a:custGeom>
          <a:ln w="1116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1" name="object 1901"/>
          <p:cNvSpPr/>
          <p:nvPr/>
        </p:nvSpPr>
        <p:spPr>
          <a:xfrm>
            <a:off x="3619602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2" name="object 1902"/>
          <p:cNvSpPr/>
          <p:nvPr/>
        </p:nvSpPr>
        <p:spPr>
          <a:xfrm>
            <a:off x="3624595" y="4845749"/>
            <a:ext cx="5358" cy="8037"/>
          </a:xfrm>
          <a:custGeom>
            <a:avLst/>
            <a:gdLst/>
            <a:ahLst/>
            <a:cxnLst/>
            <a:rect l="l" t="t" r="r" b="b"/>
            <a:pathLst>
              <a:path w="7620" h="11429">
                <a:moveTo>
                  <a:pt x="0" y="11162"/>
                </a:moveTo>
                <a:lnTo>
                  <a:pt x="7102" y="11162"/>
                </a:lnTo>
                <a:lnTo>
                  <a:pt x="7102" y="0"/>
                </a:lnTo>
                <a:lnTo>
                  <a:pt x="0" y="0"/>
                </a:lnTo>
                <a:lnTo>
                  <a:pt x="0" y="11162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3" name="object 1903"/>
          <p:cNvSpPr/>
          <p:nvPr/>
        </p:nvSpPr>
        <p:spPr>
          <a:xfrm>
            <a:off x="3624594" y="4845750"/>
            <a:ext cx="0" cy="8037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3044" y="5581"/>
                </a:moveTo>
                <a:lnTo>
                  <a:pt x="3044" y="5581"/>
                </a:lnTo>
              </a:path>
            </a:pathLst>
          </a:custGeom>
          <a:ln w="1116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4" name="object 1904"/>
          <p:cNvSpPr/>
          <p:nvPr/>
        </p:nvSpPr>
        <p:spPr>
          <a:xfrm>
            <a:off x="3624594" y="484575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5" name="object 1905"/>
          <p:cNvSpPr/>
          <p:nvPr/>
        </p:nvSpPr>
        <p:spPr>
          <a:xfrm>
            <a:off x="3629586" y="4845750"/>
            <a:ext cx="0" cy="8037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3044" y="5581"/>
                </a:moveTo>
                <a:lnTo>
                  <a:pt x="3044" y="5581"/>
                </a:lnTo>
              </a:path>
            </a:pathLst>
          </a:custGeom>
          <a:ln w="11162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6" name="object 1906"/>
          <p:cNvSpPr/>
          <p:nvPr/>
        </p:nvSpPr>
        <p:spPr>
          <a:xfrm>
            <a:off x="3624594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7" name="object 1907"/>
          <p:cNvSpPr/>
          <p:nvPr/>
        </p:nvSpPr>
        <p:spPr>
          <a:xfrm>
            <a:off x="3629588" y="4850743"/>
            <a:ext cx="5804" cy="3125"/>
          </a:xfrm>
          <a:custGeom>
            <a:avLst/>
            <a:gdLst/>
            <a:ahLst/>
            <a:cxnLst/>
            <a:rect l="l" t="t" r="r" b="b"/>
            <a:pathLst>
              <a:path w="8254" h="4445">
                <a:moveTo>
                  <a:pt x="0" y="4061"/>
                </a:moveTo>
                <a:lnTo>
                  <a:pt x="8120" y="4061"/>
                </a:lnTo>
                <a:lnTo>
                  <a:pt x="8120" y="0"/>
                </a:lnTo>
                <a:lnTo>
                  <a:pt x="0" y="0"/>
                </a:lnTo>
                <a:lnTo>
                  <a:pt x="0" y="406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8" name="object 1908"/>
          <p:cNvSpPr/>
          <p:nvPr/>
        </p:nvSpPr>
        <p:spPr>
          <a:xfrm>
            <a:off x="3629586" y="4850743"/>
            <a:ext cx="0" cy="3125"/>
          </a:xfrm>
          <a:custGeom>
            <a:avLst/>
            <a:gdLst/>
            <a:ahLst/>
            <a:cxnLst/>
            <a:rect l="l" t="t" r="r" b="b"/>
            <a:pathLst>
              <a:path h="4445">
                <a:moveTo>
                  <a:pt x="-3044" y="2030"/>
                </a:moveTo>
                <a:lnTo>
                  <a:pt x="3044" y="2030"/>
                </a:lnTo>
              </a:path>
            </a:pathLst>
          </a:custGeom>
          <a:ln w="406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9" name="object 1909"/>
          <p:cNvSpPr/>
          <p:nvPr/>
        </p:nvSpPr>
        <p:spPr>
          <a:xfrm>
            <a:off x="3629587" y="4850743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0" name="object 1910"/>
          <p:cNvSpPr/>
          <p:nvPr/>
        </p:nvSpPr>
        <p:spPr>
          <a:xfrm>
            <a:off x="3635298" y="4850743"/>
            <a:ext cx="0" cy="3125"/>
          </a:xfrm>
          <a:custGeom>
            <a:avLst/>
            <a:gdLst/>
            <a:ahLst/>
            <a:cxnLst/>
            <a:rect l="l" t="t" r="r" b="b"/>
            <a:pathLst>
              <a:path h="4445">
                <a:moveTo>
                  <a:pt x="-3044" y="2030"/>
                </a:moveTo>
                <a:lnTo>
                  <a:pt x="3044" y="2030"/>
                </a:lnTo>
              </a:path>
            </a:pathLst>
          </a:custGeom>
          <a:ln w="406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1" name="object 1911"/>
          <p:cNvSpPr/>
          <p:nvPr/>
        </p:nvSpPr>
        <p:spPr>
          <a:xfrm>
            <a:off x="362958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2" name="object 1912"/>
          <p:cNvSpPr/>
          <p:nvPr/>
        </p:nvSpPr>
        <p:spPr>
          <a:xfrm>
            <a:off x="3635293" y="4848602"/>
            <a:ext cx="5358" cy="5358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0" y="7105"/>
                </a:moveTo>
                <a:lnTo>
                  <a:pt x="7102" y="7105"/>
                </a:lnTo>
                <a:lnTo>
                  <a:pt x="7102" y="0"/>
                </a:lnTo>
                <a:lnTo>
                  <a:pt x="0" y="0"/>
                </a:lnTo>
                <a:lnTo>
                  <a:pt x="0" y="710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3" name="object 1913"/>
          <p:cNvSpPr/>
          <p:nvPr/>
        </p:nvSpPr>
        <p:spPr>
          <a:xfrm>
            <a:off x="3635298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4" name="object 1914"/>
          <p:cNvSpPr/>
          <p:nvPr/>
        </p:nvSpPr>
        <p:spPr>
          <a:xfrm>
            <a:off x="3635297" y="484860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5" name="object 1915"/>
          <p:cNvSpPr/>
          <p:nvPr/>
        </p:nvSpPr>
        <p:spPr>
          <a:xfrm>
            <a:off x="3640290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6" name="object 1916"/>
          <p:cNvSpPr/>
          <p:nvPr/>
        </p:nvSpPr>
        <p:spPr>
          <a:xfrm>
            <a:off x="3635297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7" name="object 1917"/>
          <p:cNvSpPr/>
          <p:nvPr/>
        </p:nvSpPr>
        <p:spPr>
          <a:xfrm>
            <a:off x="3640294" y="4849317"/>
            <a:ext cx="5358" cy="4465"/>
          </a:xfrm>
          <a:custGeom>
            <a:avLst/>
            <a:gdLst/>
            <a:ahLst/>
            <a:cxnLst/>
            <a:rect l="l" t="t" r="r" b="b"/>
            <a:pathLst>
              <a:path w="7620" h="6350">
                <a:moveTo>
                  <a:pt x="0" y="6087"/>
                </a:moveTo>
                <a:lnTo>
                  <a:pt x="7107" y="6087"/>
                </a:lnTo>
                <a:lnTo>
                  <a:pt x="7107" y="0"/>
                </a:lnTo>
                <a:lnTo>
                  <a:pt x="0" y="0"/>
                </a:lnTo>
                <a:lnTo>
                  <a:pt x="0" y="608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8" name="object 1918"/>
          <p:cNvSpPr/>
          <p:nvPr/>
        </p:nvSpPr>
        <p:spPr>
          <a:xfrm>
            <a:off x="3640290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9" name="object 1919"/>
          <p:cNvSpPr/>
          <p:nvPr/>
        </p:nvSpPr>
        <p:spPr>
          <a:xfrm>
            <a:off x="3640290" y="484931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0" name="object 1920"/>
          <p:cNvSpPr/>
          <p:nvPr/>
        </p:nvSpPr>
        <p:spPr>
          <a:xfrm>
            <a:off x="3645291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1" name="object 1921"/>
          <p:cNvSpPr/>
          <p:nvPr/>
        </p:nvSpPr>
        <p:spPr>
          <a:xfrm>
            <a:off x="364029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2" name="object 1922"/>
          <p:cNvSpPr/>
          <p:nvPr/>
        </p:nvSpPr>
        <p:spPr>
          <a:xfrm>
            <a:off x="3645295" y="4849317"/>
            <a:ext cx="5358" cy="4465"/>
          </a:xfrm>
          <a:custGeom>
            <a:avLst/>
            <a:gdLst/>
            <a:ahLst/>
            <a:cxnLst/>
            <a:rect l="l" t="t" r="r" b="b"/>
            <a:pathLst>
              <a:path w="7620" h="6350">
                <a:moveTo>
                  <a:pt x="0" y="6087"/>
                </a:moveTo>
                <a:lnTo>
                  <a:pt x="7102" y="6087"/>
                </a:lnTo>
                <a:lnTo>
                  <a:pt x="7102" y="0"/>
                </a:lnTo>
                <a:lnTo>
                  <a:pt x="0" y="0"/>
                </a:lnTo>
                <a:lnTo>
                  <a:pt x="0" y="608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3" name="object 1923"/>
          <p:cNvSpPr/>
          <p:nvPr/>
        </p:nvSpPr>
        <p:spPr>
          <a:xfrm>
            <a:off x="3645291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4" name="object 1924"/>
          <p:cNvSpPr/>
          <p:nvPr/>
        </p:nvSpPr>
        <p:spPr>
          <a:xfrm>
            <a:off x="3645291" y="484931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5" name="object 1925"/>
          <p:cNvSpPr/>
          <p:nvPr/>
        </p:nvSpPr>
        <p:spPr>
          <a:xfrm>
            <a:off x="3650283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6" name="object 1926"/>
          <p:cNvSpPr/>
          <p:nvPr/>
        </p:nvSpPr>
        <p:spPr>
          <a:xfrm>
            <a:off x="364529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7" name="object 1927"/>
          <p:cNvSpPr/>
          <p:nvPr/>
        </p:nvSpPr>
        <p:spPr>
          <a:xfrm>
            <a:off x="3650286" y="4848602"/>
            <a:ext cx="5358" cy="5358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0" y="7105"/>
                </a:moveTo>
                <a:lnTo>
                  <a:pt x="7102" y="7105"/>
                </a:lnTo>
                <a:lnTo>
                  <a:pt x="7102" y="0"/>
                </a:lnTo>
                <a:lnTo>
                  <a:pt x="0" y="0"/>
                </a:lnTo>
                <a:lnTo>
                  <a:pt x="0" y="710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8" name="object 1928"/>
          <p:cNvSpPr/>
          <p:nvPr/>
        </p:nvSpPr>
        <p:spPr>
          <a:xfrm>
            <a:off x="3650283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9" name="object 1929"/>
          <p:cNvSpPr/>
          <p:nvPr/>
        </p:nvSpPr>
        <p:spPr>
          <a:xfrm>
            <a:off x="3650283" y="484860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0" name="object 1930"/>
          <p:cNvSpPr/>
          <p:nvPr/>
        </p:nvSpPr>
        <p:spPr>
          <a:xfrm>
            <a:off x="3655276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1" name="object 1931"/>
          <p:cNvSpPr/>
          <p:nvPr/>
        </p:nvSpPr>
        <p:spPr>
          <a:xfrm>
            <a:off x="3650283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2" name="object 1932"/>
          <p:cNvSpPr/>
          <p:nvPr/>
        </p:nvSpPr>
        <p:spPr>
          <a:xfrm>
            <a:off x="3655278" y="4848602"/>
            <a:ext cx="5804" cy="5358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0" y="7105"/>
                </a:moveTo>
                <a:lnTo>
                  <a:pt x="8120" y="7105"/>
                </a:lnTo>
                <a:lnTo>
                  <a:pt x="8120" y="0"/>
                </a:lnTo>
                <a:lnTo>
                  <a:pt x="0" y="0"/>
                </a:lnTo>
                <a:lnTo>
                  <a:pt x="0" y="710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3" name="object 1933"/>
          <p:cNvSpPr/>
          <p:nvPr/>
        </p:nvSpPr>
        <p:spPr>
          <a:xfrm>
            <a:off x="3655276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4" name="object 1934"/>
          <p:cNvSpPr/>
          <p:nvPr/>
        </p:nvSpPr>
        <p:spPr>
          <a:xfrm>
            <a:off x="3655277" y="4848602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5" name="object 1935"/>
          <p:cNvSpPr/>
          <p:nvPr/>
        </p:nvSpPr>
        <p:spPr>
          <a:xfrm>
            <a:off x="3660988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6" name="object 1936"/>
          <p:cNvSpPr/>
          <p:nvPr/>
        </p:nvSpPr>
        <p:spPr>
          <a:xfrm>
            <a:off x="3655277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7" name="object 1937"/>
          <p:cNvSpPr/>
          <p:nvPr/>
        </p:nvSpPr>
        <p:spPr>
          <a:xfrm>
            <a:off x="3660984" y="4851458"/>
            <a:ext cx="5358" cy="2232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0" y="3043"/>
                </a:moveTo>
                <a:lnTo>
                  <a:pt x="7102" y="3043"/>
                </a:lnTo>
                <a:lnTo>
                  <a:pt x="7102" y="0"/>
                </a:lnTo>
                <a:lnTo>
                  <a:pt x="0" y="0"/>
                </a:lnTo>
                <a:lnTo>
                  <a:pt x="0" y="3043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8" name="object 1938"/>
          <p:cNvSpPr/>
          <p:nvPr/>
        </p:nvSpPr>
        <p:spPr>
          <a:xfrm>
            <a:off x="3660988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9" name="object 1939"/>
          <p:cNvSpPr/>
          <p:nvPr/>
        </p:nvSpPr>
        <p:spPr>
          <a:xfrm>
            <a:off x="3660988" y="485145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0" name="object 1940"/>
          <p:cNvSpPr/>
          <p:nvPr/>
        </p:nvSpPr>
        <p:spPr>
          <a:xfrm>
            <a:off x="3665980" y="4851459"/>
            <a:ext cx="0" cy="2232"/>
          </a:xfrm>
          <a:custGeom>
            <a:avLst/>
            <a:gdLst/>
            <a:ahLst/>
            <a:cxnLst/>
            <a:rect l="l" t="t" r="r" b="b"/>
            <a:pathLst>
              <a:path h="3175">
                <a:moveTo>
                  <a:pt x="-3044" y="1521"/>
                </a:moveTo>
                <a:lnTo>
                  <a:pt x="3044" y="1521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1" name="object 1941"/>
          <p:cNvSpPr/>
          <p:nvPr/>
        </p:nvSpPr>
        <p:spPr>
          <a:xfrm>
            <a:off x="366098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2" name="object 1942"/>
          <p:cNvSpPr/>
          <p:nvPr/>
        </p:nvSpPr>
        <p:spPr>
          <a:xfrm>
            <a:off x="3665976" y="4848602"/>
            <a:ext cx="5358" cy="5358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0" y="7105"/>
                </a:moveTo>
                <a:lnTo>
                  <a:pt x="7107" y="7105"/>
                </a:lnTo>
                <a:lnTo>
                  <a:pt x="7107" y="0"/>
                </a:lnTo>
                <a:lnTo>
                  <a:pt x="0" y="0"/>
                </a:lnTo>
                <a:lnTo>
                  <a:pt x="0" y="710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3" name="object 1943"/>
          <p:cNvSpPr/>
          <p:nvPr/>
        </p:nvSpPr>
        <p:spPr>
          <a:xfrm>
            <a:off x="3665980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4" name="object 1944"/>
          <p:cNvSpPr/>
          <p:nvPr/>
        </p:nvSpPr>
        <p:spPr>
          <a:xfrm>
            <a:off x="3665980" y="484860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5" name="object 1945"/>
          <p:cNvSpPr/>
          <p:nvPr/>
        </p:nvSpPr>
        <p:spPr>
          <a:xfrm>
            <a:off x="3670981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6" name="object 1946"/>
          <p:cNvSpPr/>
          <p:nvPr/>
        </p:nvSpPr>
        <p:spPr>
          <a:xfrm>
            <a:off x="366598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7" name="object 1947"/>
          <p:cNvSpPr/>
          <p:nvPr/>
        </p:nvSpPr>
        <p:spPr>
          <a:xfrm>
            <a:off x="3670976" y="4849317"/>
            <a:ext cx="5358" cy="4465"/>
          </a:xfrm>
          <a:custGeom>
            <a:avLst/>
            <a:gdLst/>
            <a:ahLst/>
            <a:cxnLst/>
            <a:rect l="l" t="t" r="r" b="b"/>
            <a:pathLst>
              <a:path w="7620" h="6350">
                <a:moveTo>
                  <a:pt x="0" y="6087"/>
                </a:moveTo>
                <a:lnTo>
                  <a:pt x="7102" y="6087"/>
                </a:lnTo>
                <a:lnTo>
                  <a:pt x="7102" y="0"/>
                </a:lnTo>
                <a:lnTo>
                  <a:pt x="0" y="0"/>
                </a:lnTo>
                <a:lnTo>
                  <a:pt x="0" y="6087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8" name="object 1948"/>
          <p:cNvSpPr/>
          <p:nvPr/>
        </p:nvSpPr>
        <p:spPr>
          <a:xfrm>
            <a:off x="3670981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9" name="object 1949"/>
          <p:cNvSpPr/>
          <p:nvPr/>
        </p:nvSpPr>
        <p:spPr>
          <a:xfrm>
            <a:off x="3670981" y="4849318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0" name="object 1950"/>
          <p:cNvSpPr/>
          <p:nvPr/>
        </p:nvSpPr>
        <p:spPr>
          <a:xfrm>
            <a:off x="3675973" y="4849318"/>
            <a:ext cx="0" cy="4465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3044" y="3043"/>
                </a:moveTo>
                <a:lnTo>
                  <a:pt x="3044" y="3043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1" name="object 1951"/>
          <p:cNvSpPr/>
          <p:nvPr/>
        </p:nvSpPr>
        <p:spPr>
          <a:xfrm>
            <a:off x="367098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2" name="object 1952"/>
          <p:cNvSpPr/>
          <p:nvPr/>
        </p:nvSpPr>
        <p:spPr>
          <a:xfrm>
            <a:off x="3675977" y="4850743"/>
            <a:ext cx="5804" cy="3125"/>
          </a:xfrm>
          <a:custGeom>
            <a:avLst/>
            <a:gdLst/>
            <a:ahLst/>
            <a:cxnLst/>
            <a:rect l="l" t="t" r="r" b="b"/>
            <a:pathLst>
              <a:path w="8254" h="4445">
                <a:moveTo>
                  <a:pt x="0" y="4061"/>
                </a:moveTo>
                <a:lnTo>
                  <a:pt x="8120" y="4061"/>
                </a:lnTo>
                <a:lnTo>
                  <a:pt x="8120" y="0"/>
                </a:lnTo>
                <a:lnTo>
                  <a:pt x="0" y="0"/>
                </a:lnTo>
                <a:lnTo>
                  <a:pt x="0" y="4061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3" name="object 1953"/>
          <p:cNvSpPr/>
          <p:nvPr/>
        </p:nvSpPr>
        <p:spPr>
          <a:xfrm>
            <a:off x="3675973" y="4850743"/>
            <a:ext cx="0" cy="3125"/>
          </a:xfrm>
          <a:custGeom>
            <a:avLst/>
            <a:gdLst/>
            <a:ahLst/>
            <a:cxnLst/>
            <a:rect l="l" t="t" r="r" b="b"/>
            <a:pathLst>
              <a:path h="4445">
                <a:moveTo>
                  <a:pt x="-3044" y="2030"/>
                </a:moveTo>
                <a:lnTo>
                  <a:pt x="3044" y="2030"/>
                </a:lnTo>
              </a:path>
            </a:pathLst>
          </a:custGeom>
          <a:ln w="406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4" name="object 1954"/>
          <p:cNvSpPr/>
          <p:nvPr/>
        </p:nvSpPr>
        <p:spPr>
          <a:xfrm>
            <a:off x="3675974" y="4850743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5" name="object 1955"/>
          <p:cNvSpPr/>
          <p:nvPr/>
        </p:nvSpPr>
        <p:spPr>
          <a:xfrm>
            <a:off x="3681685" y="4850743"/>
            <a:ext cx="0" cy="3125"/>
          </a:xfrm>
          <a:custGeom>
            <a:avLst/>
            <a:gdLst/>
            <a:ahLst/>
            <a:cxnLst/>
            <a:rect l="l" t="t" r="r" b="b"/>
            <a:pathLst>
              <a:path h="4445">
                <a:moveTo>
                  <a:pt x="-3044" y="2030"/>
                </a:moveTo>
                <a:lnTo>
                  <a:pt x="3044" y="2030"/>
                </a:lnTo>
              </a:path>
            </a:pathLst>
          </a:custGeom>
          <a:ln w="4061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6" name="object 1956"/>
          <p:cNvSpPr/>
          <p:nvPr/>
        </p:nvSpPr>
        <p:spPr>
          <a:xfrm>
            <a:off x="367597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7" name="object 1957"/>
          <p:cNvSpPr/>
          <p:nvPr/>
        </p:nvSpPr>
        <p:spPr>
          <a:xfrm>
            <a:off x="3681683" y="4848602"/>
            <a:ext cx="5358" cy="5358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0" y="7105"/>
                </a:moveTo>
                <a:lnTo>
                  <a:pt x="7102" y="7105"/>
                </a:lnTo>
                <a:lnTo>
                  <a:pt x="7102" y="0"/>
                </a:lnTo>
                <a:lnTo>
                  <a:pt x="0" y="0"/>
                </a:lnTo>
                <a:lnTo>
                  <a:pt x="0" y="710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8" name="object 1958"/>
          <p:cNvSpPr/>
          <p:nvPr/>
        </p:nvSpPr>
        <p:spPr>
          <a:xfrm>
            <a:off x="3681685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9" name="object 1959"/>
          <p:cNvSpPr/>
          <p:nvPr/>
        </p:nvSpPr>
        <p:spPr>
          <a:xfrm>
            <a:off x="3681685" y="4848602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0" name="object 1960"/>
          <p:cNvSpPr/>
          <p:nvPr/>
        </p:nvSpPr>
        <p:spPr>
          <a:xfrm>
            <a:off x="3686678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1" name="object 1961"/>
          <p:cNvSpPr/>
          <p:nvPr/>
        </p:nvSpPr>
        <p:spPr>
          <a:xfrm>
            <a:off x="3681685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2" name="object 1962"/>
          <p:cNvSpPr/>
          <p:nvPr/>
        </p:nvSpPr>
        <p:spPr>
          <a:xfrm>
            <a:off x="3686675" y="4850030"/>
            <a:ext cx="5358" cy="3572"/>
          </a:xfrm>
          <a:custGeom>
            <a:avLst/>
            <a:gdLst/>
            <a:ahLst/>
            <a:cxnLst/>
            <a:rect l="l" t="t" r="r" b="b"/>
            <a:pathLst>
              <a:path w="7620" h="5079">
                <a:moveTo>
                  <a:pt x="0" y="5074"/>
                </a:moveTo>
                <a:lnTo>
                  <a:pt x="7102" y="5074"/>
                </a:lnTo>
                <a:lnTo>
                  <a:pt x="7102" y="0"/>
                </a:lnTo>
                <a:lnTo>
                  <a:pt x="0" y="0"/>
                </a:lnTo>
                <a:lnTo>
                  <a:pt x="0" y="507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3" name="object 1963"/>
          <p:cNvSpPr/>
          <p:nvPr/>
        </p:nvSpPr>
        <p:spPr>
          <a:xfrm>
            <a:off x="3686678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4" name="object 1964"/>
          <p:cNvSpPr/>
          <p:nvPr/>
        </p:nvSpPr>
        <p:spPr>
          <a:xfrm>
            <a:off x="3686678" y="485003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5" name="object 1965"/>
          <p:cNvSpPr/>
          <p:nvPr/>
        </p:nvSpPr>
        <p:spPr>
          <a:xfrm>
            <a:off x="3691670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6" name="object 1966"/>
          <p:cNvSpPr/>
          <p:nvPr/>
        </p:nvSpPr>
        <p:spPr>
          <a:xfrm>
            <a:off x="3686678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7" name="object 1967"/>
          <p:cNvSpPr/>
          <p:nvPr/>
        </p:nvSpPr>
        <p:spPr>
          <a:xfrm>
            <a:off x="3691666" y="4852169"/>
            <a:ext cx="5358" cy="1786"/>
          </a:xfrm>
          <a:custGeom>
            <a:avLst/>
            <a:gdLst/>
            <a:ahLst/>
            <a:cxnLst/>
            <a:rect l="l" t="t" r="r" b="b"/>
            <a:pathLst>
              <a:path w="7620" h="2540">
                <a:moveTo>
                  <a:pt x="0" y="2030"/>
                </a:moveTo>
                <a:lnTo>
                  <a:pt x="7107" y="2030"/>
                </a:lnTo>
                <a:lnTo>
                  <a:pt x="7107" y="0"/>
                </a:lnTo>
                <a:lnTo>
                  <a:pt x="0" y="0"/>
                </a:lnTo>
                <a:lnTo>
                  <a:pt x="0" y="2030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8" name="object 1968"/>
          <p:cNvSpPr/>
          <p:nvPr/>
        </p:nvSpPr>
        <p:spPr>
          <a:xfrm>
            <a:off x="3691670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9" name="object 1969"/>
          <p:cNvSpPr/>
          <p:nvPr/>
        </p:nvSpPr>
        <p:spPr>
          <a:xfrm>
            <a:off x="3691670" y="4852171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12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0" name="object 1970"/>
          <p:cNvSpPr/>
          <p:nvPr/>
        </p:nvSpPr>
        <p:spPr>
          <a:xfrm>
            <a:off x="3696671" y="4852171"/>
            <a:ext cx="0" cy="1786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3044" y="1015"/>
                </a:moveTo>
                <a:lnTo>
                  <a:pt x="3044" y="1015"/>
                </a:lnTo>
              </a:path>
            </a:pathLst>
          </a:custGeom>
          <a:ln w="317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1" name="object 1971"/>
          <p:cNvSpPr/>
          <p:nvPr/>
        </p:nvSpPr>
        <p:spPr>
          <a:xfrm>
            <a:off x="3691670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12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2" name="object 1972"/>
          <p:cNvSpPr/>
          <p:nvPr/>
        </p:nvSpPr>
        <p:spPr>
          <a:xfrm>
            <a:off x="3696676" y="4850030"/>
            <a:ext cx="5358" cy="3572"/>
          </a:xfrm>
          <a:custGeom>
            <a:avLst/>
            <a:gdLst/>
            <a:ahLst/>
            <a:cxnLst/>
            <a:rect l="l" t="t" r="r" b="b"/>
            <a:pathLst>
              <a:path w="7620" h="5079">
                <a:moveTo>
                  <a:pt x="0" y="5074"/>
                </a:moveTo>
                <a:lnTo>
                  <a:pt x="7102" y="5074"/>
                </a:lnTo>
                <a:lnTo>
                  <a:pt x="7102" y="0"/>
                </a:lnTo>
                <a:lnTo>
                  <a:pt x="0" y="0"/>
                </a:lnTo>
                <a:lnTo>
                  <a:pt x="0" y="5074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3" name="object 1973"/>
          <p:cNvSpPr/>
          <p:nvPr/>
        </p:nvSpPr>
        <p:spPr>
          <a:xfrm>
            <a:off x="3696671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4" name="object 1974"/>
          <p:cNvSpPr/>
          <p:nvPr/>
        </p:nvSpPr>
        <p:spPr>
          <a:xfrm>
            <a:off x="3696671" y="4850030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10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5" name="object 1975"/>
          <p:cNvSpPr/>
          <p:nvPr/>
        </p:nvSpPr>
        <p:spPr>
          <a:xfrm>
            <a:off x="3701663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6" name="object 1976"/>
          <p:cNvSpPr/>
          <p:nvPr/>
        </p:nvSpPr>
        <p:spPr>
          <a:xfrm>
            <a:off x="3696671" y="4853599"/>
            <a:ext cx="5358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00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7" name="object 1977"/>
          <p:cNvSpPr/>
          <p:nvPr/>
        </p:nvSpPr>
        <p:spPr>
          <a:xfrm>
            <a:off x="3701659" y="4848602"/>
            <a:ext cx="5804" cy="5358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0" y="7105"/>
                </a:moveTo>
                <a:lnTo>
                  <a:pt x="8120" y="7105"/>
                </a:lnTo>
                <a:lnTo>
                  <a:pt x="8120" y="0"/>
                </a:lnTo>
                <a:lnTo>
                  <a:pt x="0" y="0"/>
                </a:lnTo>
                <a:lnTo>
                  <a:pt x="0" y="7105"/>
                </a:lnTo>
                <a:close/>
              </a:path>
            </a:pathLst>
          </a:custGeom>
          <a:solidFill>
            <a:srgbClr val="00008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8" name="object 1978"/>
          <p:cNvSpPr/>
          <p:nvPr/>
        </p:nvSpPr>
        <p:spPr>
          <a:xfrm>
            <a:off x="3701663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9" name="object 1979"/>
          <p:cNvSpPr/>
          <p:nvPr/>
        </p:nvSpPr>
        <p:spPr>
          <a:xfrm>
            <a:off x="3701664" y="4848602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0" y="0"/>
                </a:moveTo>
                <a:lnTo>
                  <a:pt x="8123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80" name="object 1980"/>
          <p:cNvSpPr/>
          <p:nvPr/>
        </p:nvSpPr>
        <p:spPr>
          <a:xfrm>
            <a:off x="3707375" y="4848602"/>
            <a:ext cx="0" cy="5358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3044" y="3552"/>
                </a:moveTo>
                <a:lnTo>
                  <a:pt x="3044" y="3552"/>
                </a:lnTo>
              </a:path>
            </a:pathLst>
          </a:custGeom>
          <a:ln w="7105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81" name="object 1981"/>
          <p:cNvSpPr/>
          <p:nvPr/>
        </p:nvSpPr>
        <p:spPr>
          <a:xfrm>
            <a:off x="3701664" y="4853599"/>
            <a:ext cx="5804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23" y="0"/>
                </a:moveTo>
                <a:lnTo>
                  <a:pt x="0" y="0"/>
                </a:lnTo>
              </a:path>
            </a:pathLst>
          </a:custGeom>
          <a:ln w="6087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82" name="object 1982"/>
          <p:cNvSpPr/>
          <p:nvPr/>
        </p:nvSpPr>
        <p:spPr>
          <a:xfrm>
            <a:off x="3707375" y="4850030"/>
            <a:ext cx="0" cy="3572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3044" y="2537"/>
                </a:moveTo>
                <a:lnTo>
                  <a:pt x="3044" y="2537"/>
                </a:lnTo>
              </a:path>
            </a:pathLst>
          </a:custGeom>
          <a:ln w="5074">
            <a:solidFill>
              <a:srgbClr val="00008F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83" name="object 1983"/>
          <p:cNvSpPr txBox="1"/>
          <p:nvPr/>
        </p:nvSpPr>
        <p:spPr>
          <a:xfrm>
            <a:off x="1838783" y="4861791"/>
            <a:ext cx="1362224" cy="420737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R="29020" algn="ctr">
              <a:lnSpc>
                <a:spcPts val="1403"/>
              </a:lnSpc>
              <a:spcBef>
                <a:spcPts val="80"/>
              </a:spcBef>
            </a:pPr>
            <a:r>
              <a:rPr sz="1336" b="1" spc="4" dirty="0">
                <a:latin typeface="Arial"/>
                <a:cs typeface="Arial"/>
              </a:rPr>
              <a:t>0</a:t>
            </a:r>
            <a:endParaRPr sz="1336">
              <a:latin typeface="Arial"/>
              <a:cs typeface="Arial"/>
            </a:endParaRPr>
          </a:p>
          <a:p>
            <a:pPr algn="ctr">
              <a:lnSpc>
                <a:spcPts val="1825"/>
              </a:lnSpc>
            </a:pPr>
            <a:r>
              <a:rPr sz="1687" b="1" spc="-4" dirty="0">
                <a:latin typeface="Arial"/>
                <a:cs typeface="Arial"/>
              </a:rPr>
              <a:t>Weight</a:t>
            </a:r>
            <a:r>
              <a:rPr sz="1687" b="1" spc="-42" dirty="0">
                <a:latin typeface="Arial"/>
                <a:cs typeface="Arial"/>
              </a:rPr>
              <a:t> </a:t>
            </a:r>
            <a:r>
              <a:rPr sz="1687" b="1" spc="-4" dirty="0">
                <a:latin typeface="Arial"/>
                <a:cs typeface="Arial"/>
              </a:rPr>
              <a:t>Value</a:t>
            </a:r>
            <a:endParaRPr sz="1687">
              <a:latin typeface="Arial"/>
              <a:cs typeface="Arial"/>
            </a:endParaRPr>
          </a:p>
        </p:txBody>
      </p:sp>
      <p:sp>
        <p:nvSpPr>
          <p:cNvPr id="1984" name="object 1984"/>
          <p:cNvSpPr txBox="1"/>
          <p:nvPr/>
        </p:nvSpPr>
        <p:spPr>
          <a:xfrm>
            <a:off x="630785" y="3218528"/>
            <a:ext cx="218008" cy="63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1709"/>
              </a:lnSpc>
            </a:pPr>
            <a:r>
              <a:rPr sz="1687" b="1" dirty="0">
                <a:latin typeface="Arial"/>
                <a:cs typeface="Arial"/>
              </a:rPr>
              <a:t>Count</a:t>
            </a:r>
            <a:endParaRPr sz="1687">
              <a:latin typeface="Arial"/>
              <a:cs typeface="Arial"/>
            </a:endParaRPr>
          </a:p>
        </p:txBody>
      </p:sp>
      <p:sp>
        <p:nvSpPr>
          <p:cNvPr id="1985" name="object 1985"/>
          <p:cNvSpPr txBox="1"/>
          <p:nvPr/>
        </p:nvSpPr>
        <p:spPr>
          <a:xfrm>
            <a:off x="4348758" y="3437930"/>
            <a:ext cx="442466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190" dirty="0">
                <a:latin typeface="Arial"/>
                <a:cs typeface="Arial"/>
              </a:rPr>
              <a:t>=&gt;</a:t>
            </a:r>
            <a:endParaRPr sz="253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25902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338" y="352378"/>
            <a:ext cx="6503565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3174391" algn="l"/>
              </a:tabLst>
            </a:pPr>
            <a:r>
              <a:rPr spc="-28" dirty="0"/>
              <a:t>Trained</a:t>
            </a:r>
            <a:r>
              <a:rPr dirty="0"/>
              <a:t> </a:t>
            </a:r>
            <a:r>
              <a:rPr spc="-35" dirty="0" smtClean="0"/>
              <a:t>Ternary</a:t>
            </a:r>
            <a:r>
              <a:rPr lang="de-DE" spc="-35" dirty="0" smtClean="0"/>
              <a:t> </a:t>
            </a:r>
            <a:r>
              <a:rPr spc="-4" dirty="0" smtClean="0"/>
              <a:t>Quantization</a:t>
            </a:r>
            <a:endParaRPr spc="-4" dirty="0"/>
          </a:p>
        </p:txBody>
      </p:sp>
      <p:sp>
        <p:nvSpPr>
          <p:cNvPr id="3" name="object 3"/>
          <p:cNvSpPr/>
          <p:nvPr/>
        </p:nvSpPr>
        <p:spPr>
          <a:xfrm>
            <a:off x="1500250" y="3281964"/>
            <a:ext cx="909354" cy="42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1525485" y="3294358"/>
            <a:ext cx="859036" cy="375493"/>
          </a:xfrm>
          <a:custGeom>
            <a:avLst/>
            <a:gdLst/>
            <a:ahLst/>
            <a:cxnLst/>
            <a:rect l="l" t="t" r="r" b="b"/>
            <a:pathLst>
              <a:path w="1221739" h="534035">
                <a:moveTo>
                  <a:pt x="1042657" y="0"/>
                </a:moveTo>
                <a:lnTo>
                  <a:pt x="179654" y="0"/>
                </a:lnTo>
                <a:lnTo>
                  <a:pt x="145043" y="134"/>
                </a:lnTo>
                <a:lnTo>
                  <a:pt x="94754" y="3632"/>
                </a:lnTo>
                <a:lnTo>
                  <a:pt x="52495" y="18989"/>
                </a:lnTo>
                <a:lnTo>
                  <a:pt x="19333" y="51564"/>
                </a:lnTo>
                <a:lnTo>
                  <a:pt x="3695" y="93073"/>
                </a:lnTo>
                <a:lnTo>
                  <a:pt x="135" y="142466"/>
                </a:lnTo>
                <a:lnTo>
                  <a:pt x="0" y="175679"/>
                </a:lnTo>
                <a:lnTo>
                  <a:pt x="3" y="357797"/>
                </a:lnTo>
                <a:lnTo>
                  <a:pt x="1106" y="418042"/>
                </a:lnTo>
                <a:lnTo>
                  <a:pt x="8762" y="460895"/>
                </a:lnTo>
                <a:lnTo>
                  <a:pt x="34110" y="499960"/>
                </a:lnTo>
                <a:lnTo>
                  <a:pt x="73888" y="524852"/>
                </a:lnTo>
                <a:lnTo>
                  <a:pt x="117508" y="532387"/>
                </a:lnTo>
                <a:lnTo>
                  <a:pt x="178854" y="533463"/>
                </a:lnTo>
                <a:lnTo>
                  <a:pt x="1041869" y="533463"/>
                </a:lnTo>
                <a:lnTo>
                  <a:pt x="1103906" y="532387"/>
                </a:lnTo>
                <a:lnTo>
                  <a:pt x="1147635" y="524852"/>
                </a:lnTo>
                <a:lnTo>
                  <a:pt x="1187411" y="499960"/>
                </a:lnTo>
                <a:lnTo>
                  <a:pt x="1212748" y="460895"/>
                </a:lnTo>
                <a:lnTo>
                  <a:pt x="1220419" y="417944"/>
                </a:lnTo>
                <a:lnTo>
                  <a:pt x="1221511" y="357797"/>
                </a:lnTo>
                <a:lnTo>
                  <a:pt x="1221508" y="175679"/>
                </a:lnTo>
                <a:lnTo>
                  <a:pt x="1220404" y="115423"/>
                </a:lnTo>
                <a:lnTo>
                  <a:pt x="1212748" y="72580"/>
                </a:lnTo>
                <a:lnTo>
                  <a:pt x="1187411" y="33504"/>
                </a:lnTo>
                <a:lnTo>
                  <a:pt x="1147635" y="8610"/>
                </a:lnTo>
                <a:lnTo>
                  <a:pt x="1104004" y="1076"/>
                </a:lnTo>
                <a:lnTo>
                  <a:pt x="1042657" y="0"/>
                </a:lnTo>
                <a:close/>
              </a:path>
            </a:pathLst>
          </a:custGeom>
          <a:solidFill>
            <a:srgbClr val="367DA2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1660868" y="3392407"/>
            <a:ext cx="586234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21" dirty="0">
                <a:solidFill>
                  <a:srgbClr val="FFFFFF"/>
                </a:solidFill>
                <a:latin typeface="Arial"/>
                <a:cs typeface="Arial"/>
              </a:rPr>
              <a:t>Normalize</a:t>
            </a:r>
            <a:endParaRPr sz="949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2464" y="3615119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7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622464" y="3484988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7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622464" y="3348662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7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2622464" y="3218531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7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2625619" y="3751443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7" y="0"/>
                </a:lnTo>
              </a:path>
            </a:pathLst>
          </a:custGeom>
          <a:ln w="88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 txBox="1"/>
          <p:nvPr/>
        </p:nvSpPr>
        <p:spPr>
          <a:xfrm>
            <a:off x="2556757" y="3788993"/>
            <a:ext cx="130373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18" dirty="0">
                <a:latin typeface="Arial"/>
                <a:cs typeface="Arial"/>
              </a:rPr>
              <a:t>-1</a:t>
            </a:r>
            <a:endParaRPr sz="949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42860" y="3788993"/>
            <a:ext cx="88404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25" dirty="0">
                <a:latin typeface="Arial"/>
                <a:cs typeface="Arial"/>
              </a:rPr>
              <a:t>1</a:t>
            </a:r>
            <a:endParaRPr sz="949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59983" y="3402505"/>
            <a:ext cx="431750" cy="347365"/>
          </a:xfrm>
          <a:custGeom>
            <a:avLst/>
            <a:gdLst/>
            <a:ahLst/>
            <a:cxnLst/>
            <a:rect l="l" t="t" r="r" b="b"/>
            <a:pathLst>
              <a:path w="614045" h="494029">
                <a:moveTo>
                  <a:pt x="0" y="0"/>
                </a:moveTo>
                <a:lnTo>
                  <a:pt x="8297" y="14405"/>
                </a:lnTo>
                <a:lnTo>
                  <a:pt x="16595" y="28913"/>
                </a:lnTo>
                <a:lnTo>
                  <a:pt x="24893" y="43488"/>
                </a:lnTo>
                <a:lnTo>
                  <a:pt x="33190" y="58096"/>
                </a:lnTo>
                <a:lnTo>
                  <a:pt x="41488" y="72704"/>
                </a:lnTo>
                <a:lnTo>
                  <a:pt x="66381" y="116215"/>
                </a:lnTo>
                <a:lnTo>
                  <a:pt x="91275" y="158655"/>
                </a:lnTo>
                <a:lnTo>
                  <a:pt x="116168" y="199345"/>
                </a:lnTo>
                <a:lnTo>
                  <a:pt x="141061" y="237733"/>
                </a:lnTo>
                <a:lnTo>
                  <a:pt x="165954" y="273406"/>
                </a:lnTo>
                <a:lnTo>
                  <a:pt x="190847" y="306074"/>
                </a:lnTo>
                <a:lnTo>
                  <a:pt x="215740" y="335576"/>
                </a:lnTo>
                <a:lnTo>
                  <a:pt x="248931" y="369911"/>
                </a:lnTo>
                <a:lnTo>
                  <a:pt x="282122" y="398675"/>
                </a:lnTo>
                <a:lnTo>
                  <a:pt x="315313" y="422235"/>
                </a:lnTo>
                <a:lnTo>
                  <a:pt x="348504" y="441115"/>
                </a:lnTo>
                <a:lnTo>
                  <a:pt x="389992" y="459062"/>
                </a:lnTo>
                <a:lnTo>
                  <a:pt x="431481" y="471886"/>
                </a:lnTo>
                <a:lnTo>
                  <a:pt x="472970" y="480760"/>
                </a:lnTo>
                <a:lnTo>
                  <a:pt x="514458" y="486711"/>
                </a:lnTo>
                <a:lnTo>
                  <a:pt x="555947" y="490577"/>
                </a:lnTo>
                <a:lnTo>
                  <a:pt x="597436" y="493014"/>
                </a:lnTo>
                <a:lnTo>
                  <a:pt x="605733" y="493375"/>
                </a:lnTo>
                <a:lnTo>
                  <a:pt x="614032" y="493701"/>
                </a:lnTo>
              </a:path>
            </a:pathLst>
          </a:custGeom>
          <a:ln w="35503">
            <a:solidFill>
              <a:srgbClr val="4F8F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3050757" y="3243387"/>
            <a:ext cx="315217" cy="169664"/>
          </a:xfrm>
          <a:custGeom>
            <a:avLst/>
            <a:gdLst/>
            <a:ahLst/>
            <a:cxnLst/>
            <a:rect l="l" t="t" r="r" b="b"/>
            <a:pathLst>
              <a:path w="448310" h="241300">
                <a:moveTo>
                  <a:pt x="0" y="240709"/>
                </a:moveTo>
                <a:lnTo>
                  <a:pt x="24893" y="197939"/>
                </a:lnTo>
                <a:lnTo>
                  <a:pt x="49786" y="157060"/>
                </a:lnTo>
                <a:lnTo>
                  <a:pt x="74679" y="119066"/>
                </a:lnTo>
                <a:lnTo>
                  <a:pt x="99572" y="84931"/>
                </a:lnTo>
                <a:lnTo>
                  <a:pt x="124465" y="55571"/>
                </a:lnTo>
                <a:lnTo>
                  <a:pt x="157656" y="25248"/>
                </a:lnTo>
                <a:lnTo>
                  <a:pt x="190847" y="6396"/>
                </a:lnTo>
                <a:lnTo>
                  <a:pt x="224038" y="0"/>
                </a:lnTo>
                <a:lnTo>
                  <a:pt x="232336" y="401"/>
                </a:lnTo>
                <a:lnTo>
                  <a:pt x="273825" y="14312"/>
                </a:lnTo>
                <a:lnTo>
                  <a:pt x="307016" y="39060"/>
                </a:lnTo>
                <a:lnTo>
                  <a:pt x="340206" y="74571"/>
                </a:lnTo>
                <a:lnTo>
                  <a:pt x="365100" y="107212"/>
                </a:lnTo>
                <a:lnTo>
                  <a:pt x="389992" y="144027"/>
                </a:lnTo>
                <a:lnTo>
                  <a:pt x="414886" y="184054"/>
                </a:lnTo>
                <a:lnTo>
                  <a:pt x="439779" y="226303"/>
                </a:lnTo>
                <a:lnTo>
                  <a:pt x="448077" y="240709"/>
                </a:lnTo>
              </a:path>
            </a:pathLst>
          </a:custGeom>
          <a:ln w="35395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2624855" y="3402505"/>
            <a:ext cx="431750" cy="347365"/>
          </a:xfrm>
          <a:custGeom>
            <a:avLst/>
            <a:gdLst/>
            <a:ahLst/>
            <a:cxnLst/>
            <a:rect l="l" t="t" r="r" b="b"/>
            <a:pathLst>
              <a:path w="614045" h="494029">
                <a:moveTo>
                  <a:pt x="0" y="493701"/>
                </a:moveTo>
                <a:lnTo>
                  <a:pt x="41488" y="491693"/>
                </a:lnTo>
                <a:lnTo>
                  <a:pt x="82977" y="488466"/>
                </a:lnTo>
                <a:lnTo>
                  <a:pt x="124465" y="483440"/>
                </a:lnTo>
                <a:lnTo>
                  <a:pt x="165954" y="475849"/>
                </a:lnTo>
                <a:lnTo>
                  <a:pt x="207442" y="464738"/>
                </a:lnTo>
                <a:lnTo>
                  <a:pt x="248931" y="448987"/>
                </a:lnTo>
                <a:lnTo>
                  <a:pt x="290420" y="427372"/>
                </a:lnTo>
                <a:lnTo>
                  <a:pt x="323611" y="405035"/>
                </a:lnTo>
                <a:lnTo>
                  <a:pt x="356802" y="377614"/>
                </a:lnTo>
                <a:lnTo>
                  <a:pt x="389992" y="344694"/>
                </a:lnTo>
                <a:lnTo>
                  <a:pt x="423183" y="306074"/>
                </a:lnTo>
                <a:lnTo>
                  <a:pt x="448077" y="273406"/>
                </a:lnTo>
                <a:lnTo>
                  <a:pt x="472970" y="237733"/>
                </a:lnTo>
                <a:lnTo>
                  <a:pt x="497863" y="199345"/>
                </a:lnTo>
                <a:lnTo>
                  <a:pt x="522756" y="158655"/>
                </a:lnTo>
                <a:lnTo>
                  <a:pt x="547649" y="116215"/>
                </a:lnTo>
                <a:lnTo>
                  <a:pt x="572543" y="72704"/>
                </a:lnTo>
                <a:lnTo>
                  <a:pt x="580840" y="58096"/>
                </a:lnTo>
                <a:lnTo>
                  <a:pt x="589138" y="43488"/>
                </a:lnTo>
                <a:lnTo>
                  <a:pt x="597436" y="28913"/>
                </a:lnTo>
                <a:lnTo>
                  <a:pt x="605733" y="14405"/>
                </a:lnTo>
                <a:lnTo>
                  <a:pt x="614032" y="0"/>
                </a:lnTo>
              </a:path>
            </a:pathLst>
          </a:custGeom>
          <a:ln w="35503">
            <a:solidFill>
              <a:srgbClr val="51A7F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006974" y="3281964"/>
            <a:ext cx="909354" cy="42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4032209" y="3294358"/>
            <a:ext cx="859036" cy="375493"/>
          </a:xfrm>
          <a:custGeom>
            <a:avLst/>
            <a:gdLst/>
            <a:ahLst/>
            <a:cxnLst/>
            <a:rect l="l" t="t" r="r" b="b"/>
            <a:pathLst>
              <a:path w="1221740" h="534035">
                <a:moveTo>
                  <a:pt x="1042657" y="0"/>
                </a:moveTo>
                <a:lnTo>
                  <a:pt x="179654" y="0"/>
                </a:lnTo>
                <a:lnTo>
                  <a:pt x="145043" y="134"/>
                </a:lnTo>
                <a:lnTo>
                  <a:pt x="94754" y="3632"/>
                </a:lnTo>
                <a:lnTo>
                  <a:pt x="52493" y="18989"/>
                </a:lnTo>
                <a:lnTo>
                  <a:pt x="19328" y="51564"/>
                </a:lnTo>
                <a:lnTo>
                  <a:pt x="3695" y="93073"/>
                </a:lnTo>
                <a:lnTo>
                  <a:pt x="135" y="142466"/>
                </a:lnTo>
                <a:lnTo>
                  <a:pt x="0" y="175679"/>
                </a:lnTo>
                <a:lnTo>
                  <a:pt x="3" y="357797"/>
                </a:lnTo>
                <a:lnTo>
                  <a:pt x="1106" y="418042"/>
                </a:lnTo>
                <a:lnTo>
                  <a:pt x="8762" y="460895"/>
                </a:lnTo>
                <a:lnTo>
                  <a:pt x="34105" y="499960"/>
                </a:lnTo>
                <a:lnTo>
                  <a:pt x="73888" y="524852"/>
                </a:lnTo>
                <a:lnTo>
                  <a:pt x="117508" y="532387"/>
                </a:lnTo>
                <a:lnTo>
                  <a:pt x="178854" y="533463"/>
                </a:lnTo>
                <a:lnTo>
                  <a:pt x="1041869" y="533463"/>
                </a:lnTo>
                <a:lnTo>
                  <a:pt x="1103906" y="532387"/>
                </a:lnTo>
                <a:lnTo>
                  <a:pt x="1147635" y="524852"/>
                </a:lnTo>
                <a:lnTo>
                  <a:pt x="1187411" y="499960"/>
                </a:lnTo>
                <a:lnTo>
                  <a:pt x="1212748" y="460895"/>
                </a:lnTo>
                <a:lnTo>
                  <a:pt x="1220430" y="417944"/>
                </a:lnTo>
                <a:lnTo>
                  <a:pt x="1221524" y="357797"/>
                </a:lnTo>
                <a:lnTo>
                  <a:pt x="1221520" y="175679"/>
                </a:lnTo>
                <a:lnTo>
                  <a:pt x="1220415" y="115423"/>
                </a:lnTo>
                <a:lnTo>
                  <a:pt x="1212748" y="72580"/>
                </a:lnTo>
                <a:lnTo>
                  <a:pt x="1187411" y="33504"/>
                </a:lnTo>
                <a:lnTo>
                  <a:pt x="1147635" y="8610"/>
                </a:lnTo>
                <a:lnTo>
                  <a:pt x="1104004" y="1076"/>
                </a:lnTo>
                <a:lnTo>
                  <a:pt x="1042657" y="0"/>
                </a:lnTo>
                <a:close/>
              </a:path>
            </a:pathLst>
          </a:custGeom>
          <a:solidFill>
            <a:srgbClr val="367DA2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4197113" y="3392407"/>
            <a:ext cx="523280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21" dirty="0">
                <a:solidFill>
                  <a:srgbClr val="FFFFFF"/>
                </a:solidFill>
                <a:latin typeface="Arial"/>
                <a:cs typeface="Arial"/>
              </a:rPr>
              <a:t>Quantize</a:t>
            </a:r>
            <a:endParaRPr sz="949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3002" y="3615119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143002" y="3484988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43002" y="3348662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143002" y="3218531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146157" y="3751443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88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 txBox="1"/>
          <p:nvPr/>
        </p:nvSpPr>
        <p:spPr>
          <a:xfrm>
            <a:off x="77291" y="3788993"/>
            <a:ext cx="130373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18" dirty="0">
                <a:latin typeface="Arial"/>
                <a:cs typeface="Arial"/>
              </a:rPr>
              <a:t>-1</a:t>
            </a:r>
            <a:endParaRPr sz="949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2961" y="3788993"/>
            <a:ext cx="88404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25" dirty="0">
                <a:latin typeface="Arial"/>
                <a:cs typeface="Arial"/>
              </a:rPr>
              <a:t>0</a:t>
            </a:r>
            <a:endParaRPr sz="949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3399" y="3788993"/>
            <a:ext cx="88404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25" dirty="0">
                <a:latin typeface="Arial"/>
                <a:cs typeface="Arial"/>
              </a:rPr>
              <a:t>1</a:t>
            </a:r>
            <a:endParaRPr sz="949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9870" y="3243387"/>
            <a:ext cx="455861" cy="523280"/>
          </a:xfrm>
          <a:custGeom>
            <a:avLst/>
            <a:gdLst/>
            <a:ahLst/>
            <a:cxnLst/>
            <a:rect l="l" t="t" r="r" b="b"/>
            <a:pathLst>
              <a:path w="648335" h="744220">
                <a:moveTo>
                  <a:pt x="0" y="743953"/>
                </a:moveTo>
                <a:lnTo>
                  <a:pt x="376" y="719123"/>
                </a:lnTo>
                <a:lnTo>
                  <a:pt x="8673" y="717996"/>
                </a:lnTo>
                <a:lnTo>
                  <a:pt x="16971" y="716567"/>
                </a:lnTo>
                <a:lnTo>
                  <a:pt x="58459" y="702152"/>
                </a:lnTo>
                <a:lnTo>
                  <a:pt x="91651" y="675291"/>
                </a:lnTo>
                <a:lnTo>
                  <a:pt x="116544" y="640283"/>
                </a:lnTo>
                <a:lnTo>
                  <a:pt x="141437" y="588163"/>
                </a:lnTo>
                <a:lnTo>
                  <a:pt x="158033" y="542568"/>
                </a:lnTo>
                <a:lnTo>
                  <a:pt x="174628" y="488140"/>
                </a:lnTo>
                <a:lnTo>
                  <a:pt x="191223" y="425648"/>
                </a:lnTo>
                <a:lnTo>
                  <a:pt x="207819" y="356820"/>
                </a:lnTo>
                <a:lnTo>
                  <a:pt x="224414" y="284399"/>
                </a:lnTo>
                <a:lnTo>
                  <a:pt x="232712" y="247952"/>
                </a:lnTo>
                <a:lnTo>
                  <a:pt x="249308" y="177202"/>
                </a:lnTo>
                <a:lnTo>
                  <a:pt x="265903" y="113083"/>
                </a:lnTo>
                <a:lnTo>
                  <a:pt x="282499" y="60096"/>
                </a:lnTo>
                <a:lnTo>
                  <a:pt x="299094" y="22238"/>
                </a:lnTo>
                <a:lnTo>
                  <a:pt x="323987" y="0"/>
                </a:lnTo>
                <a:lnTo>
                  <a:pt x="332285" y="2505"/>
                </a:lnTo>
                <a:lnTo>
                  <a:pt x="357178" y="39060"/>
                </a:lnTo>
                <a:lnTo>
                  <a:pt x="373774" y="84931"/>
                </a:lnTo>
                <a:lnTo>
                  <a:pt x="390369" y="144027"/>
                </a:lnTo>
                <a:lnTo>
                  <a:pt x="406965" y="212034"/>
                </a:lnTo>
                <a:lnTo>
                  <a:pt x="423556" y="284399"/>
                </a:lnTo>
                <a:lnTo>
                  <a:pt x="431856" y="320849"/>
                </a:lnTo>
                <a:lnTo>
                  <a:pt x="448456" y="391877"/>
                </a:lnTo>
                <a:lnTo>
                  <a:pt x="465047" y="457818"/>
                </a:lnTo>
                <a:lnTo>
                  <a:pt x="481647" y="516431"/>
                </a:lnTo>
                <a:lnTo>
                  <a:pt x="498238" y="566483"/>
                </a:lnTo>
                <a:lnTo>
                  <a:pt x="514838" y="607639"/>
                </a:lnTo>
                <a:lnTo>
                  <a:pt x="539728" y="653675"/>
                </a:lnTo>
                <a:lnTo>
                  <a:pt x="564619" y="683822"/>
                </a:lnTo>
                <a:lnTo>
                  <a:pt x="597810" y="706323"/>
                </a:lnTo>
                <a:lnTo>
                  <a:pt x="639301" y="717996"/>
                </a:lnTo>
                <a:lnTo>
                  <a:pt x="647601" y="719123"/>
                </a:lnTo>
                <a:lnTo>
                  <a:pt x="647977" y="743953"/>
                </a:lnTo>
              </a:path>
            </a:pathLst>
          </a:custGeom>
          <a:ln w="35615">
            <a:solidFill>
              <a:srgbClr val="51A7F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5221807" y="3615119"/>
            <a:ext cx="1173807" cy="0"/>
          </a:xfrm>
          <a:custGeom>
            <a:avLst/>
            <a:gdLst/>
            <a:ahLst/>
            <a:cxnLst/>
            <a:rect l="l" t="t" r="r" b="b"/>
            <a:pathLst>
              <a:path w="1669415">
                <a:moveTo>
                  <a:pt x="0" y="0"/>
                </a:moveTo>
                <a:lnTo>
                  <a:pt x="1668963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5221807" y="3484988"/>
            <a:ext cx="1173807" cy="0"/>
          </a:xfrm>
          <a:custGeom>
            <a:avLst/>
            <a:gdLst/>
            <a:ahLst/>
            <a:cxnLst/>
            <a:rect l="l" t="t" r="r" b="b"/>
            <a:pathLst>
              <a:path w="1669415">
                <a:moveTo>
                  <a:pt x="0" y="0"/>
                </a:moveTo>
                <a:lnTo>
                  <a:pt x="1668963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5221807" y="3348662"/>
            <a:ext cx="1173807" cy="0"/>
          </a:xfrm>
          <a:custGeom>
            <a:avLst/>
            <a:gdLst/>
            <a:ahLst/>
            <a:cxnLst/>
            <a:rect l="l" t="t" r="r" b="b"/>
            <a:pathLst>
              <a:path w="1669415">
                <a:moveTo>
                  <a:pt x="0" y="0"/>
                </a:moveTo>
                <a:lnTo>
                  <a:pt x="1668963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5221807" y="3218531"/>
            <a:ext cx="1173807" cy="0"/>
          </a:xfrm>
          <a:custGeom>
            <a:avLst/>
            <a:gdLst/>
            <a:ahLst/>
            <a:cxnLst/>
            <a:rect l="l" t="t" r="r" b="b"/>
            <a:pathLst>
              <a:path w="1669415">
                <a:moveTo>
                  <a:pt x="0" y="0"/>
                </a:moveTo>
                <a:lnTo>
                  <a:pt x="1668963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5224962" y="3751443"/>
            <a:ext cx="1173807" cy="0"/>
          </a:xfrm>
          <a:custGeom>
            <a:avLst/>
            <a:gdLst/>
            <a:ahLst/>
            <a:cxnLst/>
            <a:rect l="l" t="t" r="r" b="b"/>
            <a:pathLst>
              <a:path w="1669415">
                <a:moveTo>
                  <a:pt x="0" y="0"/>
                </a:moveTo>
                <a:lnTo>
                  <a:pt x="1668963" y="0"/>
                </a:lnTo>
              </a:path>
            </a:pathLst>
          </a:custGeom>
          <a:ln w="88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 txBox="1"/>
          <p:nvPr/>
        </p:nvSpPr>
        <p:spPr>
          <a:xfrm>
            <a:off x="5165020" y="3788993"/>
            <a:ext cx="121444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949" spc="18" dirty="0">
                <a:latin typeface="Arial"/>
                <a:cs typeface="Arial"/>
              </a:rPr>
              <a:t>-1</a:t>
            </a:r>
            <a:endParaRPr sz="949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70694" y="3788993"/>
            <a:ext cx="79474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949" spc="25" dirty="0">
                <a:latin typeface="Arial"/>
                <a:cs typeface="Arial"/>
              </a:rPr>
              <a:t>0</a:t>
            </a:r>
            <a:endParaRPr sz="949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57437" y="3788993"/>
            <a:ext cx="79474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949" spc="25" dirty="0">
                <a:latin typeface="Arial"/>
                <a:cs typeface="Arial"/>
              </a:rPr>
              <a:t>1</a:t>
            </a:r>
            <a:endParaRPr sz="949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91184" y="3323567"/>
            <a:ext cx="4911" cy="442913"/>
          </a:xfrm>
          <a:custGeom>
            <a:avLst/>
            <a:gdLst/>
            <a:ahLst/>
            <a:cxnLst/>
            <a:rect l="l" t="t" r="r" b="b"/>
            <a:pathLst>
              <a:path w="6984" h="629920">
                <a:moveTo>
                  <a:pt x="0" y="629920"/>
                </a:moveTo>
                <a:lnTo>
                  <a:pt x="6909" y="0"/>
                </a:lnTo>
              </a:path>
            </a:pathLst>
          </a:custGeom>
          <a:ln w="35891">
            <a:solidFill>
              <a:srgbClr val="4F8F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5809190" y="3216562"/>
            <a:ext cx="5358" cy="550069"/>
          </a:xfrm>
          <a:custGeom>
            <a:avLst/>
            <a:gdLst/>
            <a:ahLst/>
            <a:cxnLst/>
            <a:rect l="l" t="t" r="r" b="b"/>
            <a:pathLst>
              <a:path w="7620" h="782320">
                <a:moveTo>
                  <a:pt x="0" y="0"/>
                </a:moveTo>
                <a:lnTo>
                  <a:pt x="7148" y="782103"/>
                </a:lnTo>
              </a:path>
            </a:pathLst>
          </a:custGeom>
          <a:ln w="35891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5222350" y="3430580"/>
            <a:ext cx="4911" cy="336203"/>
          </a:xfrm>
          <a:custGeom>
            <a:avLst/>
            <a:gdLst/>
            <a:ahLst/>
            <a:cxnLst/>
            <a:rect l="l" t="t" r="r" b="b"/>
            <a:pathLst>
              <a:path w="6984" h="478154">
                <a:moveTo>
                  <a:pt x="0" y="0"/>
                </a:moveTo>
                <a:lnTo>
                  <a:pt x="6549" y="477723"/>
                </a:lnTo>
              </a:path>
            </a:pathLst>
          </a:custGeom>
          <a:ln w="35891">
            <a:solidFill>
              <a:srgbClr val="51A7F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3030862" y="3128260"/>
            <a:ext cx="56782" cy="692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3059248" y="3146847"/>
            <a:ext cx="0" cy="642938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274"/>
                </a:moveTo>
                <a:lnTo>
                  <a:pt x="0" y="0"/>
                </a:lnTo>
              </a:path>
            </a:pathLst>
          </a:custGeom>
          <a:ln w="881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3334901" y="3128256"/>
            <a:ext cx="56782" cy="688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3363295" y="3146850"/>
            <a:ext cx="0" cy="638919"/>
          </a:xfrm>
          <a:custGeom>
            <a:avLst/>
            <a:gdLst/>
            <a:ahLst/>
            <a:cxnLst/>
            <a:rect l="l" t="t" r="r" b="b"/>
            <a:pathLst>
              <a:path h="908685">
                <a:moveTo>
                  <a:pt x="0" y="908607"/>
                </a:moveTo>
                <a:lnTo>
                  <a:pt x="0" y="0"/>
                </a:lnTo>
              </a:path>
            </a:pathLst>
          </a:custGeom>
          <a:ln w="881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6728796" y="3151887"/>
            <a:ext cx="909354" cy="7196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6754031" y="3164279"/>
            <a:ext cx="859036" cy="670173"/>
          </a:xfrm>
          <a:custGeom>
            <a:avLst/>
            <a:gdLst/>
            <a:ahLst/>
            <a:cxnLst/>
            <a:rect l="l" t="t" r="r" b="b"/>
            <a:pathLst>
              <a:path w="1221740" h="953135">
                <a:moveTo>
                  <a:pt x="1042657" y="0"/>
                </a:moveTo>
                <a:lnTo>
                  <a:pt x="179654" y="0"/>
                </a:lnTo>
                <a:lnTo>
                  <a:pt x="145049" y="134"/>
                </a:lnTo>
                <a:lnTo>
                  <a:pt x="94756" y="3632"/>
                </a:lnTo>
                <a:lnTo>
                  <a:pt x="52493" y="18987"/>
                </a:lnTo>
                <a:lnTo>
                  <a:pt x="19328" y="51553"/>
                </a:lnTo>
                <a:lnTo>
                  <a:pt x="3695" y="93066"/>
                </a:lnTo>
                <a:lnTo>
                  <a:pt x="135" y="142455"/>
                </a:lnTo>
                <a:lnTo>
                  <a:pt x="0" y="175666"/>
                </a:lnTo>
                <a:lnTo>
                  <a:pt x="3" y="777379"/>
                </a:lnTo>
                <a:lnTo>
                  <a:pt x="1106" y="837625"/>
                </a:lnTo>
                <a:lnTo>
                  <a:pt x="8763" y="880478"/>
                </a:lnTo>
                <a:lnTo>
                  <a:pt x="34105" y="919543"/>
                </a:lnTo>
                <a:lnTo>
                  <a:pt x="73888" y="944435"/>
                </a:lnTo>
                <a:lnTo>
                  <a:pt x="117513" y="951969"/>
                </a:lnTo>
                <a:lnTo>
                  <a:pt x="178854" y="953046"/>
                </a:lnTo>
                <a:lnTo>
                  <a:pt x="1041869" y="953046"/>
                </a:lnTo>
                <a:lnTo>
                  <a:pt x="1103910" y="951969"/>
                </a:lnTo>
                <a:lnTo>
                  <a:pt x="1147635" y="944435"/>
                </a:lnTo>
                <a:lnTo>
                  <a:pt x="1187411" y="919543"/>
                </a:lnTo>
                <a:lnTo>
                  <a:pt x="1212748" y="880478"/>
                </a:lnTo>
                <a:lnTo>
                  <a:pt x="1220430" y="837526"/>
                </a:lnTo>
                <a:lnTo>
                  <a:pt x="1221524" y="777379"/>
                </a:lnTo>
                <a:lnTo>
                  <a:pt x="1221520" y="175666"/>
                </a:lnTo>
                <a:lnTo>
                  <a:pt x="1220415" y="115416"/>
                </a:lnTo>
                <a:lnTo>
                  <a:pt x="1212748" y="72567"/>
                </a:lnTo>
                <a:lnTo>
                  <a:pt x="1187411" y="33497"/>
                </a:lnTo>
                <a:lnTo>
                  <a:pt x="1147635" y="8610"/>
                </a:lnTo>
                <a:lnTo>
                  <a:pt x="1104009" y="1076"/>
                </a:lnTo>
                <a:lnTo>
                  <a:pt x="1042657" y="0"/>
                </a:lnTo>
                <a:close/>
              </a:path>
            </a:pathLst>
          </a:custGeom>
          <a:solidFill>
            <a:srgbClr val="367DA2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7168486" y="3395255"/>
            <a:ext cx="430468" cy="424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7194409" y="3408322"/>
            <a:ext cx="378619" cy="374154"/>
          </a:xfrm>
          <a:custGeom>
            <a:avLst/>
            <a:gdLst/>
            <a:ahLst/>
            <a:cxnLst/>
            <a:rect l="l" t="t" r="r" b="b"/>
            <a:pathLst>
              <a:path w="538479" h="532129">
                <a:moveTo>
                  <a:pt x="292266" y="0"/>
                </a:moveTo>
                <a:lnTo>
                  <a:pt x="246208" y="0"/>
                </a:lnTo>
                <a:lnTo>
                  <a:pt x="200690" y="7715"/>
                </a:lnTo>
                <a:lnTo>
                  <a:pt x="156790" y="23147"/>
                </a:lnTo>
                <a:lnTo>
                  <a:pt x="115589" y="46295"/>
                </a:lnTo>
                <a:lnTo>
                  <a:pt x="78166" y="77159"/>
                </a:lnTo>
                <a:lnTo>
                  <a:pt x="46899" y="114100"/>
                </a:lnTo>
                <a:lnTo>
                  <a:pt x="23449" y="154770"/>
                </a:lnTo>
                <a:lnTo>
                  <a:pt x="7816" y="198104"/>
                </a:lnTo>
                <a:lnTo>
                  <a:pt x="0" y="243035"/>
                </a:lnTo>
                <a:lnTo>
                  <a:pt x="0" y="288499"/>
                </a:lnTo>
                <a:lnTo>
                  <a:pt x="7816" y="333430"/>
                </a:lnTo>
                <a:lnTo>
                  <a:pt x="23449" y="376763"/>
                </a:lnTo>
                <a:lnTo>
                  <a:pt x="46899" y="417433"/>
                </a:lnTo>
                <a:lnTo>
                  <a:pt x="78166" y="454374"/>
                </a:lnTo>
                <a:lnTo>
                  <a:pt x="115589" y="485235"/>
                </a:lnTo>
                <a:lnTo>
                  <a:pt x="156790" y="508380"/>
                </a:lnTo>
                <a:lnTo>
                  <a:pt x="200690" y="523810"/>
                </a:lnTo>
                <a:lnTo>
                  <a:pt x="246208" y="531525"/>
                </a:lnTo>
                <a:lnTo>
                  <a:pt x="292266" y="531525"/>
                </a:lnTo>
                <a:lnTo>
                  <a:pt x="337785" y="523810"/>
                </a:lnTo>
                <a:lnTo>
                  <a:pt x="381684" y="508380"/>
                </a:lnTo>
                <a:lnTo>
                  <a:pt x="422885" y="485235"/>
                </a:lnTo>
                <a:lnTo>
                  <a:pt x="460309" y="454374"/>
                </a:lnTo>
                <a:lnTo>
                  <a:pt x="491575" y="417433"/>
                </a:lnTo>
                <a:lnTo>
                  <a:pt x="515025" y="376763"/>
                </a:lnTo>
                <a:lnTo>
                  <a:pt x="530658" y="333430"/>
                </a:lnTo>
                <a:lnTo>
                  <a:pt x="538475" y="288499"/>
                </a:lnTo>
                <a:lnTo>
                  <a:pt x="538475" y="243035"/>
                </a:lnTo>
                <a:lnTo>
                  <a:pt x="530658" y="198104"/>
                </a:lnTo>
                <a:lnTo>
                  <a:pt x="515025" y="154770"/>
                </a:lnTo>
                <a:lnTo>
                  <a:pt x="491575" y="114100"/>
                </a:lnTo>
                <a:lnTo>
                  <a:pt x="460309" y="77159"/>
                </a:lnTo>
                <a:lnTo>
                  <a:pt x="422885" y="46295"/>
                </a:lnTo>
                <a:lnTo>
                  <a:pt x="381684" y="23147"/>
                </a:lnTo>
                <a:lnTo>
                  <a:pt x="337785" y="7715"/>
                </a:lnTo>
                <a:lnTo>
                  <a:pt x="292266" y="0"/>
                </a:lnTo>
                <a:close/>
              </a:path>
            </a:pathLst>
          </a:custGeom>
          <a:solidFill>
            <a:srgbClr val="79AE3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7814838" y="3615119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7814838" y="3484988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/>
          <p:nvPr/>
        </p:nvSpPr>
        <p:spPr>
          <a:xfrm>
            <a:off x="7814838" y="3348662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7814838" y="3218531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7817992" y="3751443"/>
            <a:ext cx="1167557" cy="0"/>
          </a:xfrm>
          <a:custGeom>
            <a:avLst/>
            <a:gdLst/>
            <a:ahLst/>
            <a:cxnLst/>
            <a:rect l="l" t="t" r="r" b="b"/>
            <a:pathLst>
              <a:path w="1660525">
                <a:moveTo>
                  <a:pt x="0" y="0"/>
                </a:moveTo>
                <a:lnTo>
                  <a:pt x="1659989" y="0"/>
                </a:lnTo>
              </a:path>
            </a:pathLst>
          </a:custGeom>
          <a:ln w="88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/>
          <p:nvPr/>
        </p:nvSpPr>
        <p:spPr>
          <a:xfrm>
            <a:off x="8865929" y="3323567"/>
            <a:ext cx="4911" cy="442913"/>
          </a:xfrm>
          <a:custGeom>
            <a:avLst/>
            <a:gdLst/>
            <a:ahLst/>
            <a:cxnLst/>
            <a:rect l="l" t="t" r="r" b="b"/>
            <a:pathLst>
              <a:path w="6984" h="629920">
                <a:moveTo>
                  <a:pt x="0" y="0"/>
                </a:moveTo>
                <a:lnTo>
                  <a:pt x="6868" y="629920"/>
                </a:lnTo>
              </a:path>
            </a:pathLst>
          </a:custGeom>
          <a:ln w="35891">
            <a:solidFill>
              <a:srgbClr val="4F8F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" name="object 53"/>
          <p:cNvSpPr/>
          <p:nvPr/>
        </p:nvSpPr>
        <p:spPr>
          <a:xfrm>
            <a:off x="8399183" y="3216562"/>
            <a:ext cx="5358" cy="550069"/>
          </a:xfrm>
          <a:custGeom>
            <a:avLst/>
            <a:gdLst/>
            <a:ahLst/>
            <a:cxnLst/>
            <a:rect l="l" t="t" r="r" b="b"/>
            <a:pathLst>
              <a:path w="7620" h="782320">
                <a:moveTo>
                  <a:pt x="0" y="0"/>
                </a:moveTo>
                <a:lnTo>
                  <a:pt x="7107" y="782103"/>
                </a:lnTo>
              </a:path>
            </a:pathLst>
          </a:custGeom>
          <a:ln w="35891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/>
          <p:nvPr/>
        </p:nvSpPr>
        <p:spPr>
          <a:xfrm>
            <a:off x="8019949" y="3430580"/>
            <a:ext cx="4911" cy="336203"/>
          </a:xfrm>
          <a:custGeom>
            <a:avLst/>
            <a:gdLst/>
            <a:ahLst/>
            <a:cxnLst/>
            <a:rect l="l" t="t" r="r" b="b"/>
            <a:pathLst>
              <a:path w="6984" h="478154">
                <a:moveTo>
                  <a:pt x="0" y="0"/>
                </a:moveTo>
                <a:lnTo>
                  <a:pt x="6511" y="477723"/>
                </a:lnTo>
              </a:path>
            </a:pathLst>
          </a:custGeom>
          <a:ln w="35891">
            <a:solidFill>
              <a:srgbClr val="51A7F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 txBox="1"/>
          <p:nvPr/>
        </p:nvSpPr>
        <p:spPr>
          <a:xfrm>
            <a:off x="8767506" y="3788993"/>
            <a:ext cx="198239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949" spc="28" dirty="0">
                <a:latin typeface="Arial"/>
                <a:cs typeface="Arial"/>
              </a:rPr>
              <a:t>Wp</a:t>
            </a:r>
            <a:endParaRPr sz="949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79461" y="3788993"/>
            <a:ext cx="406301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  <a:tabLst>
                <a:tab pos="191535" algn="l"/>
                <a:tab pos="362085" algn="l"/>
              </a:tabLst>
            </a:pPr>
            <a:r>
              <a:rPr sz="949" spc="11" dirty="0">
                <a:latin typeface="Arial"/>
                <a:cs typeface="Arial"/>
              </a:rPr>
              <a:t>-t	</a:t>
            </a:r>
            <a:r>
              <a:rPr sz="949" spc="25" dirty="0">
                <a:latin typeface="Arial"/>
                <a:cs typeface="Arial"/>
              </a:rPr>
              <a:t>0	</a:t>
            </a:r>
            <a:r>
              <a:rPr sz="949" spc="11" dirty="0">
                <a:latin typeface="Arial"/>
                <a:cs typeface="Arial"/>
              </a:rPr>
              <a:t>t</a:t>
            </a:r>
            <a:endParaRPr sz="949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900532" y="4010152"/>
            <a:ext cx="937688" cy="6495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" name="object 58"/>
          <p:cNvSpPr/>
          <p:nvPr/>
        </p:nvSpPr>
        <p:spPr>
          <a:xfrm>
            <a:off x="7925767" y="4022538"/>
            <a:ext cx="887611" cy="600075"/>
          </a:xfrm>
          <a:custGeom>
            <a:avLst/>
            <a:gdLst/>
            <a:ahLst/>
            <a:cxnLst/>
            <a:rect l="l" t="t" r="r" b="b"/>
            <a:pathLst>
              <a:path w="1262379" h="853440">
                <a:moveTo>
                  <a:pt x="630897" y="0"/>
                </a:moveTo>
                <a:lnTo>
                  <a:pt x="0" y="426643"/>
                </a:lnTo>
                <a:lnTo>
                  <a:pt x="630897" y="853287"/>
                </a:lnTo>
                <a:lnTo>
                  <a:pt x="1261808" y="426643"/>
                </a:lnTo>
                <a:lnTo>
                  <a:pt x="63089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" name="object 59"/>
          <p:cNvSpPr txBox="1"/>
          <p:nvPr/>
        </p:nvSpPr>
        <p:spPr>
          <a:xfrm>
            <a:off x="8203374" y="4222764"/>
            <a:ext cx="337989" cy="188879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160" spc="14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16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573508" y="3804279"/>
            <a:ext cx="27682" cy="292447"/>
          </a:xfrm>
          <a:custGeom>
            <a:avLst/>
            <a:gdLst/>
            <a:ahLst/>
            <a:cxnLst/>
            <a:rect l="l" t="t" r="r" b="b"/>
            <a:pathLst>
              <a:path w="39370" h="415925">
                <a:moveTo>
                  <a:pt x="3441" y="0"/>
                </a:moveTo>
                <a:lnTo>
                  <a:pt x="18891" y="55762"/>
                </a:lnTo>
                <a:lnTo>
                  <a:pt x="29941" y="110161"/>
                </a:lnTo>
                <a:lnTo>
                  <a:pt x="36592" y="163198"/>
                </a:lnTo>
                <a:lnTo>
                  <a:pt x="38842" y="214872"/>
                </a:lnTo>
                <a:lnTo>
                  <a:pt x="36692" y="265183"/>
                </a:lnTo>
                <a:lnTo>
                  <a:pt x="30142" y="314131"/>
                </a:lnTo>
                <a:lnTo>
                  <a:pt x="19193" y="361717"/>
                </a:lnTo>
                <a:lnTo>
                  <a:pt x="3843" y="407940"/>
                </a:lnTo>
                <a:lnTo>
                  <a:pt x="0" y="415929"/>
                </a:lnTo>
              </a:path>
            </a:pathLst>
          </a:custGeom>
          <a:ln w="1794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" name="object 61"/>
          <p:cNvSpPr/>
          <p:nvPr/>
        </p:nvSpPr>
        <p:spPr>
          <a:xfrm>
            <a:off x="8548827" y="4078421"/>
            <a:ext cx="54918" cy="66526"/>
          </a:xfrm>
          <a:custGeom>
            <a:avLst/>
            <a:gdLst/>
            <a:ahLst/>
            <a:cxnLst/>
            <a:rect l="l" t="t" r="r" b="b"/>
            <a:pathLst>
              <a:path w="78104" h="94614">
                <a:moveTo>
                  <a:pt x="0" y="0"/>
                </a:moveTo>
                <a:lnTo>
                  <a:pt x="2133" y="94564"/>
                </a:lnTo>
                <a:lnTo>
                  <a:pt x="77876" y="361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2" name="object 62"/>
          <p:cNvSpPr/>
          <p:nvPr/>
        </p:nvSpPr>
        <p:spPr>
          <a:xfrm>
            <a:off x="7525034" y="3791579"/>
            <a:ext cx="547836" cy="431750"/>
          </a:xfrm>
          <a:custGeom>
            <a:avLst/>
            <a:gdLst/>
            <a:ahLst/>
            <a:cxnLst/>
            <a:rect l="l" t="t" r="r" b="b"/>
            <a:pathLst>
              <a:path w="779145" h="614045">
                <a:moveTo>
                  <a:pt x="778560" y="614037"/>
                </a:moveTo>
                <a:lnTo>
                  <a:pt x="734912" y="593393"/>
                </a:lnTo>
                <a:lnTo>
                  <a:pt x="691790" y="571727"/>
                </a:lnTo>
                <a:lnTo>
                  <a:pt x="649194" y="549039"/>
                </a:lnTo>
                <a:lnTo>
                  <a:pt x="607124" y="525328"/>
                </a:lnTo>
                <a:lnTo>
                  <a:pt x="565580" y="500596"/>
                </a:lnTo>
                <a:lnTo>
                  <a:pt x="524561" y="474841"/>
                </a:lnTo>
                <a:lnTo>
                  <a:pt x="484069" y="448064"/>
                </a:lnTo>
                <a:lnTo>
                  <a:pt x="444103" y="420265"/>
                </a:lnTo>
                <a:lnTo>
                  <a:pt x="404663" y="391444"/>
                </a:lnTo>
                <a:lnTo>
                  <a:pt x="365749" y="361601"/>
                </a:lnTo>
                <a:lnTo>
                  <a:pt x="327360" y="330735"/>
                </a:lnTo>
                <a:lnTo>
                  <a:pt x="289498" y="298848"/>
                </a:lnTo>
                <a:lnTo>
                  <a:pt x="252162" y="265938"/>
                </a:lnTo>
                <a:lnTo>
                  <a:pt x="215351" y="232006"/>
                </a:lnTo>
                <a:lnTo>
                  <a:pt x="179067" y="197052"/>
                </a:lnTo>
                <a:lnTo>
                  <a:pt x="143308" y="161075"/>
                </a:lnTo>
                <a:lnTo>
                  <a:pt x="108075" y="124077"/>
                </a:lnTo>
                <a:lnTo>
                  <a:pt x="73369" y="86056"/>
                </a:lnTo>
                <a:lnTo>
                  <a:pt x="39188" y="47013"/>
                </a:lnTo>
                <a:lnTo>
                  <a:pt x="5533" y="6948"/>
                </a:lnTo>
                <a:lnTo>
                  <a:pt x="0" y="0"/>
                </a:lnTo>
              </a:path>
            </a:pathLst>
          </a:custGeom>
          <a:ln w="1774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" name="object 63"/>
          <p:cNvSpPr/>
          <p:nvPr/>
        </p:nvSpPr>
        <p:spPr>
          <a:xfrm>
            <a:off x="7491606" y="3749602"/>
            <a:ext cx="61168" cy="65187"/>
          </a:xfrm>
          <a:custGeom>
            <a:avLst/>
            <a:gdLst/>
            <a:ahLst/>
            <a:cxnLst/>
            <a:rect l="l" t="t" r="r" b="b"/>
            <a:pathLst>
              <a:path w="86995" h="92710">
                <a:moveTo>
                  <a:pt x="0" y="0"/>
                </a:moveTo>
                <a:lnTo>
                  <a:pt x="19151" y="92697"/>
                </a:lnTo>
                <a:lnTo>
                  <a:pt x="86994" y="4057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" name="object 64"/>
          <p:cNvSpPr/>
          <p:nvPr/>
        </p:nvSpPr>
        <p:spPr>
          <a:xfrm>
            <a:off x="7161466" y="3765073"/>
            <a:ext cx="867966" cy="487561"/>
          </a:xfrm>
          <a:custGeom>
            <a:avLst/>
            <a:gdLst/>
            <a:ahLst/>
            <a:cxnLst/>
            <a:rect l="l" t="t" r="r" b="b"/>
            <a:pathLst>
              <a:path w="1234440" h="693420">
                <a:moveTo>
                  <a:pt x="1234284" y="693211"/>
                </a:moveTo>
                <a:lnTo>
                  <a:pt x="1186203" y="678901"/>
                </a:lnTo>
                <a:lnTo>
                  <a:pt x="1138436" y="663832"/>
                </a:lnTo>
                <a:lnTo>
                  <a:pt x="1090983" y="648006"/>
                </a:lnTo>
                <a:lnTo>
                  <a:pt x="1043843" y="631421"/>
                </a:lnTo>
                <a:lnTo>
                  <a:pt x="997017" y="614079"/>
                </a:lnTo>
                <a:lnTo>
                  <a:pt x="950505" y="595978"/>
                </a:lnTo>
                <a:lnTo>
                  <a:pt x="904306" y="577120"/>
                </a:lnTo>
                <a:lnTo>
                  <a:pt x="858421" y="557504"/>
                </a:lnTo>
                <a:lnTo>
                  <a:pt x="812849" y="537130"/>
                </a:lnTo>
                <a:lnTo>
                  <a:pt x="767591" y="515997"/>
                </a:lnTo>
                <a:lnTo>
                  <a:pt x="722647" y="494107"/>
                </a:lnTo>
                <a:lnTo>
                  <a:pt x="678016" y="471459"/>
                </a:lnTo>
                <a:lnTo>
                  <a:pt x="633700" y="448053"/>
                </a:lnTo>
                <a:lnTo>
                  <a:pt x="589696" y="423889"/>
                </a:lnTo>
                <a:lnTo>
                  <a:pt x="546007" y="398967"/>
                </a:lnTo>
                <a:lnTo>
                  <a:pt x="502631" y="373287"/>
                </a:lnTo>
                <a:lnTo>
                  <a:pt x="459568" y="346849"/>
                </a:lnTo>
                <a:lnTo>
                  <a:pt x="416820" y="319653"/>
                </a:lnTo>
                <a:lnTo>
                  <a:pt x="374384" y="291699"/>
                </a:lnTo>
                <a:lnTo>
                  <a:pt x="332263" y="262987"/>
                </a:lnTo>
                <a:lnTo>
                  <a:pt x="290455" y="233518"/>
                </a:lnTo>
                <a:lnTo>
                  <a:pt x="248961" y="203290"/>
                </a:lnTo>
                <a:lnTo>
                  <a:pt x="207781" y="172304"/>
                </a:lnTo>
                <a:lnTo>
                  <a:pt x="166914" y="140560"/>
                </a:lnTo>
                <a:lnTo>
                  <a:pt x="126361" y="108059"/>
                </a:lnTo>
                <a:lnTo>
                  <a:pt x="86121" y="74799"/>
                </a:lnTo>
                <a:lnTo>
                  <a:pt x="46196" y="40782"/>
                </a:lnTo>
                <a:lnTo>
                  <a:pt x="6584" y="6006"/>
                </a:lnTo>
                <a:lnTo>
                  <a:pt x="0" y="0"/>
                </a:lnTo>
              </a:path>
            </a:pathLst>
          </a:custGeom>
          <a:ln w="1770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" name="object 65"/>
          <p:cNvSpPr/>
          <p:nvPr/>
        </p:nvSpPr>
        <p:spPr>
          <a:xfrm>
            <a:off x="7121711" y="3728805"/>
            <a:ext cx="65187" cy="62508"/>
          </a:xfrm>
          <a:custGeom>
            <a:avLst/>
            <a:gdLst/>
            <a:ahLst/>
            <a:cxnLst/>
            <a:rect l="l" t="t" r="r" b="b"/>
            <a:pathLst>
              <a:path w="92709" h="88900">
                <a:moveTo>
                  <a:pt x="0" y="0"/>
                </a:moveTo>
                <a:lnTo>
                  <a:pt x="33807" y="88582"/>
                </a:lnTo>
                <a:lnTo>
                  <a:pt x="92417" y="265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" name="object 66"/>
          <p:cNvSpPr/>
          <p:nvPr/>
        </p:nvSpPr>
        <p:spPr>
          <a:xfrm>
            <a:off x="1408170" y="3691722"/>
            <a:ext cx="6532959" cy="647849"/>
          </a:xfrm>
          <a:custGeom>
            <a:avLst/>
            <a:gdLst/>
            <a:ahLst/>
            <a:cxnLst/>
            <a:rect l="l" t="t" r="r" b="b"/>
            <a:pathLst>
              <a:path w="9291320" h="921385">
                <a:moveTo>
                  <a:pt x="9290734" y="911555"/>
                </a:moveTo>
                <a:lnTo>
                  <a:pt x="9230434" y="912637"/>
                </a:lnTo>
                <a:lnTo>
                  <a:pt x="9170243" y="913654"/>
                </a:lnTo>
                <a:lnTo>
                  <a:pt x="9110163" y="914605"/>
                </a:lnTo>
                <a:lnTo>
                  <a:pt x="9050192" y="915491"/>
                </a:lnTo>
                <a:lnTo>
                  <a:pt x="8990332" y="916313"/>
                </a:lnTo>
                <a:lnTo>
                  <a:pt x="8930582" y="917069"/>
                </a:lnTo>
                <a:lnTo>
                  <a:pt x="8870942" y="917759"/>
                </a:lnTo>
                <a:lnTo>
                  <a:pt x="8811412" y="918385"/>
                </a:lnTo>
                <a:lnTo>
                  <a:pt x="8751992" y="918945"/>
                </a:lnTo>
                <a:lnTo>
                  <a:pt x="8692682" y="919441"/>
                </a:lnTo>
                <a:lnTo>
                  <a:pt x="8633482" y="919871"/>
                </a:lnTo>
                <a:lnTo>
                  <a:pt x="8574393" y="920236"/>
                </a:lnTo>
                <a:lnTo>
                  <a:pt x="8515413" y="920535"/>
                </a:lnTo>
                <a:lnTo>
                  <a:pt x="8456544" y="920770"/>
                </a:lnTo>
                <a:lnTo>
                  <a:pt x="8397784" y="920939"/>
                </a:lnTo>
                <a:lnTo>
                  <a:pt x="8339135" y="921044"/>
                </a:lnTo>
                <a:lnTo>
                  <a:pt x="8280595" y="921083"/>
                </a:lnTo>
                <a:lnTo>
                  <a:pt x="8222166" y="921056"/>
                </a:lnTo>
                <a:lnTo>
                  <a:pt x="8163847" y="920965"/>
                </a:lnTo>
                <a:lnTo>
                  <a:pt x="8105638" y="920809"/>
                </a:lnTo>
                <a:lnTo>
                  <a:pt x="8047539" y="920587"/>
                </a:lnTo>
                <a:lnTo>
                  <a:pt x="7989550" y="920300"/>
                </a:lnTo>
                <a:lnTo>
                  <a:pt x="7931671" y="919948"/>
                </a:lnTo>
                <a:lnTo>
                  <a:pt x="7873902" y="919531"/>
                </a:lnTo>
                <a:lnTo>
                  <a:pt x="7816243" y="919048"/>
                </a:lnTo>
                <a:lnTo>
                  <a:pt x="7758695" y="918501"/>
                </a:lnTo>
                <a:lnTo>
                  <a:pt x="7701256" y="917888"/>
                </a:lnTo>
                <a:lnTo>
                  <a:pt x="7643928" y="917210"/>
                </a:lnTo>
                <a:lnTo>
                  <a:pt x="7586709" y="916467"/>
                </a:lnTo>
                <a:lnTo>
                  <a:pt x="7529601" y="915659"/>
                </a:lnTo>
                <a:lnTo>
                  <a:pt x="7472603" y="914785"/>
                </a:lnTo>
                <a:lnTo>
                  <a:pt x="7415714" y="913847"/>
                </a:lnTo>
                <a:lnTo>
                  <a:pt x="7358936" y="912843"/>
                </a:lnTo>
                <a:lnTo>
                  <a:pt x="7302268" y="911774"/>
                </a:lnTo>
                <a:lnTo>
                  <a:pt x="7245710" y="910640"/>
                </a:lnTo>
                <a:lnTo>
                  <a:pt x="7189262" y="909440"/>
                </a:lnTo>
                <a:lnTo>
                  <a:pt x="7132925" y="908176"/>
                </a:lnTo>
                <a:lnTo>
                  <a:pt x="7076697" y="906846"/>
                </a:lnTo>
                <a:lnTo>
                  <a:pt x="7020579" y="905451"/>
                </a:lnTo>
                <a:lnTo>
                  <a:pt x="6964571" y="903991"/>
                </a:lnTo>
                <a:lnTo>
                  <a:pt x="6908674" y="902466"/>
                </a:lnTo>
                <a:lnTo>
                  <a:pt x="6852886" y="900875"/>
                </a:lnTo>
                <a:lnTo>
                  <a:pt x="6797209" y="899220"/>
                </a:lnTo>
                <a:lnTo>
                  <a:pt x="6741642" y="897499"/>
                </a:lnTo>
                <a:lnTo>
                  <a:pt x="6686185" y="895713"/>
                </a:lnTo>
                <a:lnTo>
                  <a:pt x="6630837" y="893862"/>
                </a:lnTo>
                <a:lnTo>
                  <a:pt x="6575600" y="891946"/>
                </a:lnTo>
                <a:lnTo>
                  <a:pt x="6520473" y="889964"/>
                </a:lnTo>
                <a:lnTo>
                  <a:pt x="6465456" y="887917"/>
                </a:lnTo>
                <a:lnTo>
                  <a:pt x="6410549" y="885806"/>
                </a:lnTo>
                <a:lnTo>
                  <a:pt x="6355753" y="883629"/>
                </a:lnTo>
                <a:lnTo>
                  <a:pt x="6301066" y="881386"/>
                </a:lnTo>
                <a:lnTo>
                  <a:pt x="6246489" y="879079"/>
                </a:lnTo>
                <a:lnTo>
                  <a:pt x="6192023" y="876707"/>
                </a:lnTo>
                <a:lnTo>
                  <a:pt x="6137666" y="874269"/>
                </a:lnTo>
                <a:lnTo>
                  <a:pt x="6083420" y="871766"/>
                </a:lnTo>
                <a:lnTo>
                  <a:pt x="6029284" y="869198"/>
                </a:lnTo>
                <a:lnTo>
                  <a:pt x="5975257" y="866565"/>
                </a:lnTo>
                <a:lnTo>
                  <a:pt x="5921341" y="863866"/>
                </a:lnTo>
                <a:lnTo>
                  <a:pt x="5867535" y="861103"/>
                </a:lnTo>
                <a:lnTo>
                  <a:pt x="5813839" y="858274"/>
                </a:lnTo>
                <a:lnTo>
                  <a:pt x="5760253" y="855380"/>
                </a:lnTo>
                <a:lnTo>
                  <a:pt x="5706777" y="852421"/>
                </a:lnTo>
                <a:lnTo>
                  <a:pt x="5653411" y="849396"/>
                </a:lnTo>
                <a:lnTo>
                  <a:pt x="5600156" y="846307"/>
                </a:lnTo>
                <a:lnTo>
                  <a:pt x="5547010" y="843152"/>
                </a:lnTo>
                <a:lnTo>
                  <a:pt x="5493974" y="839932"/>
                </a:lnTo>
                <a:lnTo>
                  <a:pt x="5441049" y="836647"/>
                </a:lnTo>
                <a:lnTo>
                  <a:pt x="5388233" y="833297"/>
                </a:lnTo>
                <a:lnTo>
                  <a:pt x="5335528" y="829882"/>
                </a:lnTo>
                <a:lnTo>
                  <a:pt x="5282933" y="826401"/>
                </a:lnTo>
                <a:lnTo>
                  <a:pt x="5230448" y="822855"/>
                </a:lnTo>
                <a:lnTo>
                  <a:pt x="5178072" y="819245"/>
                </a:lnTo>
                <a:lnTo>
                  <a:pt x="5125807" y="815568"/>
                </a:lnTo>
                <a:lnTo>
                  <a:pt x="5073652" y="811827"/>
                </a:lnTo>
                <a:lnTo>
                  <a:pt x="5021607" y="808021"/>
                </a:lnTo>
                <a:lnTo>
                  <a:pt x="4969673" y="804149"/>
                </a:lnTo>
                <a:lnTo>
                  <a:pt x="4917848" y="800212"/>
                </a:lnTo>
                <a:lnTo>
                  <a:pt x="4866133" y="796210"/>
                </a:lnTo>
                <a:lnTo>
                  <a:pt x="4814529" y="792143"/>
                </a:lnTo>
                <a:lnTo>
                  <a:pt x="4763034" y="788011"/>
                </a:lnTo>
                <a:lnTo>
                  <a:pt x="4711650" y="783813"/>
                </a:lnTo>
                <a:lnTo>
                  <a:pt x="4660375" y="779551"/>
                </a:lnTo>
                <a:lnTo>
                  <a:pt x="4609211" y="775223"/>
                </a:lnTo>
                <a:lnTo>
                  <a:pt x="4558157" y="770830"/>
                </a:lnTo>
                <a:lnTo>
                  <a:pt x="4507213" y="766372"/>
                </a:lnTo>
                <a:lnTo>
                  <a:pt x="4456379" y="761848"/>
                </a:lnTo>
                <a:lnTo>
                  <a:pt x="4405655" y="757260"/>
                </a:lnTo>
                <a:lnTo>
                  <a:pt x="4355041" y="752606"/>
                </a:lnTo>
                <a:lnTo>
                  <a:pt x="4304537" y="747887"/>
                </a:lnTo>
                <a:lnTo>
                  <a:pt x="4254143" y="743103"/>
                </a:lnTo>
                <a:lnTo>
                  <a:pt x="4203859" y="738253"/>
                </a:lnTo>
                <a:lnTo>
                  <a:pt x="4153686" y="733339"/>
                </a:lnTo>
                <a:lnTo>
                  <a:pt x="4103622" y="728359"/>
                </a:lnTo>
                <a:lnTo>
                  <a:pt x="4053669" y="723315"/>
                </a:lnTo>
                <a:lnTo>
                  <a:pt x="4003825" y="718205"/>
                </a:lnTo>
                <a:lnTo>
                  <a:pt x="3954092" y="713029"/>
                </a:lnTo>
                <a:lnTo>
                  <a:pt x="3904469" y="707789"/>
                </a:lnTo>
                <a:lnTo>
                  <a:pt x="3854956" y="702484"/>
                </a:lnTo>
                <a:lnTo>
                  <a:pt x="3805553" y="697113"/>
                </a:lnTo>
                <a:lnTo>
                  <a:pt x="3756260" y="691677"/>
                </a:lnTo>
                <a:lnTo>
                  <a:pt x="3707077" y="686176"/>
                </a:lnTo>
                <a:lnTo>
                  <a:pt x="3658004" y="680610"/>
                </a:lnTo>
                <a:lnTo>
                  <a:pt x="3609041" y="674978"/>
                </a:lnTo>
                <a:lnTo>
                  <a:pt x="3560188" y="669282"/>
                </a:lnTo>
                <a:lnTo>
                  <a:pt x="3511446" y="663520"/>
                </a:lnTo>
                <a:lnTo>
                  <a:pt x="3462813" y="657693"/>
                </a:lnTo>
                <a:lnTo>
                  <a:pt x="3414291" y="651801"/>
                </a:lnTo>
                <a:lnTo>
                  <a:pt x="3365878" y="645844"/>
                </a:lnTo>
                <a:lnTo>
                  <a:pt x="3317576" y="639821"/>
                </a:lnTo>
                <a:lnTo>
                  <a:pt x="3269384" y="633733"/>
                </a:lnTo>
                <a:lnTo>
                  <a:pt x="3221302" y="627581"/>
                </a:lnTo>
                <a:lnTo>
                  <a:pt x="3173330" y="621363"/>
                </a:lnTo>
                <a:lnTo>
                  <a:pt x="3125468" y="615079"/>
                </a:lnTo>
                <a:lnTo>
                  <a:pt x="3077716" y="608731"/>
                </a:lnTo>
                <a:lnTo>
                  <a:pt x="3030074" y="602318"/>
                </a:lnTo>
                <a:lnTo>
                  <a:pt x="2982542" y="595839"/>
                </a:lnTo>
                <a:lnTo>
                  <a:pt x="2935120" y="589295"/>
                </a:lnTo>
                <a:lnTo>
                  <a:pt x="2887809" y="582686"/>
                </a:lnTo>
                <a:lnTo>
                  <a:pt x="2840607" y="576012"/>
                </a:lnTo>
                <a:lnTo>
                  <a:pt x="2793516" y="569272"/>
                </a:lnTo>
                <a:lnTo>
                  <a:pt x="2746534" y="562468"/>
                </a:lnTo>
                <a:lnTo>
                  <a:pt x="2699663" y="555598"/>
                </a:lnTo>
                <a:lnTo>
                  <a:pt x="2652902" y="548663"/>
                </a:lnTo>
                <a:lnTo>
                  <a:pt x="2606251" y="541663"/>
                </a:lnTo>
                <a:lnTo>
                  <a:pt x="2559710" y="534597"/>
                </a:lnTo>
                <a:lnTo>
                  <a:pt x="2513279" y="527467"/>
                </a:lnTo>
                <a:lnTo>
                  <a:pt x="2466958" y="520271"/>
                </a:lnTo>
                <a:lnTo>
                  <a:pt x="2420747" y="513010"/>
                </a:lnTo>
                <a:lnTo>
                  <a:pt x="2374646" y="505684"/>
                </a:lnTo>
                <a:lnTo>
                  <a:pt x="2328655" y="498293"/>
                </a:lnTo>
                <a:lnTo>
                  <a:pt x="2282775" y="490837"/>
                </a:lnTo>
                <a:lnTo>
                  <a:pt x="2237004" y="483315"/>
                </a:lnTo>
                <a:lnTo>
                  <a:pt x="2191344" y="475729"/>
                </a:lnTo>
                <a:lnTo>
                  <a:pt x="2145793" y="468077"/>
                </a:lnTo>
                <a:lnTo>
                  <a:pt x="2100353" y="460360"/>
                </a:lnTo>
                <a:lnTo>
                  <a:pt x="2055023" y="452577"/>
                </a:lnTo>
                <a:lnTo>
                  <a:pt x="2009803" y="444730"/>
                </a:lnTo>
                <a:lnTo>
                  <a:pt x="1964693" y="436817"/>
                </a:lnTo>
                <a:lnTo>
                  <a:pt x="1919693" y="428840"/>
                </a:lnTo>
                <a:lnTo>
                  <a:pt x="1874803" y="420797"/>
                </a:lnTo>
                <a:lnTo>
                  <a:pt x="1830023" y="412688"/>
                </a:lnTo>
                <a:lnTo>
                  <a:pt x="1785353" y="404515"/>
                </a:lnTo>
                <a:lnTo>
                  <a:pt x="1740793" y="396277"/>
                </a:lnTo>
                <a:lnTo>
                  <a:pt x="1696344" y="387973"/>
                </a:lnTo>
                <a:lnTo>
                  <a:pt x="1652004" y="379604"/>
                </a:lnTo>
                <a:lnTo>
                  <a:pt x="1607775" y="371170"/>
                </a:lnTo>
                <a:lnTo>
                  <a:pt x="1563655" y="362671"/>
                </a:lnTo>
                <a:lnTo>
                  <a:pt x="1519646" y="354106"/>
                </a:lnTo>
                <a:lnTo>
                  <a:pt x="1475747" y="345477"/>
                </a:lnTo>
                <a:lnTo>
                  <a:pt x="1431958" y="336782"/>
                </a:lnTo>
                <a:lnTo>
                  <a:pt x="1388279" y="328022"/>
                </a:lnTo>
                <a:lnTo>
                  <a:pt x="1344710" y="319197"/>
                </a:lnTo>
                <a:lnTo>
                  <a:pt x="1301251" y="310307"/>
                </a:lnTo>
                <a:lnTo>
                  <a:pt x="1257902" y="301351"/>
                </a:lnTo>
                <a:lnTo>
                  <a:pt x="1214663" y="292331"/>
                </a:lnTo>
                <a:lnTo>
                  <a:pt x="1171535" y="283245"/>
                </a:lnTo>
                <a:lnTo>
                  <a:pt x="1128516" y="274094"/>
                </a:lnTo>
                <a:lnTo>
                  <a:pt x="1085608" y="264878"/>
                </a:lnTo>
                <a:lnTo>
                  <a:pt x="1042809" y="255597"/>
                </a:lnTo>
                <a:lnTo>
                  <a:pt x="1000121" y="246250"/>
                </a:lnTo>
                <a:lnTo>
                  <a:pt x="957542" y="236838"/>
                </a:lnTo>
                <a:lnTo>
                  <a:pt x="915074" y="227362"/>
                </a:lnTo>
                <a:lnTo>
                  <a:pt x="872716" y="217820"/>
                </a:lnTo>
                <a:lnTo>
                  <a:pt x="830468" y="208212"/>
                </a:lnTo>
                <a:lnTo>
                  <a:pt x="788330" y="198540"/>
                </a:lnTo>
                <a:lnTo>
                  <a:pt x="746302" y="188802"/>
                </a:lnTo>
                <a:lnTo>
                  <a:pt x="704384" y="179000"/>
                </a:lnTo>
                <a:lnTo>
                  <a:pt x="662577" y="169132"/>
                </a:lnTo>
                <a:lnTo>
                  <a:pt x="620879" y="159199"/>
                </a:lnTo>
                <a:lnTo>
                  <a:pt x="579291" y="149200"/>
                </a:lnTo>
                <a:lnTo>
                  <a:pt x="537814" y="139137"/>
                </a:lnTo>
                <a:lnTo>
                  <a:pt x="496446" y="129008"/>
                </a:lnTo>
                <a:lnTo>
                  <a:pt x="455189" y="118814"/>
                </a:lnTo>
                <a:lnTo>
                  <a:pt x="414042" y="108555"/>
                </a:lnTo>
                <a:lnTo>
                  <a:pt x="373005" y="98231"/>
                </a:lnTo>
                <a:lnTo>
                  <a:pt x="332078" y="87842"/>
                </a:lnTo>
                <a:lnTo>
                  <a:pt x="291261" y="77387"/>
                </a:lnTo>
                <a:lnTo>
                  <a:pt x="250554" y="66868"/>
                </a:lnTo>
                <a:lnTo>
                  <a:pt x="209957" y="56283"/>
                </a:lnTo>
                <a:lnTo>
                  <a:pt x="169470" y="45633"/>
                </a:lnTo>
                <a:lnTo>
                  <a:pt x="129093" y="34918"/>
                </a:lnTo>
                <a:lnTo>
                  <a:pt x="88827" y="24137"/>
                </a:lnTo>
                <a:lnTo>
                  <a:pt x="48670" y="13292"/>
                </a:lnTo>
                <a:lnTo>
                  <a:pt x="8624" y="2381"/>
                </a:lnTo>
                <a:lnTo>
                  <a:pt x="0" y="0"/>
                </a:lnTo>
              </a:path>
            </a:pathLst>
          </a:custGeom>
          <a:ln w="17629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" name="object 67"/>
          <p:cNvSpPr/>
          <p:nvPr/>
        </p:nvSpPr>
        <p:spPr>
          <a:xfrm>
            <a:off x="1355938" y="3664762"/>
            <a:ext cx="66526" cy="57596"/>
          </a:xfrm>
          <a:custGeom>
            <a:avLst/>
            <a:gdLst/>
            <a:ahLst/>
            <a:cxnLst/>
            <a:rect l="l" t="t" r="r" b="b"/>
            <a:pathLst>
              <a:path w="94614" h="81914">
                <a:moveTo>
                  <a:pt x="94589" y="0"/>
                </a:moveTo>
                <a:lnTo>
                  <a:pt x="0" y="17830"/>
                </a:lnTo>
                <a:lnTo>
                  <a:pt x="71272" y="81457"/>
                </a:lnTo>
                <a:lnTo>
                  <a:pt x="94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" name="object 68"/>
          <p:cNvSpPr/>
          <p:nvPr/>
        </p:nvSpPr>
        <p:spPr>
          <a:xfrm>
            <a:off x="5001214" y="3132150"/>
            <a:ext cx="4036665" cy="849213"/>
          </a:xfrm>
          <a:custGeom>
            <a:avLst/>
            <a:gdLst/>
            <a:ahLst/>
            <a:cxnLst/>
            <a:rect l="l" t="t" r="r" b="b"/>
            <a:pathLst>
              <a:path w="5741034" h="1207770">
                <a:moveTo>
                  <a:pt x="0" y="0"/>
                </a:moveTo>
                <a:lnTo>
                  <a:pt x="5740568" y="0"/>
                </a:lnTo>
                <a:lnTo>
                  <a:pt x="5740568" y="1207361"/>
                </a:lnTo>
                <a:lnTo>
                  <a:pt x="0" y="1207361"/>
                </a:lnTo>
                <a:lnTo>
                  <a:pt x="0" y="0"/>
                </a:lnTo>
                <a:close/>
              </a:path>
            </a:pathLst>
          </a:custGeom>
          <a:ln w="17639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" name="object 69"/>
          <p:cNvSpPr/>
          <p:nvPr/>
        </p:nvSpPr>
        <p:spPr>
          <a:xfrm>
            <a:off x="6773159" y="3395255"/>
            <a:ext cx="430468" cy="424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" name="object 70"/>
          <p:cNvSpPr/>
          <p:nvPr/>
        </p:nvSpPr>
        <p:spPr>
          <a:xfrm>
            <a:off x="6799083" y="3408322"/>
            <a:ext cx="378619" cy="374154"/>
          </a:xfrm>
          <a:custGeom>
            <a:avLst/>
            <a:gdLst/>
            <a:ahLst/>
            <a:cxnLst/>
            <a:rect l="l" t="t" r="r" b="b"/>
            <a:pathLst>
              <a:path w="538479" h="532129">
                <a:moveTo>
                  <a:pt x="292266" y="0"/>
                </a:moveTo>
                <a:lnTo>
                  <a:pt x="246208" y="0"/>
                </a:lnTo>
                <a:lnTo>
                  <a:pt x="200690" y="7715"/>
                </a:lnTo>
                <a:lnTo>
                  <a:pt x="156790" y="23147"/>
                </a:lnTo>
                <a:lnTo>
                  <a:pt x="115589" y="46295"/>
                </a:lnTo>
                <a:lnTo>
                  <a:pt x="78166" y="77159"/>
                </a:lnTo>
                <a:lnTo>
                  <a:pt x="46899" y="114100"/>
                </a:lnTo>
                <a:lnTo>
                  <a:pt x="23449" y="154770"/>
                </a:lnTo>
                <a:lnTo>
                  <a:pt x="7816" y="198104"/>
                </a:lnTo>
                <a:lnTo>
                  <a:pt x="0" y="243035"/>
                </a:lnTo>
                <a:lnTo>
                  <a:pt x="0" y="288499"/>
                </a:lnTo>
                <a:lnTo>
                  <a:pt x="7816" y="333430"/>
                </a:lnTo>
                <a:lnTo>
                  <a:pt x="23449" y="376763"/>
                </a:lnTo>
                <a:lnTo>
                  <a:pt x="46899" y="417433"/>
                </a:lnTo>
                <a:lnTo>
                  <a:pt x="78166" y="454374"/>
                </a:lnTo>
                <a:lnTo>
                  <a:pt x="115589" y="485235"/>
                </a:lnTo>
                <a:lnTo>
                  <a:pt x="156790" y="508380"/>
                </a:lnTo>
                <a:lnTo>
                  <a:pt x="200690" y="523810"/>
                </a:lnTo>
                <a:lnTo>
                  <a:pt x="246208" y="531525"/>
                </a:lnTo>
                <a:lnTo>
                  <a:pt x="292266" y="531525"/>
                </a:lnTo>
                <a:lnTo>
                  <a:pt x="337785" y="523810"/>
                </a:lnTo>
                <a:lnTo>
                  <a:pt x="381684" y="508380"/>
                </a:lnTo>
                <a:lnTo>
                  <a:pt x="422885" y="485235"/>
                </a:lnTo>
                <a:lnTo>
                  <a:pt x="460309" y="454374"/>
                </a:lnTo>
                <a:lnTo>
                  <a:pt x="491575" y="417433"/>
                </a:lnTo>
                <a:lnTo>
                  <a:pt x="515025" y="376763"/>
                </a:lnTo>
                <a:lnTo>
                  <a:pt x="530658" y="333430"/>
                </a:lnTo>
                <a:lnTo>
                  <a:pt x="538475" y="288499"/>
                </a:lnTo>
                <a:lnTo>
                  <a:pt x="538475" y="243035"/>
                </a:lnTo>
                <a:lnTo>
                  <a:pt x="530658" y="198104"/>
                </a:lnTo>
                <a:lnTo>
                  <a:pt x="515025" y="154770"/>
                </a:lnTo>
                <a:lnTo>
                  <a:pt x="491575" y="114100"/>
                </a:lnTo>
                <a:lnTo>
                  <a:pt x="460309" y="77159"/>
                </a:lnTo>
                <a:lnTo>
                  <a:pt x="422885" y="46295"/>
                </a:lnTo>
                <a:lnTo>
                  <a:pt x="381684" y="23147"/>
                </a:lnTo>
                <a:lnTo>
                  <a:pt x="337785" y="7715"/>
                </a:lnTo>
                <a:lnTo>
                  <a:pt x="292266" y="0"/>
                </a:lnTo>
                <a:close/>
              </a:path>
            </a:pathLst>
          </a:custGeom>
          <a:solidFill>
            <a:srgbClr val="79AE3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" name="object 71"/>
          <p:cNvSpPr txBox="1"/>
          <p:nvPr/>
        </p:nvSpPr>
        <p:spPr>
          <a:xfrm>
            <a:off x="6868474" y="3231289"/>
            <a:ext cx="642045" cy="461270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R="4911" algn="ctr">
              <a:spcBef>
                <a:spcPts val="95"/>
              </a:spcBef>
            </a:pPr>
            <a:r>
              <a:rPr sz="949" spc="21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endParaRPr sz="949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809">
              <a:latin typeface="Times New Roman"/>
              <a:cs typeface="Times New Roman"/>
            </a:endParaRPr>
          </a:p>
          <a:p>
            <a:pPr marR="3572" algn="ctr">
              <a:tabLst>
                <a:tab pos="397357" algn="l"/>
              </a:tabLst>
            </a:pPr>
            <a:r>
              <a:rPr sz="1160" b="1" spc="25" dirty="0">
                <a:solidFill>
                  <a:srgbClr val="C82506"/>
                </a:solidFill>
                <a:latin typeface="Arial"/>
                <a:cs typeface="Arial"/>
              </a:rPr>
              <a:t>W</a:t>
            </a:r>
            <a:r>
              <a:rPr sz="1160" b="1" spc="18" dirty="0">
                <a:solidFill>
                  <a:srgbClr val="C82506"/>
                </a:solidFill>
                <a:latin typeface="Arial"/>
                <a:cs typeface="Arial"/>
              </a:rPr>
              <a:t>n</a:t>
            </a:r>
            <a:r>
              <a:rPr sz="1160" b="1" dirty="0">
                <a:solidFill>
                  <a:srgbClr val="C82506"/>
                </a:solidFill>
                <a:latin typeface="Arial"/>
                <a:cs typeface="Arial"/>
              </a:rPr>
              <a:t>	</a:t>
            </a:r>
            <a:r>
              <a:rPr sz="1160" b="1" spc="21" dirty="0">
                <a:solidFill>
                  <a:srgbClr val="C82506"/>
                </a:solidFill>
                <a:latin typeface="Arial"/>
                <a:cs typeface="Arial"/>
              </a:rPr>
              <a:t>Wp</a:t>
            </a:r>
            <a:endParaRPr sz="116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836622" y="3482744"/>
            <a:ext cx="141536" cy="446"/>
          </a:xfrm>
          <a:custGeom>
            <a:avLst/>
            <a:gdLst/>
            <a:ahLst/>
            <a:cxnLst/>
            <a:rect l="l" t="t" r="r" b="b"/>
            <a:pathLst>
              <a:path w="201295" h="635">
                <a:moveTo>
                  <a:pt x="-8813" y="174"/>
                </a:moveTo>
                <a:lnTo>
                  <a:pt x="209819" y="174"/>
                </a:lnTo>
              </a:path>
            </a:pathLst>
          </a:custGeom>
          <a:ln w="179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" name="object 73"/>
          <p:cNvSpPr/>
          <p:nvPr/>
        </p:nvSpPr>
        <p:spPr>
          <a:xfrm>
            <a:off x="3971585" y="3453012"/>
            <a:ext cx="60722" cy="59829"/>
          </a:xfrm>
          <a:custGeom>
            <a:avLst/>
            <a:gdLst/>
            <a:ahLst/>
            <a:cxnLst/>
            <a:rect l="l" t="t" r="r" b="b"/>
            <a:pathLst>
              <a:path w="86360" h="85089">
                <a:moveTo>
                  <a:pt x="0" y="0"/>
                </a:moveTo>
                <a:lnTo>
                  <a:pt x="152" y="84607"/>
                </a:lnTo>
                <a:lnTo>
                  <a:pt x="86220" y="421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" name="object 74"/>
          <p:cNvSpPr/>
          <p:nvPr/>
        </p:nvSpPr>
        <p:spPr>
          <a:xfrm>
            <a:off x="2384360" y="3482650"/>
            <a:ext cx="110728" cy="446"/>
          </a:xfrm>
          <a:custGeom>
            <a:avLst/>
            <a:gdLst/>
            <a:ahLst/>
            <a:cxnLst/>
            <a:rect l="l" t="t" r="r" b="b"/>
            <a:pathLst>
              <a:path w="157479" h="635">
                <a:moveTo>
                  <a:pt x="-8813" y="136"/>
                </a:moveTo>
                <a:lnTo>
                  <a:pt x="166000" y="136"/>
                </a:lnTo>
              </a:path>
            </a:pathLst>
          </a:custGeom>
          <a:ln w="178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" name="object 75"/>
          <p:cNvSpPr/>
          <p:nvPr/>
        </p:nvSpPr>
        <p:spPr>
          <a:xfrm>
            <a:off x="2488525" y="3453092"/>
            <a:ext cx="60722" cy="59829"/>
          </a:xfrm>
          <a:custGeom>
            <a:avLst/>
            <a:gdLst/>
            <a:ahLst/>
            <a:cxnLst/>
            <a:rect l="l" t="t" r="r" b="b"/>
            <a:pathLst>
              <a:path w="86360" h="85089">
                <a:moveTo>
                  <a:pt x="152" y="0"/>
                </a:moveTo>
                <a:lnTo>
                  <a:pt x="0" y="84594"/>
                </a:lnTo>
                <a:lnTo>
                  <a:pt x="86207" y="42443"/>
                </a:lnTo>
                <a:lnTo>
                  <a:pt x="1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" name="object 76"/>
          <p:cNvSpPr/>
          <p:nvPr/>
        </p:nvSpPr>
        <p:spPr>
          <a:xfrm>
            <a:off x="1356009" y="3482764"/>
            <a:ext cx="115639" cy="446"/>
          </a:xfrm>
          <a:custGeom>
            <a:avLst/>
            <a:gdLst/>
            <a:ahLst/>
            <a:cxnLst/>
            <a:rect l="l" t="t" r="r" b="b"/>
            <a:pathLst>
              <a:path w="164464" h="635">
                <a:moveTo>
                  <a:pt x="-8813" y="145"/>
                </a:moveTo>
                <a:lnTo>
                  <a:pt x="172683" y="145"/>
                </a:lnTo>
              </a:path>
            </a:pathLst>
          </a:custGeom>
          <a:ln w="179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" name="object 77"/>
          <p:cNvSpPr/>
          <p:nvPr/>
        </p:nvSpPr>
        <p:spPr>
          <a:xfrm>
            <a:off x="1464861" y="3453029"/>
            <a:ext cx="60722" cy="59829"/>
          </a:xfrm>
          <a:custGeom>
            <a:avLst/>
            <a:gdLst/>
            <a:ahLst/>
            <a:cxnLst/>
            <a:rect l="l" t="t" r="r" b="b"/>
            <a:pathLst>
              <a:path w="86360" h="85089">
                <a:moveTo>
                  <a:pt x="0" y="0"/>
                </a:moveTo>
                <a:lnTo>
                  <a:pt x="165" y="84607"/>
                </a:lnTo>
                <a:lnTo>
                  <a:pt x="86220" y="421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" name="object 78"/>
          <p:cNvSpPr/>
          <p:nvPr/>
        </p:nvSpPr>
        <p:spPr>
          <a:xfrm>
            <a:off x="162069" y="4470666"/>
            <a:ext cx="253603" cy="0"/>
          </a:xfrm>
          <a:custGeom>
            <a:avLst/>
            <a:gdLst/>
            <a:ahLst/>
            <a:cxnLst/>
            <a:rect l="l" t="t" r="r" b="b"/>
            <a:pathLst>
              <a:path w="360680">
                <a:moveTo>
                  <a:pt x="0" y="0"/>
                </a:moveTo>
                <a:lnTo>
                  <a:pt x="351386" y="0"/>
                </a:lnTo>
                <a:lnTo>
                  <a:pt x="360359" y="0"/>
                </a:lnTo>
              </a:path>
            </a:pathLst>
          </a:custGeom>
          <a:ln w="176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" name="object 79"/>
          <p:cNvSpPr/>
          <p:nvPr/>
        </p:nvSpPr>
        <p:spPr>
          <a:xfrm>
            <a:off x="409139" y="4440921"/>
            <a:ext cx="60722" cy="59829"/>
          </a:xfrm>
          <a:custGeom>
            <a:avLst/>
            <a:gdLst/>
            <a:ahLst/>
            <a:cxnLst/>
            <a:rect l="l" t="t" r="r" b="b"/>
            <a:pathLst>
              <a:path w="86359" h="85089">
                <a:moveTo>
                  <a:pt x="0" y="0"/>
                </a:moveTo>
                <a:lnTo>
                  <a:pt x="0" y="84607"/>
                </a:lnTo>
                <a:lnTo>
                  <a:pt x="86140" y="423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" name="object 80"/>
          <p:cNvSpPr/>
          <p:nvPr/>
        </p:nvSpPr>
        <p:spPr>
          <a:xfrm>
            <a:off x="1585369" y="4470666"/>
            <a:ext cx="255836" cy="0"/>
          </a:xfrm>
          <a:custGeom>
            <a:avLst/>
            <a:gdLst/>
            <a:ahLst/>
            <a:cxnLst/>
            <a:rect l="l" t="t" r="r" b="b"/>
            <a:pathLst>
              <a:path w="363855">
                <a:moveTo>
                  <a:pt x="0" y="0"/>
                </a:moveTo>
                <a:lnTo>
                  <a:pt x="8972" y="0"/>
                </a:lnTo>
                <a:lnTo>
                  <a:pt x="363593" y="0"/>
                </a:lnTo>
              </a:path>
            </a:pathLst>
          </a:custGeom>
          <a:ln w="1762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" name="object 81"/>
          <p:cNvSpPr/>
          <p:nvPr/>
        </p:nvSpPr>
        <p:spPr>
          <a:xfrm>
            <a:off x="1531111" y="4440921"/>
            <a:ext cx="60722" cy="59829"/>
          </a:xfrm>
          <a:custGeom>
            <a:avLst/>
            <a:gdLst/>
            <a:ahLst/>
            <a:cxnLst/>
            <a:rect l="l" t="t" r="r" b="b"/>
            <a:pathLst>
              <a:path w="86360" h="85089">
                <a:moveTo>
                  <a:pt x="86131" y="0"/>
                </a:moveTo>
                <a:lnTo>
                  <a:pt x="0" y="42303"/>
                </a:lnTo>
                <a:lnTo>
                  <a:pt x="86131" y="84607"/>
                </a:lnTo>
                <a:lnTo>
                  <a:pt x="86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" name="object 82"/>
          <p:cNvSpPr txBox="1"/>
          <p:nvPr/>
        </p:nvSpPr>
        <p:spPr>
          <a:xfrm>
            <a:off x="493689" y="4383871"/>
            <a:ext cx="803672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21" dirty="0">
                <a:latin typeface="Arial"/>
                <a:cs typeface="Arial"/>
              </a:rPr>
              <a:t>Feed</a:t>
            </a:r>
            <a:r>
              <a:rPr sz="949" spc="-25" dirty="0">
                <a:latin typeface="Arial"/>
                <a:cs typeface="Arial"/>
              </a:rPr>
              <a:t> </a:t>
            </a:r>
            <a:r>
              <a:rPr sz="949" spc="21" dirty="0">
                <a:latin typeface="Arial"/>
                <a:cs typeface="Arial"/>
              </a:rPr>
              <a:t>Forward</a:t>
            </a:r>
            <a:endParaRPr sz="949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576440" y="4383871"/>
            <a:ext cx="1208633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  <a:tabLst>
                <a:tab pos="301366" algn="l"/>
              </a:tabLst>
            </a:pPr>
            <a:r>
              <a:rPr sz="949" spc="11" dirty="0">
                <a:latin typeface="Arial"/>
                <a:cs typeface="Arial"/>
              </a:rPr>
              <a:t> 	</a:t>
            </a:r>
            <a:r>
              <a:rPr sz="949" spc="25" dirty="0">
                <a:latin typeface="Arial"/>
                <a:cs typeface="Arial"/>
              </a:rPr>
              <a:t>Back</a:t>
            </a:r>
            <a:r>
              <a:rPr sz="949" spc="-35" dirty="0">
                <a:latin typeface="Arial"/>
                <a:cs typeface="Arial"/>
              </a:rPr>
              <a:t> </a:t>
            </a:r>
            <a:r>
              <a:rPr sz="949" spc="21" dirty="0">
                <a:latin typeface="Arial"/>
                <a:cs typeface="Arial"/>
              </a:rPr>
              <a:t>Propagate</a:t>
            </a:r>
            <a:endParaRPr sz="949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949216" y="4351070"/>
            <a:ext cx="633115" cy="239316"/>
          </a:xfrm>
          <a:custGeom>
            <a:avLst/>
            <a:gdLst/>
            <a:ahLst/>
            <a:cxnLst/>
            <a:rect l="l" t="t" r="r" b="b"/>
            <a:pathLst>
              <a:path w="900429" h="340359">
                <a:moveTo>
                  <a:pt x="0" y="0"/>
                </a:moveTo>
                <a:lnTo>
                  <a:pt x="900215" y="0"/>
                </a:lnTo>
                <a:lnTo>
                  <a:pt x="900215" y="340186"/>
                </a:lnTo>
                <a:lnTo>
                  <a:pt x="0" y="340186"/>
                </a:lnTo>
                <a:lnTo>
                  <a:pt x="0" y="0"/>
                </a:lnTo>
                <a:close/>
              </a:path>
            </a:pathLst>
          </a:custGeom>
          <a:ln w="17666">
            <a:solidFill>
              <a:srgbClr val="A6AAA9"/>
            </a:solidFill>
            <a:prstDash val="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" name="object 85"/>
          <p:cNvSpPr txBox="1"/>
          <p:nvPr/>
        </p:nvSpPr>
        <p:spPr>
          <a:xfrm>
            <a:off x="3622988" y="4383871"/>
            <a:ext cx="852785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18" dirty="0">
                <a:latin typeface="Arial"/>
                <a:cs typeface="Arial"/>
              </a:rPr>
              <a:t>Inference</a:t>
            </a:r>
            <a:r>
              <a:rPr sz="949" spc="-39" dirty="0">
                <a:latin typeface="Arial"/>
                <a:cs typeface="Arial"/>
              </a:rPr>
              <a:t> </a:t>
            </a:r>
            <a:r>
              <a:rPr sz="949" spc="14" dirty="0">
                <a:latin typeface="Arial"/>
                <a:cs typeface="Arial"/>
              </a:rPr>
              <a:t>Time</a:t>
            </a:r>
            <a:endParaRPr sz="949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676585" y="2729363"/>
            <a:ext cx="1011287" cy="399061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 marR="3572" indent="208054">
              <a:spcBef>
                <a:spcPts val="74"/>
              </a:spcBef>
            </a:pPr>
            <a:r>
              <a:rPr sz="1266" b="1" dirty="0">
                <a:solidFill>
                  <a:srgbClr val="C82506"/>
                </a:solidFill>
                <a:latin typeface="Arial"/>
                <a:cs typeface="Arial"/>
              </a:rPr>
              <a:t>Trained  </a:t>
            </a:r>
            <a:r>
              <a:rPr sz="1266" b="1" spc="14" dirty="0">
                <a:solidFill>
                  <a:srgbClr val="C82506"/>
                </a:solidFill>
                <a:latin typeface="Arial"/>
                <a:cs typeface="Arial"/>
              </a:rPr>
              <a:t>Qua</a:t>
            </a:r>
            <a:r>
              <a:rPr sz="1266" b="1" spc="11" dirty="0">
                <a:solidFill>
                  <a:srgbClr val="C82506"/>
                </a:solidFill>
                <a:latin typeface="Arial"/>
                <a:cs typeface="Arial"/>
              </a:rPr>
              <a:t>n</a:t>
            </a:r>
            <a:r>
              <a:rPr sz="1266" b="1" spc="7" dirty="0">
                <a:solidFill>
                  <a:srgbClr val="C82506"/>
                </a:solidFill>
                <a:latin typeface="Arial"/>
                <a:cs typeface="Arial"/>
              </a:rPr>
              <a:t>t</a:t>
            </a:r>
            <a:r>
              <a:rPr sz="1266" b="1" spc="4" dirty="0">
                <a:solidFill>
                  <a:srgbClr val="C82506"/>
                </a:solidFill>
                <a:latin typeface="Arial"/>
                <a:cs typeface="Arial"/>
              </a:rPr>
              <a:t>i</a:t>
            </a:r>
            <a:r>
              <a:rPr sz="1266" b="1" spc="11" dirty="0">
                <a:solidFill>
                  <a:srgbClr val="C82506"/>
                </a:solidFill>
                <a:latin typeface="Arial"/>
                <a:cs typeface="Arial"/>
              </a:rPr>
              <a:t>zat</a:t>
            </a:r>
            <a:r>
              <a:rPr sz="1266" b="1" spc="7" dirty="0">
                <a:solidFill>
                  <a:srgbClr val="C82506"/>
                </a:solidFill>
                <a:latin typeface="Arial"/>
                <a:cs typeface="Arial"/>
              </a:rPr>
              <a:t>io</a:t>
            </a:r>
            <a:r>
              <a:rPr sz="1266" b="1" spc="14" dirty="0">
                <a:solidFill>
                  <a:srgbClr val="C82506"/>
                </a:solidFill>
                <a:latin typeface="Arial"/>
                <a:cs typeface="Arial"/>
              </a:rPr>
              <a:t>n</a:t>
            </a:r>
            <a:endParaRPr sz="1266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922089" y="3788993"/>
            <a:ext cx="533549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>
              <a:spcBef>
                <a:spcPts val="95"/>
              </a:spcBef>
              <a:tabLst>
                <a:tab pos="454058" algn="l"/>
              </a:tabLst>
            </a:pPr>
            <a:r>
              <a:rPr sz="949" spc="14" dirty="0">
                <a:latin typeface="Arial"/>
                <a:cs typeface="Arial"/>
              </a:rPr>
              <a:t>-</a:t>
            </a:r>
            <a:r>
              <a:rPr sz="949" spc="35" dirty="0">
                <a:latin typeface="Arial"/>
                <a:cs typeface="Arial"/>
              </a:rPr>
              <a:t>W</a:t>
            </a:r>
            <a:r>
              <a:rPr sz="949" spc="25" dirty="0">
                <a:latin typeface="Arial"/>
                <a:cs typeface="Arial"/>
              </a:rPr>
              <a:t>n</a:t>
            </a:r>
            <a:r>
              <a:rPr sz="949" dirty="0">
                <a:latin typeface="Arial"/>
                <a:cs typeface="Arial"/>
              </a:rPr>
              <a:t>	</a:t>
            </a:r>
            <a:r>
              <a:rPr sz="949" spc="25" dirty="0">
                <a:latin typeface="Arial"/>
                <a:cs typeface="Arial"/>
              </a:rPr>
              <a:t>0</a:t>
            </a:r>
            <a:endParaRPr sz="949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90854" y="2983428"/>
            <a:ext cx="1201043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14" dirty="0">
                <a:solidFill>
                  <a:srgbClr val="C82506"/>
                </a:solidFill>
                <a:latin typeface="Arial"/>
                <a:cs typeface="Arial"/>
              </a:rPr>
              <a:t>Full </a:t>
            </a:r>
            <a:r>
              <a:rPr sz="949" spc="18" dirty="0">
                <a:solidFill>
                  <a:srgbClr val="C82506"/>
                </a:solidFill>
                <a:latin typeface="Arial"/>
                <a:cs typeface="Arial"/>
              </a:rPr>
              <a:t>Precision</a:t>
            </a:r>
            <a:r>
              <a:rPr sz="949" spc="-11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949" spc="18" dirty="0">
                <a:solidFill>
                  <a:srgbClr val="C82506"/>
                </a:solidFill>
                <a:latin typeface="Arial"/>
                <a:cs typeface="Arial"/>
              </a:rPr>
              <a:t>Weight</a:t>
            </a:r>
            <a:endParaRPr sz="949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664011" y="2853295"/>
            <a:ext cx="1201043" cy="304304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sz="949" spc="21" dirty="0">
                <a:solidFill>
                  <a:srgbClr val="C82506"/>
                </a:solidFill>
                <a:latin typeface="Arial"/>
                <a:cs typeface="Arial"/>
              </a:rPr>
              <a:t>Normalized</a:t>
            </a:r>
            <a:endParaRPr sz="949">
              <a:latin typeface="Arial"/>
              <a:cs typeface="Arial"/>
            </a:endParaRPr>
          </a:p>
          <a:p>
            <a:pPr algn="ctr">
              <a:spcBef>
                <a:spcPts val="32"/>
              </a:spcBef>
            </a:pPr>
            <a:r>
              <a:rPr sz="949" spc="14" dirty="0">
                <a:solidFill>
                  <a:srgbClr val="C82506"/>
                </a:solidFill>
                <a:latin typeface="Arial"/>
                <a:cs typeface="Arial"/>
              </a:rPr>
              <a:t>Full </a:t>
            </a:r>
            <a:r>
              <a:rPr sz="949" spc="18" dirty="0">
                <a:solidFill>
                  <a:srgbClr val="C82506"/>
                </a:solidFill>
                <a:latin typeface="Arial"/>
                <a:cs typeface="Arial"/>
              </a:rPr>
              <a:t>Precision</a:t>
            </a:r>
            <a:r>
              <a:rPr sz="949" spc="-11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949" spc="18" dirty="0">
                <a:solidFill>
                  <a:srgbClr val="C82506"/>
                </a:solidFill>
                <a:latin typeface="Arial"/>
                <a:cs typeface="Arial"/>
              </a:rPr>
              <a:t>Weight</a:t>
            </a:r>
            <a:endParaRPr sz="949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824835" y="2927653"/>
            <a:ext cx="1170682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18" dirty="0">
                <a:solidFill>
                  <a:srgbClr val="C82506"/>
                </a:solidFill>
                <a:latin typeface="Arial"/>
                <a:cs typeface="Arial"/>
              </a:rPr>
              <a:t>Final </a:t>
            </a:r>
            <a:r>
              <a:rPr sz="949" spc="4" dirty="0">
                <a:solidFill>
                  <a:srgbClr val="C82506"/>
                </a:solidFill>
                <a:latin typeface="Arial"/>
                <a:cs typeface="Arial"/>
              </a:rPr>
              <a:t>Ternary</a:t>
            </a:r>
            <a:r>
              <a:rPr sz="949" spc="-46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949" spc="18" dirty="0">
                <a:solidFill>
                  <a:srgbClr val="C82506"/>
                </a:solidFill>
                <a:latin typeface="Arial"/>
                <a:cs typeface="Arial"/>
              </a:rPr>
              <a:t>Weight</a:t>
            </a:r>
            <a:endParaRPr sz="949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941591" y="2927653"/>
            <a:ext cx="1598861" cy="158238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949" spc="18" dirty="0">
                <a:solidFill>
                  <a:srgbClr val="C82506"/>
                </a:solidFill>
                <a:latin typeface="Arial"/>
                <a:cs typeface="Arial"/>
              </a:rPr>
              <a:t>Intermediate </a:t>
            </a:r>
            <a:r>
              <a:rPr sz="949" spc="4" dirty="0">
                <a:solidFill>
                  <a:srgbClr val="C82506"/>
                </a:solidFill>
                <a:latin typeface="Arial"/>
                <a:cs typeface="Arial"/>
              </a:rPr>
              <a:t>Ternary</a:t>
            </a:r>
            <a:r>
              <a:rPr sz="949" spc="-21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949" spc="18" dirty="0">
                <a:solidFill>
                  <a:srgbClr val="C82506"/>
                </a:solidFill>
                <a:latin typeface="Arial"/>
                <a:cs typeface="Arial"/>
              </a:rPr>
              <a:t>Weight</a:t>
            </a:r>
            <a:endParaRPr sz="949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821709" y="4067841"/>
            <a:ext cx="643830" cy="173623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055" b="1" i="1" spc="49" dirty="0">
                <a:latin typeface="Trebuchet MS"/>
                <a:cs typeface="Trebuchet MS"/>
              </a:rPr>
              <a:t>g</a:t>
            </a:r>
            <a:r>
              <a:rPr sz="1055" b="1" i="1" spc="-25" dirty="0">
                <a:latin typeface="Trebuchet MS"/>
                <a:cs typeface="Trebuchet MS"/>
              </a:rPr>
              <a:t>r</a:t>
            </a:r>
            <a:r>
              <a:rPr sz="1055" b="1" i="1" spc="25" dirty="0">
                <a:latin typeface="Trebuchet MS"/>
                <a:cs typeface="Trebuchet MS"/>
              </a:rPr>
              <a:t>adient</a:t>
            </a:r>
            <a:r>
              <a:rPr sz="773" b="1" i="1" spc="14" dirty="0">
                <a:latin typeface="Trebuchet MS"/>
                <a:cs typeface="Trebuchet MS"/>
              </a:rPr>
              <a:t>1</a:t>
            </a:r>
            <a:endParaRPr sz="773">
              <a:latin typeface="Trebuchet MS"/>
              <a:cs typeface="Trebuchet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966800" y="4067841"/>
            <a:ext cx="643830" cy="173623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055" b="1" i="1" spc="49" dirty="0">
                <a:latin typeface="Trebuchet MS"/>
                <a:cs typeface="Trebuchet MS"/>
              </a:rPr>
              <a:t>g</a:t>
            </a:r>
            <a:r>
              <a:rPr sz="1055" b="1" i="1" spc="-25" dirty="0">
                <a:latin typeface="Trebuchet MS"/>
                <a:cs typeface="Trebuchet MS"/>
              </a:rPr>
              <a:t>r</a:t>
            </a:r>
            <a:r>
              <a:rPr sz="1055" b="1" i="1" spc="25" dirty="0">
                <a:latin typeface="Trebuchet MS"/>
                <a:cs typeface="Trebuchet MS"/>
              </a:rPr>
              <a:t>adient</a:t>
            </a:r>
            <a:r>
              <a:rPr sz="773" b="1" i="1" spc="14" dirty="0">
                <a:latin typeface="Trebuchet MS"/>
                <a:cs typeface="Trebuchet MS"/>
              </a:rPr>
              <a:t>2</a:t>
            </a:r>
            <a:endParaRPr sz="773">
              <a:latin typeface="Trebuchet MS"/>
              <a:cs typeface="Trebuchet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55414" y="6500813"/>
            <a:ext cx="793849" cy="25786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17" b="1" dirty="0">
                <a:solidFill>
                  <a:srgbClr val="919191"/>
                </a:solidFill>
                <a:latin typeface="Arial"/>
                <a:cs typeface="Arial"/>
              </a:rPr>
              <a:t>Pr</a:t>
            </a:r>
            <a:r>
              <a:rPr sz="1617" b="1" spc="-4" dirty="0">
                <a:solidFill>
                  <a:srgbClr val="919191"/>
                </a:solidFill>
                <a:latin typeface="Arial"/>
                <a:cs typeface="Arial"/>
              </a:rPr>
              <a:t>unin</a:t>
            </a:r>
            <a:r>
              <a:rPr sz="1617" b="1" dirty="0">
                <a:solidFill>
                  <a:srgbClr val="919191"/>
                </a:solidFill>
                <a:latin typeface="Arial"/>
                <a:cs typeface="Arial"/>
              </a:rPr>
              <a:t>g</a:t>
            </a:r>
            <a:endParaRPr sz="1617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687711" y="6005874"/>
            <a:ext cx="5404247" cy="756080"/>
          </a:xfrm>
          <a:prstGeom prst="rect">
            <a:avLst/>
          </a:prstGeom>
        </p:spPr>
        <p:txBody>
          <a:bodyPr vert="horz" wrap="square" lIns="0" tIns="137517" rIns="0" bIns="0" rtlCol="0">
            <a:spAutoFit/>
          </a:bodyPr>
          <a:lstStyle/>
          <a:p>
            <a:pPr marL="357175">
              <a:spcBef>
                <a:spcPts val="1083"/>
              </a:spcBef>
            </a:pPr>
            <a:r>
              <a:rPr sz="1477" spc="-4" dirty="0">
                <a:solidFill>
                  <a:srgbClr val="53585F"/>
                </a:solidFill>
                <a:latin typeface="Arial"/>
                <a:cs typeface="Arial"/>
              </a:rPr>
              <a:t>Zhu, </a:t>
            </a:r>
            <a:r>
              <a:rPr sz="1477" dirty="0">
                <a:solidFill>
                  <a:srgbClr val="53585F"/>
                </a:solidFill>
                <a:latin typeface="Arial"/>
                <a:cs typeface="Arial"/>
              </a:rPr>
              <a:t>Han, Mao, </a:t>
            </a:r>
            <a:r>
              <a:rPr sz="1477" spc="-21" dirty="0">
                <a:solidFill>
                  <a:srgbClr val="53585F"/>
                </a:solidFill>
                <a:latin typeface="Arial"/>
                <a:cs typeface="Arial"/>
              </a:rPr>
              <a:t>Dally. </a:t>
            </a:r>
            <a:r>
              <a:rPr sz="1477" spc="-11" dirty="0">
                <a:solidFill>
                  <a:srgbClr val="53585F"/>
                </a:solidFill>
                <a:latin typeface="Arial"/>
                <a:cs typeface="Arial"/>
              </a:rPr>
              <a:t>Trained </a:t>
            </a:r>
            <a:r>
              <a:rPr sz="1477" spc="-25" dirty="0">
                <a:solidFill>
                  <a:srgbClr val="53585F"/>
                </a:solidFill>
                <a:latin typeface="Arial"/>
                <a:cs typeface="Arial"/>
              </a:rPr>
              <a:t>Ternary </a:t>
            </a:r>
            <a:r>
              <a:rPr sz="1477" spc="-4" dirty="0">
                <a:solidFill>
                  <a:srgbClr val="53585F"/>
                </a:solidFill>
                <a:latin typeface="Arial"/>
                <a:cs typeface="Arial"/>
              </a:rPr>
              <a:t>Quantization, ICLR’17</a:t>
            </a:r>
            <a:endParaRPr sz="1477">
              <a:latin typeface="Arial"/>
              <a:cs typeface="Arial"/>
            </a:endParaRPr>
          </a:p>
          <a:p>
            <a:pPr marL="8929">
              <a:spcBef>
                <a:spcPts val="1111"/>
              </a:spcBef>
              <a:tabLst>
                <a:tab pos="2633718" algn="l"/>
              </a:tabLst>
            </a:pPr>
            <a:r>
              <a:rPr sz="1617" b="1" spc="-14" dirty="0">
                <a:solidFill>
                  <a:srgbClr val="FFFFFF"/>
                </a:solidFill>
                <a:latin typeface="Arial"/>
                <a:cs typeface="Arial"/>
              </a:rPr>
              <a:t>Trained</a:t>
            </a:r>
            <a:r>
              <a:rPr sz="1617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17" b="1" spc="-4" dirty="0">
                <a:solidFill>
                  <a:srgbClr val="FFFFFF"/>
                </a:solidFill>
                <a:latin typeface="Arial"/>
                <a:cs typeface="Arial"/>
              </a:rPr>
              <a:t>Quantization	</a:t>
            </a:r>
            <a:r>
              <a:rPr sz="1617" b="1" spc="-4" dirty="0">
                <a:solidFill>
                  <a:srgbClr val="919191"/>
                </a:solidFill>
                <a:latin typeface="Arial"/>
                <a:cs typeface="Arial"/>
              </a:rPr>
              <a:t>Huffman Coding</a:t>
            </a:r>
            <a:endParaRPr sz="161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0146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326" y="294279"/>
            <a:ext cx="6976963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14" dirty="0"/>
              <a:t>Weight </a:t>
            </a:r>
            <a:r>
              <a:rPr spc="-4" dirty="0"/>
              <a:t>Evolution during</a:t>
            </a:r>
            <a:r>
              <a:rPr spc="-25" dirty="0"/>
              <a:t> Training</a:t>
            </a:r>
          </a:p>
        </p:txBody>
      </p:sp>
      <p:sp>
        <p:nvSpPr>
          <p:cNvPr id="3" name="object 3"/>
          <p:cNvSpPr/>
          <p:nvPr/>
        </p:nvSpPr>
        <p:spPr>
          <a:xfrm>
            <a:off x="1559516" y="3201512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10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1559516" y="3000547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10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1559516" y="2799581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10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1559516" y="2598616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10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1559516" y="2397651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10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1559516" y="2196683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10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1559516" y="1995718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10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 txBox="1"/>
          <p:nvPr/>
        </p:nvSpPr>
        <p:spPr>
          <a:xfrm>
            <a:off x="1221455" y="2115590"/>
            <a:ext cx="102592" cy="96976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>
              <a:lnSpc>
                <a:spcPts val="833"/>
              </a:lnSpc>
            </a:pPr>
            <a:r>
              <a:rPr sz="773" spc="-7" dirty="0">
                <a:latin typeface="Arial"/>
                <a:cs typeface="Arial"/>
              </a:rPr>
              <a:t>Ternary </a:t>
            </a:r>
            <a:r>
              <a:rPr sz="773" spc="4" dirty="0">
                <a:latin typeface="Arial"/>
                <a:cs typeface="Arial"/>
              </a:rPr>
              <a:t>Weight</a:t>
            </a:r>
            <a:r>
              <a:rPr sz="773" spc="-7" dirty="0">
                <a:latin typeface="Arial"/>
                <a:cs typeface="Arial"/>
              </a:rPr>
              <a:t> </a:t>
            </a:r>
            <a:r>
              <a:rPr sz="773" spc="-4" dirty="0">
                <a:latin typeface="Arial"/>
                <a:cs typeface="Arial"/>
              </a:rPr>
              <a:t>Value</a:t>
            </a:r>
            <a:endParaRPr sz="77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4619" y="1923994"/>
            <a:ext cx="109389" cy="13824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43754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3</a:t>
            </a:r>
            <a:endParaRPr sz="773">
              <a:latin typeface="Arial"/>
              <a:cs typeface="Arial"/>
            </a:endParaRPr>
          </a:p>
          <a:p>
            <a:pPr marL="43754">
              <a:spcBef>
                <a:spcPts val="654"/>
              </a:spcBef>
            </a:pPr>
            <a:r>
              <a:rPr sz="773" spc="7" dirty="0">
                <a:latin typeface="Arial"/>
                <a:cs typeface="Arial"/>
              </a:rPr>
              <a:t>2</a:t>
            </a:r>
            <a:endParaRPr sz="773">
              <a:latin typeface="Arial"/>
              <a:cs typeface="Arial"/>
            </a:endParaRPr>
          </a:p>
          <a:p>
            <a:pPr marL="43754">
              <a:spcBef>
                <a:spcPts val="654"/>
              </a:spcBef>
            </a:pPr>
            <a:r>
              <a:rPr sz="773" spc="7" dirty="0">
                <a:latin typeface="Arial"/>
                <a:cs typeface="Arial"/>
              </a:rPr>
              <a:t>1</a:t>
            </a:r>
            <a:endParaRPr sz="773">
              <a:latin typeface="Arial"/>
              <a:cs typeface="Arial"/>
            </a:endParaRPr>
          </a:p>
          <a:p>
            <a:pPr marL="43754">
              <a:spcBef>
                <a:spcPts val="654"/>
              </a:spcBef>
            </a:pPr>
            <a:r>
              <a:rPr sz="773" spc="7" dirty="0">
                <a:latin typeface="Arial"/>
                <a:cs typeface="Arial"/>
              </a:rPr>
              <a:t>0</a:t>
            </a:r>
            <a:endParaRPr sz="773">
              <a:latin typeface="Arial"/>
              <a:cs typeface="Arial"/>
            </a:endParaRPr>
          </a:p>
          <a:p>
            <a:pPr marL="8929">
              <a:spcBef>
                <a:spcPts val="654"/>
              </a:spcBef>
            </a:pPr>
            <a:r>
              <a:rPr sz="773" spc="7" dirty="0">
                <a:latin typeface="Arial"/>
                <a:cs typeface="Arial"/>
              </a:rPr>
              <a:t>-1</a:t>
            </a:r>
            <a:endParaRPr sz="773">
              <a:latin typeface="Arial"/>
              <a:cs typeface="Arial"/>
            </a:endParaRPr>
          </a:p>
          <a:p>
            <a:pPr marL="8929">
              <a:spcBef>
                <a:spcPts val="654"/>
              </a:spcBef>
            </a:pPr>
            <a:r>
              <a:rPr sz="773" spc="7" dirty="0">
                <a:latin typeface="Arial"/>
                <a:cs typeface="Arial"/>
              </a:rPr>
              <a:t>-2</a:t>
            </a:r>
            <a:endParaRPr sz="773">
              <a:latin typeface="Arial"/>
              <a:cs typeface="Arial"/>
            </a:endParaRPr>
          </a:p>
          <a:p>
            <a:pPr marL="8929">
              <a:spcBef>
                <a:spcPts val="654"/>
              </a:spcBef>
            </a:pPr>
            <a:r>
              <a:rPr sz="773" spc="7" dirty="0">
                <a:latin typeface="Arial"/>
                <a:cs typeface="Arial"/>
              </a:rPr>
              <a:t>-3</a:t>
            </a:r>
            <a:endParaRPr sz="773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1239" y="2350418"/>
            <a:ext cx="2011859" cy="119658"/>
          </a:xfrm>
          <a:custGeom>
            <a:avLst/>
            <a:gdLst/>
            <a:ahLst/>
            <a:cxnLst/>
            <a:rect l="l" t="t" r="r" b="b"/>
            <a:pathLst>
              <a:path w="2861310" h="170179">
                <a:moveTo>
                  <a:pt x="0" y="69553"/>
                </a:moveTo>
                <a:lnTo>
                  <a:pt x="19075" y="0"/>
                </a:lnTo>
                <a:lnTo>
                  <a:pt x="38150" y="21841"/>
                </a:lnTo>
                <a:lnTo>
                  <a:pt x="57225" y="42098"/>
                </a:lnTo>
                <a:lnTo>
                  <a:pt x="76300" y="6064"/>
                </a:lnTo>
                <a:lnTo>
                  <a:pt x="95375" y="37866"/>
                </a:lnTo>
                <a:lnTo>
                  <a:pt x="114450" y="34068"/>
                </a:lnTo>
                <a:lnTo>
                  <a:pt x="133525" y="71132"/>
                </a:lnTo>
                <a:lnTo>
                  <a:pt x="152600" y="50279"/>
                </a:lnTo>
                <a:lnTo>
                  <a:pt x="171675" y="73442"/>
                </a:lnTo>
                <a:lnTo>
                  <a:pt x="190750" y="60178"/>
                </a:lnTo>
                <a:lnTo>
                  <a:pt x="209825" y="57650"/>
                </a:lnTo>
                <a:lnTo>
                  <a:pt x="228900" y="104606"/>
                </a:lnTo>
                <a:lnTo>
                  <a:pt x="247976" y="112019"/>
                </a:lnTo>
                <a:lnTo>
                  <a:pt x="267050" y="110625"/>
                </a:lnTo>
                <a:lnTo>
                  <a:pt x="286125" y="94193"/>
                </a:lnTo>
                <a:lnTo>
                  <a:pt x="305201" y="90127"/>
                </a:lnTo>
                <a:lnTo>
                  <a:pt x="324275" y="95796"/>
                </a:lnTo>
                <a:lnTo>
                  <a:pt x="343351" y="93660"/>
                </a:lnTo>
                <a:lnTo>
                  <a:pt x="362426" y="84661"/>
                </a:lnTo>
                <a:lnTo>
                  <a:pt x="381500" y="108191"/>
                </a:lnTo>
                <a:lnTo>
                  <a:pt x="400576" y="103843"/>
                </a:lnTo>
                <a:lnTo>
                  <a:pt x="419651" y="116495"/>
                </a:lnTo>
                <a:lnTo>
                  <a:pt x="438726" y="120875"/>
                </a:lnTo>
                <a:lnTo>
                  <a:pt x="457801" y="100806"/>
                </a:lnTo>
                <a:lnTo>
                  <a:pt x="476876" y="94696"/>
                </a:lnTo>
                <a:lnTo>
                  <a:pt x="495951" y="99610"/>
                </a:lnTo>
                <a:lnTo>
                  <a:pt x="515026" y="86549"/>
                </a:lnTo>
                <a:lnTo>
                  <a:pt x="534101" y="90241"/>
                </a:lnTo>
                <a:lnTo>
                  <a:pt x="553176" y="89578"/>
                </a:lnTo>
                <a:lnTo>
                  <a:pt x="572251" y="67006"/>
                </a:lnTo>
                <a:lnTo>
                  <a:pt x="591327" y="67029"/>
                </a:lnTo>
                <a:lnTo>
                  <a:pt x="610401" y="60553"/>
                </a:lnTo>
                <a:lnTo>
                  <a:pt x="629477" y="93996"/>
                </a:lnTo>
                <a:lnTo>
                  <a:pt x="648552" y="99628"/>
                </a:lnTo>
                <a:lnTo>
                  <a:pt x="667626" y="99133"/>
                </a:lnTo>
                <a:lnTo>
                  <a:pt x="686702" y="96859"/>
                </a:lnTo>
                <a:lnTo>
                  <a:pt x="705777" y="90147"/>
                </a:lnTo>
                <a:lnTo>
                  <a:pt x="724849" y="86944"/>
                </a:lnTo>
                <a:lnTo>
                  <a:pt x="743927" y="87259"/>
                </a:lnTo>
                <a:lnTo>
                  <a:pt x="763004" y="85459"/>
                </a:lnTo>
                <a:lnTo>
                  <a:pt x="782075" y="92171"/>
                </a:lnTo>
                <a:lnTo>
                  <a:pt x="801152" y="91237"/>
                </a:lnTo>
                <a:lnTo>
                  <a:pt x="820230" y="105121"/>
                </a:lnTo>
                <a:lnTo>
                  <a:pt x="839300" y="100735"/>
                </a:lnTo>
                <a:lnTo>
                  <a:pt x="858377" y="76682"/>
                </a:lnTo>
                <a:lnTo>
                  <a:pt x="877455" y="90849"/>
                </a:lnTo>
                <a:lnTo>
                  <a:pt x="896525" y="84169"/>
                </a:lnTo>
                <a:lnTo>
                  <a:pt x="915602" y="85502"/>
                </a:lnTo>
                <a:lnTo>
                  <a:pt x="934680" y="110010"/>
                </a:lnTo>
                <a:lnTo>
                  <a:pt x="953750" y="119963"/>
                </a:lnTo>
                <a:lnTo>
                  <a:pt x="972828" y="112161"/>
                </a:lnTo>
                <a:lnTo>
                  <a:pt x="991905" y="112336"/>
                </a:lnTo>
                <a:lnTo>
                  <a:pt x="1010975" y="87130"/>
                </a:lnTo>
                <a:lnTo>
                  <a:pt x="1030053" y="90513"/>
                </a:lnTo>
                <a:lnTo>
                  <a:pt x="1049130" y="107268"/>
                </a:lnTo>
                <a:lnTo>
                  <a:pt x="1068201" y="95816"/>
                </a:lnTo>
                <a:lnTo>
                  <a:pt x="1087278" y="118081"/>
                </a:lnTo>
                <a:lnTo>
                  <a:pt x="1106355" y="126329"/>
                </a:lnTo>
                <a:lnTo>
                  <a:pt x="1125426" y="88942"/>
                </a:lnTo>
                <a:lnTo>
                  <a:pt x="1144503" y="83643"/>
                </a:lnTo>
                <a:lnTo>
                  <a:pt x="1163581" y="127018"/>
                </a:lnTo>
                <a:lnTo>
                  <a:pt x="1182651" y="89272"/>
                </a:lnTo>
                <a:lnTo>
                  <a:pt x="1201728" y="99197"/>
                </a:lnTo>
                <a:lnTo>
                  <a:pt x="1220806" y="106417"/>
                </a:lnTo>
                <a:lnTo>
                  <a:pt x="1239876" y="113648"/>
                </a:lnTo>
                <a:lnTo>
                  <a:pt x="1258954" y="139402"/>
                </a:lnTo>
                <a:lnTo>
                  <a:pt x="1278031" y="127653"/>
                </a:lnTo>
                <a:lnTo>
                  <a:pt x="1297101" y="114682"/>
                </a:lnTo>
                <a:lnTo>
                  <a:pt x="1316179" y="111470"/>
                </a:lnTo>
                <a:lnTo>
                  <a:pt x="1335256" y="115048"/>
                </a:lnTo>
                <a:lnTo>
                  <a:pt x="1354326" y="95185"/>
                </a:lnTo>
                <a:lnTo>
                  <a:pt x="1373404" y="124055"/>
                </a:lnTo>
                <a:lnTo>
                  <a:pt x="1392481" y="121797"/>
                </a:lnTo>
                <a:lnTo>
                  <a:pt x="1411552" y="102533"/>
                </a:lnTo>
                <a:lnTo>
                  <a:pt x="1430629" y="99077"/>
                </a:lnTo>
                <a:lnTo>
                  <a:pt x="1449707" y="151734"/>
                </a:lnTo>
                <a:lnTo>
                  <a:pt x="1468777" y="167163"/>
                </a:lnTo>
                <a:lnTo>
                  <a:pt x="1487854" y="141574"/>
                </a:lnTo>
                <a:lnTo>
                  <a:pt x="1506932" y="133772"/>
                </a:lnTo>
                <a:lnTo>
                  <a:pt x="1526002" y="127417"/>
                </a:lnTo>
                <a:lnTo>
                  <a:pt x="1545079" y="86036"/>
                </a:lnTo>
                <a:lnTo>
                  <a:pt x="1564157" y="96727"/>
                </a:lnTo>
                <a:lnTo>
                  <a:pt x="1583227" y="115292"/>
                </a:lnTo>
                <a:lnTo>
                  <a:pt x="1602305" y="122090"/>
                </a:lnTo>
                <a:lnTo>
                  <a:pt x="1621382" y="114882"/>
                </a:lnTo>
                <a:lnTo>
                  <a:pt x="1640452" y="120373"/>
                </a:lnTo>
                <a:lnTo>
                  <a:pt x="1659530" y="124311"/>
                </a:lnTo>
                <a:lnTo>
                  <a:pt x="1678607" y="124738"/>
                </a:lnTo>
                <a:lnTo>
                  <a:pt x="1697678" y="128215"/>
                </a:lnTo>
                <a:lnTo>
                  <a:pt x="1716755" y="125583"/>
                </a:lnTo>
                <a:lnTo>
                  <a:pt x="1735832" y="129561"/>
                </a:lnTo>
                <a:lnTo>
                  <a:pt x="1754903" y="132595"/>
                </a:lnTo>
                <a:lnTo>
                  <a:pt x="1773980" y="141606"/>
                </a:lnTo>
                <a:lnTo>
                  <a:pt x="1793058" y="132376"/>
                </a:lnTo>
                <a:lnTo>
                  <a:pt x="1812128" y="132162"/>
                </a:lnTo>
                <a:lnTo>
                  <a:pt x="1831205" y="134737"/>
                </a:lnTo>
                <a:lnTo>
                  <a:pt x="1850283" y="141104"/>
                </a:lnTo>
                <a:lnTo>
                  <a:pt x="1869353" y="141836"/>
                </a:lnTo>
                <a:lnTo>
                  <a:pt x="1888431" y="139984"/>
                </a:lnTo>
                <a:lnTo>
                  <a:pt x="1907508" y="140810"/>
                </a:lnTo>
                <a:lnTo>
                  <a:pt x="1926578" y="138386"/>
                </a:lnTo>
                <a:lnTo>
                  <a:pt x="1945656" y="138051"/>
                </a:lnTo>
                <a:lnTo>
                  <a:pt x="1964733" y="143614"/>
                </a:lnTo>
                <a:lnTo>
                  <a:pt x="1983803" y="148600"/>
                </a:lnTo>
                <a:lnTo>
                  <a:pt x="2002881" y="148009"/>
                </a:lnTo>
                <a:lnTo>
                  <a:pt x="2021958" y="148728"/>
                </a:lnTo>
                <a:lnTo>
                  <a:pt x="2041029" y="146059"/>
                </a:lnTo>
                <a:lnTo>
                  <a:pt x="2060106" y="145420"/>
                </a:lnTo>
                <a:lnTo>
                  <a:pt x="2079184" y="143452"/>
                </a:lnTo>
                <a:lnTo>
                  <a:pt x="2098254" y="145456"/>
                </a:lnTo>
                <a:lnTo>
                  <a:pt x="2117331" y="159177"/>
                </a:lnTo>
                <a:lnTo>
                  <a:pt x="2136409" y="151874"/>
                </a:lnTo>
                <a:lnTo>
                  <a:pt x="2155479" y="148519"/>
                </a:lnTo>
                <a:lnTo>
                  <a:pt x="2174556" y="156535"/>
                </a:lnTo>
                <a:lnTo>
                  <a:pt x="2193634" y="153176"/>
                </a:lnTo>
                <a:lnTo>
                  <a:pt x="2212704" y="167233"/>
                </a:lnTo>
                <a:lnTo>
                  <a:pt x="2231782" y="157695"/>
                </a:lnTo>
                <a:lnTo>
                  <a:pt x="2250859" y="154915"/>
                </a:lnTo>
                <a:lnTo>
                  <a:pt x="2269929" y="163310"/>
                </a:lnTo>
                <a:lnTo>
                  <a:pt x="2289007" y="159579"/>
                </a:lnTo>
                <a:lnTo>
                  <a:pt x="2308084" y="162004"/>
                </a:lnTo>
                <a:lnTo>
                  <a:pt x="2327155" y="165478"/>
                </a:lnTo>
                <a:lnTo>
                  <a:pt x="2346232" y="162988"/>
                </a:lnTo>
                <a:lnTo>
                  <a:pt x="2365309" y="164563"/>
                </a:lnTo>
                <a:lnTo>
                  <a:pt x="2384380" y="164983"/>
                </a:lnTo>
                <a:lnTo>
                  <a:pt x="2403457" y="164778"/>
                </a:lnTo>
                <a:lnTo>
                  <a:pt x="2422535" y="165779"/>
                </a:lnTo>
                <a:lnTo>
                  <a:pt x="2441605" y="165073"/>
                </a:lnTo>
                <a:lnTo>
                  <a:pt x="2460682" y="165814"/>
                </a:lnTo>
                <a:lnTo>
                  <a:pt x="2479760" y="167349"/>
                </a:lnTo>
                <a:lnTo>
                  <a:pt x="2498830" y="167403"/>
                </a:lnTo>
                <a:lnTo>
                  <a:pt x="2517908" y="168096"/>
                </a:lnTo>
                <a:lnTo>
                  <a:pt x="2536985" y="167787"/>
                </a:lnTo>
                <a:lnTo>
                  <a:pt x="2556055" y="167399"/>
                </a:lnTo>
                <a:lnTo>
                  <a:pt x="2575133" y="167113"/>
                </a:lnTo>
                <a:lnTo>
                  <a:pt x="2594210" y="167262"/>
                </a:lnTo>
                <a:lnTo>
                  <a:pt x="2613280" y="167782"/>
                </a:lnTo>
                <a:lnTo>
                  <a:pt x="2632358" y="167326"/>
                </a:lnTo>
                <a:lnTo>
                  <a:pt x="2651435" y="167250"/>
                </a:lnTo>
                <a:lnTo>
                  <a:pt x="2670506" y="169619"/>
                </a:lnTo>
                <a:lnTo>
                  <a:pt x="2689583" y="167832"/>
                </a:lnTo>
                <a:lnTo>
                  <a:pt x="2708661" y="168027"/>
                </a:lnTo>
                <a:lnTo>
                  <a:pt x="2727731" y="167519"/>
                </a:lnTo>
                <a:lnTo>
                  <a:pt x="2746808" y="168325"/>
                </a:lnTo>
                <a:lnTo>
                  <a:pt x="2765886" y="167541"/>
                </a:lnTo>
                <a:lnTo>
                  <a:pt x="2784956" y="167628"/>
                </a:lnTo>
                <a:lnTo>
                  <a:pt x="2804033" y="167715"/>
                </a:lnTo>
                <a:lnTo>
                  <a:pt x="2823111" y="167074"/>
                </a:lnTo>
                <a:lnTo>
                  <a:pt x="2842181" y="167750"/>
                </a:lnTo>
                <a:lnTo>
                  <a:pt x="2861259" y="169724"/>
                </a:lnTo>
              </a:path>
            </a:pathLst>
          </a:custGeom>
          <a:ln w="28581">
            <a:solidFill>
              <a:srgbClr val="79AE3D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1561239" y="2762220"/>
            <a:ext cx="2011859" cy="95101"/>
          </a:xfrm>
          <a:custGeom>
            <a:avLst/>
            <a:gdLst/>
            <a:ahLst/>
            <a:cxnLst/>
            <a:rect l="l" t="t" r="r" b="b"/>
            <a:pathLst>
              <a:path w="2861310" h="135254">
                <a:moveTo>
                  <a:pt x="0" y="55523"/>
                </a:moveTo>
                <a:lnTo>
                  <a:pt x="19075" y="124064"/>
                </a:lnTo>
                <a:lnTo>
                  <a:pt x="38150" y="134642"/>
                </a:lnTo>
                <a:lnTo>
                  <a:pt x="57225" y="129986"/>
                </a:lnTo>
                <a:lnTo>
                  <a:pt x="76300" y="87869"/>
                </a:lnTo>
                <a:lnTo>
                  <a:pt x="95375" y="109227"/>
                </a:lnTo>
                <a:lnTo>
                  <a:pt x="114450" y="80897"/>
                </a:lnTo>
                <a:lnTo>
                  <a:pt x="133525" y="97192"/>
                </a:lnTo>
                <a:lnTo>
                  <a:pt x="152600" y="70484"/>
                </a:lnTo>
                <a:lnTo>
                  <a:pt x="171675" y="78186"/>
                </a:lnTo>
                <a:lnTo>
                  <a:pt x="190750" y="66111"/>
                </a:lnTo>
                <a:lnTo>
                  <a:pt x="209825" y="60314"/>
                </a:lnTo>
                <a:lnTo>
                  <a:pt x="228900" y="88705"/>
                </a:lnTo>
                <a:lnTo>
                  <a:pt x="247976" y="83274"/>
                </a:lnTo>
                <a:lnTo>
                  <a:pt x="267050" y="78663"/>
                </a:lnTo>
                <a:lnTo>
                  <a:pt x="286125" y="70111"/>
                </a:lnTo>
                <a:lnTo>
                  <a:pt x="305201" y="69284"/>
                </a:lnTo>
                <a:lnTo>
                  <a:pt x="324275" y="85653"/>
                </a:lnTo>
                <a:lnTo>
                  <a:pt x="343351" y="77484"/>
                </a:lnTo>
                <a:lnTo>
                  <a:pt x="362426" y="66107"/>
                </a:lnTo>
                <a:lnTo>
                  <a:pt x="381500" y="89030"/>
                </a:lnTo>
                <a:lnTo>
                  <a:pt x="400576" y="84972"/>
                </a:lnTo>
                <a:lnTo>
                  <a:pt x="419651" y="87764"/>
                </a:lnTo>
                <a:lnTo>
                  <a:pt x="438726" y="73701"/>
                </a:lnTo>
                <a:lnTo>
                  <a:pt x="457801" y="53983"/>
                </a:lnTo>
                <a:lnTo>
                  <a:pt x="476876" y="68224"/>
                </a:lnTo>
                <a:lnTo>
                  <a:pt x="495951" y="67960"/>
                </a:lnTo>
                <a:lnTo>
                  <a:pt x="515026" y="61947"/>
                </a:lnTo>
                <a:lnTo>
                  <a:pt x="534101" y="83709"/>
                </a:lnTo>
                <a:lnTo>
                  <a:pt x="553176" y="85744"/>
                </a:lnTo>
                <a:lnTo>
                  <a:pt x="572251" y="65648"/>
                </a:lnTo>
                <a:lnTo>
                  <a:pt x="591327" y="53121"/>
                </a:lnTo>
                <a:lnTo>
                  <a:pt x="610401" y="53741"/>
                </a:lnTo>
                <a:lnTo>
                  <a:pt x="629477" y="69747"/>
                </a:lnTo>
                <a:lnTo>
                  <a:pt x="648552" y="67877"/>
                </a:lnTo>
                <a:lnTo>
                  <a:pt x="667626" y="63191"/>
                </a:lnTo>
                <a:lnTo>
                  <a:pt x="686702" y="77180"/>
                </a:lnTo>
                <a:lnTo>
                  <a:pt x="705777" y="62939"/>
                </a:lnTo>
                <a:lnTo>
                  <a:pt x="724849" y="50967"/>
                </a:lnTo>
                <a:lnTo>
                  <a:pt x="743927" y="46152"/>
                </a:lnTo>
                <a:lnTo>
                  <a:pt x="763004" y="35617"/>
                </a:lnTo>
                <a:lnTo>
                  <a:pt x="782075" y="57143"/>
                </a:lnTo>
                <a:lnTo>
                  <a:pt x="801152" y="51700"/>
                </a:lnTo>
                <a:lnTo>
                  <a:pt x="820230" y="66108"/>
                </a:lnTo>
                <a:lnTo>
                  <a:pt x="839300" y="60297"/>
                </a:lnTo>
                <a:lnTo>
                  <a:pt x="858377" y="31112"/>
                </a:lnTo>
                <a:lnTo>
                  <a:pt x="877455" y="62402"/>
                </a:lnTo>
                <a:lnTo>
                  <a:pt x="896525" y="47043"/>
                </a:lnTo>
                <a:lnTo>
                  <a:pt x="915602" y="48077"/>
                </a:lnTo>
                <a:lnTo>
                  <a:pt x="934680" y="58233"/>
                </a:lnTo>
                <a:lnTo>
                  <a:pt x="953750" y="59310"/>
                </a:lnTo>
                <a:lnTo>
                  <a:pt x="972828" y="54788"/>
                </a:lnTo>
                <a:lnTo>
                  <a:pt x="991905" y="47829"/>
                </a:lnTo>
                <a:lnTo>
                  <a:pt x="1010975" y="67531"/>
                </a:lnTo>
                <a:lnTo>
                  <a:pt x="1030053" y="69930"/>
                </a:lnTo>
                <a:lnTo>
                  <a:pt x="1049130" y="79312"/>
                </a:lnTo>
                <a:lnTo>
                  <a:pt x="1068201" y="61494"/>
                </a:lnTo>
                <a:lnTo>
                  <a:pt x="1087278" y="81788"/>
                </a:lnTo>
                <a:lnTo>
                  <a:pt x="1106355" y="83273"/>
                </a:lnTo>
                <a:lnTo>
                  <a:pt x="1125426" y="63445"/>
                </a:lnTo>
                <a:lnTo>
                  <a:pt x="1144503" y="55663"/>
                </a:lnTo>
                <a:lnTo>
                  <a:pt x="1163581" y="99863"/>
                </a:lnTo>
                <a:lnTo>
                  <a:pt x="1182651" y="63168"/>
                </a:lnTo>
                <a:lnTo>
                  <a:pt x="1201728" y="63532"/>
                </a:lnTo>
                <a:lnTo>
                  <a:pt x="1220806" y="69679"/>
                </a:lnTo>
                <a:lnTo>
                  <a:pt x="1239876" y="73247"/>
                </a:lnTo>
                <a:lnTo>
                  <a:pt x="1258954" y="89035"/>
                </a:lnTo>
                <a:lnTo>
                  <a:pt x="1278031" y="79299"/>
                </a:lnTo>
                <a:lnTo>
                  <a:pt x="1297101" y="89730"/>
                </a:lnTo>
                <a:lnTo>
                  <a:pt x="1316179" y="78622"/>
                </a:lnTo>
                <a:lnTo>
                  <a:pt x="1335256" y="75797"/>
                </a:lnTo>
                <a:lnTo>
                  <a:pt x="1354326" y="60032"/>
                </a:lnTo>
                <a:lnTo>
                  <a:pt x="1373404" y="83011"/>
                </a:lnTo>
                <a:lnTo>
                  <a:pt x="1392481" y="92693"/>
                </a:lnTo>
                <a:lnTo>
                  <a:pt x="1411552" y="76208"/>
                </a:lnTo>
                <a:lnTo>
                  <a:pt x="1430629" y="68375"/>
                </a:lnTo>
                <a:lnTo>
                  <a:pt x="1449707" y="99895"/>
                </a:lnTo>
                <a:lnTo>
                  <a:pt x="1468777" y="105533"/>
                </a:lnTo>
                <a:lnTo>
                  <a:pt x="1487854" y="99069"/>
                </a:lnTo>
                <a:lnTo>
                  <a:pt x="1506932" y="93242"/>
                </a:lnTo>
                <a:lnTo>
                  <a:pt x="1526002" y="82373"/>
                </a:lnTo>
                <a:lnTo>
                  <a:pt x="1545079" y="58238"/>
                </a:lnTo>
                <a:lnTo>
                  <a:pt x="1564157" y="75507"/>
                </a:lnTo>
                <a:lnTo>
                  <a:pt x="1583227" y="86768"/>
                </a:lnTo>
                <a:lnTo>
                  <a:pt x="1602305" y="88243"/>
                </a:lnTo>
                <a:lnTo>
                  <a:pt x="1621382" y="79224"/>
                </a:lnTo>
                <a:lnTo>
                  <a:pt x="1640452" y="79818"/>
                </a:lnTo>
                <a:lnTo>
                  <a:pt x="1659530" y="79217"/>
                </a:lnTo>
                <a:lnTo>
                  <a:pt x="1678607" y="76042"/>
                </a:lnTo>
                <a:lnTo>
                  <a:pt x="1697678" y="75215"/>
                </a:lnTo>
                <a:lnTo>
                  <a:pt x="1716755" y="69815"/>
                </a:lnTo>
                <a:lnTo>
                  <a:pt x="1735832" y="69556"/>
                </a:lnTo>
                <a:lnTo>
                  <a:pt x="1754903" y="68515"/>
                </a:lnTo>
                <a:lnTo>
                  <a:pt x="1773980" y="71702"/>
                </a:lnTo>
                <a:lnTo>
                  <a:pt x="1793058" y="61705"/>
                </a:lnTo>
                <a:lnTo>
                  <a:pt x="1812128" y="58231"/>
                </a:lnTo>
                <a:lnTo>
                  <a:pt x="1831205" y="56946"/>
                </a:lnTo>
                <a:lnTo>
                  <a:pt x="1850283" y="58566"/>
                </a:lnTo>
                <a:lnTo>
                  <a:pt x="1869353" y="56097"/>
                </a:lnTo>
                <a:lnTo>
                  <a:pt x="1888431" y="51534"/>
                </a:lnTo>
                <a:lnTo>
                  <a:pt x="1907508" y="49075"/>
                </a:lnTo>
                <a:lnTo>
                  <a:pt x="1926578" y="44082"/>
                </a:lnTo>
                <a:lnTo>
                  <a:pt x="1945656" y="40903"/>
                </a:lnTo>
                <a:lnTo>
                  <a:pt x="1964733" y="42241"/>
                </a:lnTo>
                <a:lnTo>
                  <a:pt x="1983803" y="43107"/>
                </a:lnTo>
                <a:lnTo>
                  <a:pt x="2002881" y="39596"/>
                </a:lnTo>
                <a:lnTo>
                  <a:pt x="2021958" y="37234"/>
                </a:lnTo>
                <a:lnTo>
                  <a:pt x="2041029" y="32122"/>
                </a:lnTo>
                <a:lnTo>
                  <a:pt x="2060106" y="28648"/>
                </a:lnTo>
                <a:lnTo>
                  <a:pt x="2079184" y="24213"/>
                </a:lnTo>
                <a:lnTo>
                  <a:pt x="2098254" y="23074"/>
                </a:lnTo>
                <a:lnTo>
                  <a:pt x="2117331" y="31196"/>
                </a:lnTo>
                <a:lnTo>
                  <a:pt x="2136409" y="22830"/>
                </a:lnTo>
                <a:lnTo>
                  <a:pt x="2155479" y="17413"/>
                </a:lnTo>
                <a:lnTo>
                  <a:pt x="2174556" y="21305"/>
                </a:lnTo>
                <a:lnTo>
                  <a:pt x="2193634" y="15945"/>
                </a:lnTo>
                <a:lnTo>
                  <a:pt x="2212704" y="24273"/>
                </a:lnTo>
                <a:lnTo>
                  <a:pt x="2231782" y="14484"/>
                </a:lnTo>
                <a:lnTo>
                  <a:pt x="2250859" y="9519"/>
                </a:lnTo>
                <a:lnTo>
                  <a:pt x="2269929" y="13770"/>
                </a:lnTo>
                <a:lnTo>
                  <a:pt x="2289007" y="8362"/>
                </a:lnTo>
                <a:lnTo>
                  <a:pt x="2308084" y="8011"/>
                </a:lnTo>
                <a:lnTo>
                  <a:pt x="2327155" y="8460"/>
                </a:lnTo>
                <a:lnTo>
                  <a:pt x="2346232" y="4118"/>
                </a:lnTo>
                <a:lnTo>
                  <a:pt x="2365309" y="5112"/>
                </a:lnTo>
                <a:lnTo>
                  <a:pt x="2384380" y="5152"/>
                </a:lnTo>
                <a:lnTo>
                  <a:pt x="2403457" y="4686"/>
                </a:lnTo>
                <a:lnTo>
                  <a:pt x="2422535" y="5197"/>
                </a:lnTo>
                <a:lnTo>
                  <a:pt x="2441605" y="4327"/>
                </a:lnTo>
                <a:lnTo>
                  <a:pt x="2460682" y="4628"/>
                </a:lnTo>
                <a:lnTo>
                  <a:pt x="2479760" y="5560"/>
                </a:lnTo>
                <a:lnTo>
                  <a:pt x="2498830" y="5305"/>
                </a:lnTo>
                <a:lnTo>
                  <a:pt x="2517908" y="5560"/>
                </a:lnTo>
                <a:lnTo>
                  <a:pt x="2536985" y="5019"/>
                </a:lnTo>
                <a:lnTo>
                  <a:pt x="2556055" y="4411"/>
                </a:lnTo>
                <a:lnTo>
                  <a:pt x="2575133" y="3884"/>
                </a:lnTo>
                <a:lnTo>
                  <a:pt x="2594210" y="3706"/>
                </a:lnTo>
                <a:lnTo>
                  <a:pt x="2613280" y="3827"/>
                </a:lnTo>
                <a:lnTo>
                  <a:pt x="2632358" y="3164"/>
                </a:lnTo>
                <a:lnTo>
                  <a:pt x="2651435" y="2807"/>
                </a:lnTo>
                <a:lnTo>
                  <a:pt x="2670506" y="4405"/>
                </a:lnTo>
                <a:lnTo>
                  <a:pt x="2689583" y="2684"/>
                </a:lnTo>
                <a:lnTo>
                  <a:pt x="2708661" y="2548"/>
                </a:lnTo>
                <a:lnTo>
                  <a:pt x="2727731" y="1842"/>
                </a:lnTo>
                <a:lnTo>
                  <a:pt x="2746808" y="2192"/>
                </a:lnTo>
                <a:lnTo>
                  <a:pt x="2765886" y="1265"/>
                </a:lnTo>
                <a:lnTo>
                  <a:pt x="2784956" y="1040"/>
                </a:lnTo>
                <a:lnTo>
                  <a:pt x="2804033" y="816"/>
                </a:lnTo>
                <a:lnTo>
                  <a:pt x="2823111" y="0"/>
                </a:lnTo>
                <a:lnTo>
                  <a:pt x="2842181" y="256"/>
                </a:lnTo>
                <a:lnTo>
                  <a:pt x="2861259" y="1555"/>
                </a:lnTo>
              </a:path>
            </a:pathLst>
          </a:custGeom>
          <a:ln w="28581">
            <a:solidFill>
              <a:srgbClr val="499BC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1559516" y="2601128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10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285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1604789" y="1865088"/>
            <a:ext cx="75455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7297" y="0"/>
                </a:lnTo>
              </a:path>
            </a:pathLst>
          </a:custGeom>
          <a:ln w="20007">
            <a:solidFill>
              <a:srgbClr val="499BC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 txBox="1"/>
          <p:nvPr/>
        </p:nvSpPr>
        <p:spPr>
          <a:xfrm>
            <a:off x="1731654" y="1793361"/>
            <a:ext cx="772864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res1.0/conv1/Wn</a:t>
            </a:r>
            <a:endParaRPr sz="773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60397" y="1865088"/>
            <a:ext cx="80814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0" y="0"/>
                </a:moveTo>
                <a:lnTo>
                  <a:pt x="114450" y="0"/>
                </a:lnTo>
              </a:path>
            </a:pathLst>
          </a:custGeom>
          <a:ln w="20007">
            <a:solidFill>
              <a:srgbClr val="79AE3D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2692301" y="1793361"/>
            <a:ext cx="772864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res1.0/conv1/Wp</a:t>
            </a:r>
            <a:endParaRPr sz="773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65411" y="3201512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5965411" y="3000547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5965411" y="2799581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5965411" y="2598616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5965411" y="2397651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5965411" y="2196683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5965411" y="1995718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5965415" y="2057275"/>
            <a:ext cx="2011859" cy="456307"/>
          </a:xfrm>
          <a:custGeom>
            <a:avLst/>
            <a:gdLst/>
            <a:ahLst/>
            <a:cxnLst/>
            <a:rect l="l" t="t" r="r" b="b"/>
            <a:pathLst>
              <a:path w="2861309" h="648970">
                <a:moveTo>
                  <a:pt x="0" y="486477"/>
                </a:moveTo>
                <a:lnTo>
                  <a:pt x="19075" y="648768"/>
                </a:lnTo>
                <a:lnTo>
                  <a:pt x="38150" y="634344"/>
                </a:lnTo>
                <a:lnTo>
                  <a:pt x="57225" y="634478"/>
                </a:lnTo>
                <a:lnTo>
                  <a:pt x="76300" y="607061"/>
                </a:lnTo>
                <a:lnTo>
                  <a:pt x="95375" y="627472"/>
                </a:lnTo>
                <a:lnTo>
                  <a:pt x="114450" y="591936"/>
                </a:lnTo>
                <a:lnTo>
                  <a:pt x="133525" y="595916"/>
                </a:lnTo>
                <a:lnTo>
                  <a:pt x="152600" y="609296"/>
                </a:lnTo>
                <a:lnTo>
                  <a:pt x="171675" y="598065"/>
                </a:lnTo>
                <a:lnTo>
                  <a:pt x="190750" y="621621"/>
                </a:lnTo>
                <a:lnTo>
                  <a:pt x="209825" y="621856"/>
                </a:lnTo>
                <a:lnTo>
                  <a:pt x="228900" y="584554"/>
                </a:lnTo>
                <a:lnTo>
                  <a:pt x="247976" y="615300"/>
                </a:lnTo>
                <a:lnTo>
                  <a:pt x="267050" y="583437"/>
                </a:lnTo>
                <a:lnTo>
                  <a:pt x="286125" y="606710"/>
                </a:lnTo>
                <a:lnTo>
                  <a:pt x="305201" y="582709"/>
                </a:lnTo>
                <a:lnTo>
                  <a:pt x="324275" y="591010"/>
                </a:lnTo>
                <a:lnTo>
                  <a:pt x="343351" y="610031"/>
                </a:lnTo>
                <a:lnTo>
                  <a:pt x="362426" y="603968"/>
                </a:lnTo>
                <a:lnTo>
                  <a:pt x="381500" y="602114"/>
                </a:lnTo>
                <a:lnTo>
                  <a:pt x="400576" y="580336"/>
                </a:lnTo>
                <a:lnTo>
                  <a:pt x="419651" y="623832"/>
                </a:lnTo>
                <a:lnTo>
                  <a:pt x="438726" y="590410"/>
                </a:lnTo>
                <a:lnTo>
                  <a:pt x="457801" y="592085"/>
                </a:lnTo>
                <a:lnTo>
                  <a:pt x="476876" y="600626"/>
                </a:lnTo>
                <a:lnTo>
                  <a:pt x="495951" y="597363"/>
                </a:lnTo>
                <a:lnTo>
                  <a:pt x="515026" y="559712"/>
                </a:lnTo>
                <a:lnTo>
                  <a:pt x="534101" y="607270"/>
                </a:lnTo>
                <a:lnTo>
                  <a:pt x="553176" y="579902"/>
                </a:lnTo>
                <a:lnTo>
                  <a:pt x="572251" y="591151"/>
                </a:lnTo>
                <a:lnTo>
                  <a:pt x="591327" y="581713"/>
                </a:lnTo>
                <a:lnTo>
                  <a:pt x="610401" y="570614"/>
                </a:lnTo>
                <a:lnTo>
                  <a:pt x="629477" y="588357"/>
                </a:lnTo>
                <a:lnTo>
                  <a:pt x="648552" y="574435"/>
                </a:lnTo>
                <a:lnTo>
                  <a:pt x="667626" y="591736"/>
                </a:lnTo>
                <a:lnTo>
                  <a:pt x="686702" y="571172"/>
                </a:lnTo>
                <a:lnTo>
                  <a:pt x="705777" y="558222"/>
                </a:lnTo>
                <a:lnTo>
                  <a:pt x="724849" y="584432"/>
                </a:lnTo>
                <a:lnTo>
                  <a:pt x="743927" y="563685"/>
                </a:lnTo>
                <a:lnTo>
                  <a:pt x="763004" y="576057"/>
                </a:lnTo>
                <a:lnTo>
                  <a:pt x="782075" y="573059"/>
                </a:lnTo>
                <a:lnTo>
                  <a:pt x="801152" y="557316"/>
                </a:lnTo>
                <a:lnTo>
                  <a:pt x="820230" y="577151"/>
                </a:lnTo>
                <a:lnTo>
                  <a:pt x="839300" y="575587"/>
                </a:lnTo>
                <a:lnTo>
                  <a:pt x="858377" y="559126"/>
                </a:lnTo>
                <a:lnTo>
                  <a:pt x="877455" y="569893"/>
                </a:lnTo>
                <a:lnTo>
                  <a:pt x="896525" y="547477"/>
                </a:lnTo>
                <a:lnTo>
                  <a:pt x="915602" y="544752"/>
                </a:lnTo>
                <a:lnTo>
                  <a:pt x="934680" y="560370"/>
                </a:lnTo>
                <a:lnTo>
                  <a:pt x="953750" y="566709"/>
                </a:lnTo>
                <a:lnTo>
                  <a:pt x="972828" y="544264"/>
                </a:lnTo>
                <a:lnTo>
                  <a:pt x="991905" y="553784"/>
                </a:lnTo>
                <a:lnTo>
                  <a:pt x="1010975" y="531199"/>
                </a:lnTo>
                <a:lnTo>
                  <a:pt x="1030053" y="558851"/>
                </a:lnTo>
                <a:lnTo>
                  <a:pt x="1049130" y="522270"/>
                </a:lnTo>
                <a:lnTo>
                  <a:pt x="1068201" y="564806"/>
                </a:lnTo>
                <a:lnTo>
                  <a:pt x="1087278" y="508222"/>
                </a:lnTo>
                <a:lnTo>
                  <a:pt x="1106355" y="538213"/>
                </a:lnTo>
                <a:lnTo>
                  <a:pt x="1125426" y="510355"/>
                </a:lnTo>
                <a:lnTo>
                  <a:pt x="1144503" y="507207"/>
                </a:lnTo>
                <a:lnTo>
                  <a:pt x="1163581" y="509822"/>
                </a:lnTo>
                <a:lnTo>
                  <a:pt x="1182651" y="474189"/>
                </a:lnTo>
                <a:lnTo>
                  <a:pt x="1201728" y="484748"/>
                </a:lnTo>
                <a:lnTo>
                  <a:pt x="1220806" y="519422"/>
                </a:lnTo>
                <a:lnTo>
                  <a:pt x="1239876" y="513066"/>
                </a:lnTo>
                <a:lnTo>
                  <a:pt x="1258954" y="454158"/>
                </a:lnTo>
                <a:lnTo>
                  <a:pt x="1278031" y="491263"/>
                </a:lnTo>
                <a:lnTo>
                  <a:pt x="1297101" y="454467"/>
                </a:lnTo>
                <a:lnTo>
                  <a:pt x="1316179" y="486987"/>
                </a:lnTo>
                <a:lnTo>
                  <a:pt x="1335256" y="456213"/>
                </a:lnTo>
                <a:lnTo>
                  <a:pt x="1354326" y="449742"/>
                </a:lnTo>
                <a:lnTo>
                  <a:pt x="1373404" y="436144"/>
                </a:lnTo>
                <a:lnTo>
                  <a:pt x="1392481" y="487694"/>
                </a:lnTo>
                <a:lnTo>
                  <a:pt x="1411552" y="410580"/>
                </a:lnTo>
                <a:lnTo>
                  <a:pt x="1430629" y="467756"/>
                </a:lnTo>
                <a:lnTo>
                  <a:pt x="1449707" y="413825"/>
                </a:lnTo>
                <a:lnTo>
                  <a:pt x="1468777" y="348814"/>
                </a:lnTo>
                <a:lnTo>
                  <a:pt x="1487854" y="376414"/>
                </a:lnTo>
                <a:lnTo>
                  <a:pt x="1506932" y="339195"/>
                </a:lnTo>
                <a:lnTo>
                  <a:pt x="1526002" y="337478"/>
                </a:lnTo>
                <a:lnTo>
                  <a:pt x="1545079" y="357558"/>
                </a:lnTo>
                <a:lnTo>
                  <a:pt x="1564157" y="378210"/>
                </a:lnTo>
                <a:lnTo>
                  <a:pt x="1583227" y="296324"/>
                </a:lnTo>
                <a:lnTo>
                  <a:pt x="1602305" y="268867"/>
                </a:lnTo>
                <a:lnTo>
                  <a:pt x="1621382" y="243981"/>
                </a:lnTo>
                <a:lnTo>
                  <a:pt x="1640452" y="224100"/>
                </a:lnTo>
                <a:lnTo>
                  <a:pt x="1659530" y="213463"/>
                </a:lnTo>
                <a:lnTo>
                  <a:pt x="1678607" y="201228"/>
                </a:lnTo>
                <a:lnTo>
                  <a:pt x="1697678" y="194466"/>
                </a:lnTo>
                <a:lnTo>
                  <a:pt x="1716755" y="182688"/>
                </a:lnTo>
                <a:lnTo>
                  <a:pt x="1735832" y="178098"/>
                </a:lnTo>
                <a:lnTo>
                  <a:pt x="1754903" y="176227"/>
                </a:lnTo>
                <a:lnTo>
                  <a:pt x="1773980" y="169432"/>
                </a:lnTo>
                <a:lnTo>
                  <a:pt x="1793058" y="157854"/>
                </a:lnTo>
                <a:lnTo>
                  <a:pt x="1812128" y="154352"/>
                </a:lnTo>
                <a:lnTo>
                  <a:pt x="1831205" y="148771"/>
                </a:lnTo>
                <a:lnTo>
                  <a:pt x="1850283" y="140747"/>
                </a:lnTo>
                <a:lnTo>
                  <a:pt x="1869353" y="137414"/>
                </a:lnTo>
                <a:lnTo>
                  <a:pt x="1888431" y="128639"/>
                </a:lnTo>
                <a:lnTo>
                  <a:pt x="1907508" y="126224"/>
                </a:lnTo>
                <a:lnTo>
                  <a:pt x="1926578" y="118434"/>
                </a:lnTo>
                <a:lnTo>
                  <a:pt x="1945656" y="115718"/>
                </a:lnTo>
                <a:lnTo>
                  <a:pt x="1964733" y="112385"/>
                </a:lnTo>
                <a:lnTo>
                  <a:pt x="1983803" y="105659"/>
                </a:lnTo>
                <a:lnTo>
                  <a:pt x="2002881" y="100943"/>
                </a:lnTo>
                <a:lnTo>
                  <a:pt x="2021958" y="96781"/>
                </a:lnTo>
                <a:lnTo>
                  <a:pt x="2041029" y="94352"/>
                </a:lnTo>
                <a:lnTo>
                  <a:pt x="2060106" y="92278"/>
                </a:lnTo>
                <a:lnTo>
                  <a:pt x="2079184" y="93303"/>
                </a:lnTo>
                <a:lnTo>
                  <a:pt x="2098254" y="86597"/>
                </a:lnTo>
                <a:lnTo>
                  <a:pt x="2117331" y="83602"/>
                </a:lnTo>
                <a:lnTo>
                  <a:pt x="2136409" y="78565"/>
                </a:lnTo>
                <a:lnTo>
                  <a:pt x="2155479" y="77880"/>
                </a:lnTo>
                <a:lnTo>
                  <a:pt x="2174556" y="76452"/>
                </a:lnTo>
                <a:lnTo>
                  <a:pt x="2193634" y="73040"/>
                </a:lnTo>
                <a:lnTo>
                  <a:pt x="2212704" y="76290"/>
                </a:lnTo>
                <a:lnTo>
                  <a:pt x="2231782" y="77336"/>
                </a:lnTo>
                <a:lnTo>
                  <a:pt x="2250859" y="76269"/>
                </a:lnTo>
                <a:lnTo>
                  <a:pt x="2269929" y="73048"/>
                </a:lnTo>
                <a:lnTo>
                  <a:pt x="2289007" y="70699"/>
                </a:lnTo>
                <a:lnTo>
                  <a:pt x="2308084" y="67142"/>
                </a:lnTo>
                <a:lnTo>
                  <a:pt x="2327155" y="68780"/>
                </a:lnTo>
                <a:lnTo>
                  <a:pt x="2346232" y="68511"/>
                </a:lnTo>
                <a:lnTo>
                  <a:pt x="2365309" y="65647"/>
                </a:lnTo>
                <a:lnTo>
                  <a:pt x="2384380" y="62185"/>
                </a:lnTo>
                <a:lnTo>
                  <a:pt x="2403457" y="58406"/>
                </a:lnTo>
                <a:lnTo>
                  <a:pt x="2422535" y="54886"/>
                </a:lnTo>
                <a:lnTo>
                  <a:pt x="2441605" y="51255"/>
                </a:lnTo>
                <a:lnTo>
                  <a:pt x="2460682" y="47739"/>
                </a:lnTo>
                <a:lnTo>
                  <a:pt x="2479760" y="44220"/>
                </a:lnTo>
                <a:lnTo>
                  <a:pt x="2498830" y="41164"/>
                </a:lnTo>
                <a:lnTo>
                  <a:pt x="2517908" y="38267"/>
                </a:lnTo>
                <a:lnTo>
                  <a:pt x="2536985" y="35519"/>
                </a:lnTo>
                <a:lnTo>
                  <a:pt x="2556055" y="32517"/>
                </a:lnTo>
                <a:lnTo>
                  <a:pt x="2575133" y="30020"/>
                </a:lnTo>
                <a:lnTo>
                  <a:pt x="2594210" y="27529"/>
                </a:lnTo>
                <a:lnTo>
                  <a:pt x="2613280" y="24885"/>
                </a:lnTo>
                <a:lnTo>
                  <a:pt x="2632358" y="22693"/>
                </a:lnTo>
                <a:lnTo>
                  <a:pt x="2651435" y="20324"/>
                </a:lnTo>
                <a:lnTo>
                  <a:pt x="2670506" y="17854"/>
                </a:lnTo>
                <a:lnTo>
                  <a:pt x="2689583" y="15908"/>
                </a:lnTo>
                <a:lnTo>
                  <a:pt x="2708661" y="13746"/>
                </a:lnTo>
                <a:lnTo>
                  <a:pt x="2727731" y="11526"/>
                </a:lnTo>
                <a:lnTo>
                  <a:pt x="2746808" y="9554"/>
                </a:lnTo>
                <a:lnTo>
                  <a:pt x="2765886" y="7652"/>
                </a:lnTo>
                <a:lnTo>
                  <a:pt x="2784956" y="5654"/>
                </a:lnTo>
                <a:lnTo>
                  <a:pt x="2804033" y="3452"/>
                </a:lnTo>
                <a:lnTo>
                  <a:pt x="2823111" y="1417"/>
                </a:lnTo>
                <a:lnTo>
                  <a:pt x="2842181" y="0"/>
                </a:lnTo>
                <a:lnTo>
                  <a:pt x="2861259" y="0"/>
                </a:lnTo>
              </a:path>
            </a:pathLst>
          </a:custGeom>
          <a:ln w="28583">
            <a:solidFill>
              <a:srgbClr val="79AE3D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5965415" y="2703463"/>
            <a:ext cx="2011859" cy="393799"/>
          </a:xfrm>
          <a:custGeom>
            <a:avLst/>
            <a:gdLst/>
            <a:ahLst/>
            <a:cxnLst/>
            <a:rect l="l" t="t" r="r" b="b"/>
            <a:pathLst>
              <a:path w="2861309" h="560070">
                <a:moveTo>
                  <a:pt x="0" y="139090"/>
                </a:moveTo>
                <a:lnTo>
                  <a:pt x="19075" y="16712"/>
                </a:lnTo>
                <a:lnTo>
                  <a:pt x="38150" y="12706"/>
                </a:lnTo>
                <a:lnTo>
                  <a:pt x="57225" y="1278"/>
                </a:lnTo>
                <a:lnTo>
                  <a:pt x="76300" y="24379"/>
                </a:lnTo>
                <a:lnTo>
                  <a:pt x="95375" y="18624"/>
                </a:lnTo>
                <a:lnTo>
                  <a:pt x="114450" y="22664"/>
                </a:lnTo>
                <a:lnTo>
                  <a:pt x="133525" y="13353"/>
                </a:lnTo>
                <a:lnTo>
                  <a:pt x="152600" y="42210"/>
                </a:lnTo>
                <a:lnTo>
                  <a:pt x="171675" y="58358"/>
                </a:lnTo>
                <a:lnTo>
                  <a:pt x="190750" y="19717"/>
                </a:lnTo>
                <a:lnTo>
                  <a:pt x="209825" y="26781"/>
                </a:lnTo>
                <a:lnTo>
                  <a:pt x="228900" y="36456"/>
                </a:lnTo>
                <a:lnTo>
                  <a:pt x="247976" y="6677"/>
                </a:lnTo>
                <a:lnTo>
                  <a:pt x="267050" y="62355"/>
                </a:lnTo>
                <a:lnTo>
                  <a:pt x="286125" y="23393"/>
                </a:lnTo>
                <a:lnTo>
                  <a:pt x="305201" y="31697"/>
                </a:lnTo>
                <a:lnTo>
                  <a:pt x="324275" y="34772"/>
                </a:lnTo>
                <a:lnTo>
                  <a:pt x="343351" y="230"/>
                </a:lnTo>
                <a:lnTo>
                  <a:pt x="362426" y="18842"/>
                </a:lnTo>
                <a:lnTo>
                  <a:pt x="381500" y="12094"/>
                </a:lnTo>
                <a:lnTo>
                  <a:pt x="400576" y="71379"/>
                </a:lnTo>
                <a:lnTo>
                  <a:pt x="419651" y="31739"/>
                </a:lnTo>
                <a:lnTo>
                  <a:pt x="438726" y="24795"/>
                </a:lnTo>
                <a:lnTo>
                  <a:pt x="457801" y="34333"/>
                </a:lnTo>
                <a:lnTo>
                  <a:pt x="476876" y="28908"/>
                </a:lnTo>
                <a:lnTo>
                  <a:pt x="495951" y="34745"/>
                </a:lnTo>
                <a:lnTo>
                  <a:pt x="515026" y="6248"/>
                </a:lnTo>
                <a:lnTo>
                  <a:pt x="534101" y="7768"/>
                </a:lnTo>
                <a:lnTo>
                  <a:pt x="553176" y="27545"/>
                </a:lnTo>
                <a:lnTo>
                  <a:pt x="572251" y="25842"/>
                </a:lnTo>
                <a:lnTo>
                  <a:pt x="591327" y="0"/>
                </a:lnTo>
                <a:lnTo>
                  <a:pt x="610401" y="44874"/>
                </a:lnTo>
                <a:lnTo>
                  <a:pt x="629477" y="40581"/>
                </a:lnTo>
                <a:lnTo>
                  <a:pt x="648552" y="54542"/>
                </a:lnTo>
                <a:lnTo>
                  <a:pt x="667626" y="57553"/>
                </a:lnTo>
                <a:lnTo>
                  <a:pt x="686702" y="65191"/>
                </a:lnTo>
                <a:lnTo>
                  <a:pt x="705777" y="26191"/>
                </a:lnTo>
                <a:lnTo>
                  <a:pt x="724849" y="64149"/>
                </a:lnTo>
                <a:lnTo>
                  <a:pt x="743927" y="71664"/>
                </a:lnTo>
                <a:lnTo>
                  <a:pt x="763004" y="32995"/>
                </a:lnTo>
                <a:lnTo>
                  <a:pt x="782075" y="68631"/>
                </a:lnTo>
                <a:lnTo>
                  <a:pt x="801152" y="45648"/>
                </a:lnTo>
                <a:lnTo>
                  <a:pt x="820230" y="67526"/>
                </a:lnTo>
                <a:lnTo>
                  <a:pt x="839300" y="67430"/>
                </a:lnTo>
                <a:lnTo>
                  <a:pt x="858377" y="96392"/>
                </a:lnTo>
                <a:lnTo>
                  <a:pt x="877455" y="94053"/>
                </a:lnTo>
                <a:lnTo>
                  <a:pt x="896525" y="52984"/>
                </a:lnTo>
                <a:lnTo>
                  <a:pt x="915602" y="88181"/>
                </a:lnTo>
                <a:lnTo>
                  <a:pt x="934680" y="80308"/>
                </a:lnTo>
                <a:lnTo>
                  <a:pt x="953750" y="94957"/>
                </a:lnTo>
                <a:lnTo>
                  <a:pt x="972828" y="73914"/>
                </a:lnTo>
                <a:lnTo>
                  <a:pt x="991905" y="73168"/>
                </a:lnTo>
                <a:lnTo>
                  <a:pt x="1010975" y="104645"/>
                </a:lnTo>
                <a:lnTo>
                  <a:pt x="1030053" y="125552"/>
                </a:lnTo>
                <a:lnTo>
                  <a:pt x="1049130" y="108391"/>
                </a:lnTo>
                <a:lnTo>
                  <a:pt x="1068201" y="125059"/>
                </a:lnTo>
                <a:lnTo>
                  <a:pt x="1087278" y="91913"/>
                </a:lnTo>
                <a:lnTo>
                  <a:pt x="1106355" y="117002"/>
                </a:lnTo>
                <a:lnTo>
                  <a:pt x="1125426" y="137591"/>
                </a:lnTo>
                <a:lnTo>
                  <a:pt x="1144503" y="149871"/>
                </a:lnTo>
                <a:lnTo>
                  <a:pt x="1163581" y="121289"/>
                </a:lnTo>
                <a:lnTo>
                  <a:pt x="1182651" y="135247"/>
                </a:lnTo>
                <a:lnTo>
                  <a:pt x="1201728" y="101337"/>
                </a:lnTo>
                <a:lnTo>
                  <a:pt x="1220806" y="153932"/>
                </a:lnTo>
                <a:lnTo>
                  <a:pt x="1239876" y="147045"/>
                </a:lnTo>
                <a:lnTo>
                  <a:pt x="1258954" y="112581"/>
                </a:lnTo>
                <a:lnTo>
                  <a:pt x="1278031" y="156544"/>
                </a:lnTo>
                <a:lnTo>
                  <a:pt x="1297101" y="139026"/>
                </a:lnTo>
                <a:lnTo>
                  <a:pt x="1316179" y="180456"/>
                </a:lnTo>
                <a:lnTo>
                  <a:pt x="1335256" y="144825"/>
                </a:lnTo>
                <a:lnTo>
                  <a:pt x="1354326" y="139595"/>
                </a:lnTo>
                <a:lnTo>
                  <a:pt x="1373404" y="158041"/>
                </a:lnTo>
                <a:lnTo>
                  <a:pt x="1392481" y="180728"/>
                </a:lnTo>
                <a:lnTo>
                  <a:pt x="1411552" y="134089"/>
                </a:lnTo>
                <a:lnTo>
                  <a:pt x="1430629" y="200404"/>
                </a:lnTo>
                <a:lnTo>
                  <a:pt x="1449707" y="191211"/>
                </a:lnTo>
                <a:lnTo>
                  <a:pt x="1468777" y="131753"/>
                </a:lnTo>
                <a:lnTo>
                  <a:pt x="1487854" y="174921"/>
                </a:lnTo>
                <a:lnTo>
                  <a:pt x="1506932" y="109905"/>
                </a:lnTo>
                <a:lnTo>
                  <a:pt x="1526002" y="167449"/>
                </a:lnTo>
                <a:lnTo>
                  <a:pt x="1545079" y="185351"/>
                </a:lnTo>
                <a:lnTo>
                  <a:pt x="1564157" y="198951"/>
                </a:lnTo>
                <a:lnTo>
                  <a:pt x="1583227" y="265856"/>
                </a:lnTo>
                <a:lnTo>
                  <a:pt x="1602305" y="297527"/>
                </a:lnTo>
                <a:lnTo>
                  <a:pt x="1621382" y="322351"/>
                </a:lnTo>
                <a:lnTo>
                  <a:pt x="1640452" y="339314"/>
                </a:lnTo>
                <a:lnTo>
                  <a:pt x="1659530" y="351424"/>
                </a:lnTo>
                <a:lnTo>
                  <a:pt x="1678607" y="369206"/>
                </a:lnTo>
                <a:lnTo>
                  <a:pt x="1697678" y="379249"/>
                </a:lnTo>
                <a:lnTo>
                  <a:pt x="1716755" y="392343"/>
                </a:lnTo>
                <a:lnTo>
                  <a:pt x="1735832" y="399037"/>
                </a:lnTo>
                <a:lnTo>
                  <a:pt x="1754903" y="406090"/>
                </a:lnTo>
                <a:lnTo>
                  <a:pt x="1773980" y="411180"/>
                </a:lnTo>
                <a:lnTo>
                  <a:pt x="1793058" y="416504"/>
                </a:lnTo>
                <a:lnTo>
                  <a:pt x="1812128" y="425406"/>
                </a:lnTo>
                <a:lnTo>
                  <a:pt x="1831205" y="431460"/>
                </a:lnTo>
                <a:lnTo>
                  <a:pt x="1850283" y="437150"/>
                </a:lnTo>
                <a:lnTo>
                  <a:pt x="1869353" y="439711"/>
                </a:lnTo>
                <a:lnTo>
                  <a:pt x="1888431" y="446211"/>
                </a:lnTo>
                <a:lnTo>
                  <a:pt x="1907508" y="449299"/>
                </a:lnTo>
                <a:lnTo>
                  <a:pt x="1926578" y="448896"/>
                </a:lnTo>
                <a:lnTo>
                  <a:pt x="1945656" y="451602"/>
                </a:lnTo>
                <a:lnTo>
                  <a:pt x="1964733" y="452445"/>
                </a:lnTo>
                <a:lnTo>
                  <a:pt x="1983803" y="455543"/>
                </a:lnTo>
                <a:lnTo>
                  <a:pt x="2002881" y="459221"/>
                </a:lnTo>
                <a:lnTo>
                  <a:pt x="2021958" y="461569"/>
                </a:lnTo>
                <a:lnTo>
                  <a:pt x="2041029" y="461953"/>
                </a:lnTo>
                <a:lnTo>
                  <a:pt x="2060106" y="465070"/>
                </a:lnTo>
                <a:lnTo>
                  <a:pt x="2079184" y="468558"/>
                </a:lnTo>
                <a:lnTo>
                  <a:pt x="2098254" y="474469"/>
                </a:lnTo>
                <a:lnTo>
                  <a:pt x="2117331" y="478235"/>
                </a:lnTo>
                <a:lnTo>
                  <a:pt x="2136409" y="483829"/>
                </a:lnTo>
                <a:lnTo>
                  <a:pt x="2155479" y="483556"/>
                </a:lnTo>
                <a:lnTo>
                  <a:pt x="2174556" y="479611"/>
                </a:lnTo>
                <a:lnTo>
                  <a:pt x="2193634" y="484050"/>
                </a:lnTo>
                <a:lnTo>
                  <a:pt x="2212704" y="485943"/>
                </a:lnTo>
                <a:lnTo>
                  <a:pt x="2231782" y="490083"/>
                </a:lnTo>
                <a:lnTo>
                  <a:pt x="2250859" y="490684"/>
                </a:lnTo>
                <a:lnTo>
                  <a:pt x="2269929" y="492794"/>
                </a:lnTo>
                <a:lnTo>
                  <a:pt x="2289007" y="491504"/>
                </a:lnTo>
                <a:lnTo>
                  <a:pt x="2308084" y="498508"/>
                </a:lnTo>
                <a:lnTo>
                  <a:pt x="2327155" y="497581"/>
                </a:lnTo>
                <a:lnTo>
                  <a:pt x="2346232" y="499327"/>
                </a:lnTo>
                <a:lnTo>
                  <a:pt x="2365309" y="502197"/>
                </a:lnTo>
                <a:lnTo>
                  <a:pt x="2384380" y="505641"/>
                </a:lnTo>
                <a:lnTo>
                  <a:pt x="2403457" y="508872"/>
                </a:lnTo>
                <a:lnTo>
                  <a:pt x="2422535" y="511864"/>
                </a:lnTo>
                <a:lnTo>
                  <a:pt x="2441605" y="514953"/>
                </a:lnTo>
                <a:lnTo>
                  <a:pt x="2460682" y="518055"/>
                </a:lnTo>
                <a:lnTo>
                  <a:pt x="2479760" y="520819"/>
                </a:lnTo>
                <a:lnTo>
                  <a:pt x="2498830" y="523584"/>
                </a:lnTo>
                <a:lnTo>
                  <a:pt x="2517908" y="526154"/>
                </a:lnTo>
                <a:lnTo>
                  <a:pt x="2536985" y="528688"/>
                </a:lnTo>
                <a:lnTo>
                  <a:pt x="2556055" y="531249"/>
                </a:lnTo>
                <a:lnTo>
                  <a:pt x="2575133" y="533507"/>
                </a:lnTo>
                <a:lnTo>
                  <a:pt x="2594210" y="535478"/>
                </a:lnTo>
                <a:lnTo>
                  <a:pt x="2613280" y="537588"/>
                </a:lnTo>
                <a:lnTo>
                  <a:pt x="2632358" y="539524"/>
                </a:lnTo>
                <a:lnTo>
                  <a:pt x="2651435" y="541713"/>
                </a:lnTo>
                <a:lnTo>
                  <a:pt x="2670506" y="543848"/>
                </a:lnTo>
                <a:lnTo>
                  <a:pt x="2689583" y="545752"/>
                </a:lnTo>
                <a:lnTo>
                  <a:pt x="2708661" y="547327"/>
                </a:lnTo>
                <a:lnTo>
                  <a:pt x="2727731" y="549019"/>
                </a:lnTo>
                <a:lnTo>
                  <a:pt x="2765886" y="552781"/>
                </a:lnTo>
                <a:lnTo>
                  <a:pt x="2804033" y="556311"/>
                </a:lnTo>
                <a:lnTo>
                  <a:pt x="2842181" y="559485"/>
                </a:lnTo>
                <a:lnTo>
                  <a:pt x="2861259" y="559485"/>
                </a:lnTo>
              </a:path>
            </a:pathLst>
          </a:custGeom>
          <a:ln w="28582">
            <a:solidFill>
              <a:srgbClr val="499BC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5965411" y="2601128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285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6211859" y="1865088"/>
            <a:ext cx="80814" cy="0"/>
          </a:xfrm>
          <a:custGeom>
            <a:avLst/>
            <a:gdLst/>
            <a:ahLst/>
            <a:cxnLst/>
            <a:rect l="l" t="t" r="r" b="b"/>
            <a:pathLst>
              <a:path w="114934">
                <a:moveTo>
                  <a:pt x="0" y="0"/>
                </a:moveTo>
                <a:lnTo>
                  <a:pt x="114450" y="0"/>
                </a:lnTo>
              </a:path>
            </a:pathLst>
          </a:custGeom>
          <a:ln w="20007">
            <a:solidFill>
              <a:srgbClr val="499BC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 txBox="1"/>
          <p:nvPr/>
        </p:nvSpPr>
        <p:spPr>
          <a:xfrm>
            <a:off x="6338729" y="1793361"/>
            <a:ext cx="442913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linear/Wn</a:t>
            </a:r>
            <a:endParaRPr sz="773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66882" y="1865088"/>
            <a:ext cx="80814" cy="0"/>
          </a:xfrm>
          <a:custGeom>
            <a:avLst/>
            <a:gdLst/>
            <a:ahLst/>
            <a:cxnLst/>
            <a:rect l="l" t="t" r="r" b="b"/>
            <a:pathLst>
              <a:path w="114934">
                <a:moveTo>
                  <a:pt x="0" y="0"/>
                </a:moveTo>
                <a:lnTo>
                  <a:pt x="114450" y="0"/>
                </a:lnTo>
              </a:path>
            </a:pathLst>
          </a:custGeom>
          <a:ln w="20007">
            <a:solidFill>
              <a:srgbClr val="79AE3D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 txBox="1"/>
          <p:nvPr/>
        </p:nvSpPr>
        <p:spPr>
          <a:xfrm>
            <a:off x="7198783" y="1793361"/>
            <a:ext cx="442913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linear/Wp</a:t>
            </a:r>
            <a:endParaRPr sz="773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52402" y="3201512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3752402" y="3000547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3752402" y="2799581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3752402" y="2598616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3752402" y="2397651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3752402" y="2196683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3752402" y="1995718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3752406" y="2191310"/>
            <a:ext cx="2011859" cy="237083"/>
          </a:xfrm>
          <a:custGeom>
            <a:avLst/>
            <a:gdLst/>
            <a:ahLst/>
            <a:cxnLst/>
            <a:rect l="l" t="t" r="r" b="b"/>
            <a:pathLst>
              <a:path w="2861309" h="337185">
                <a:moveTo>
                  <a:pt x="0" y="295843"/>
                </a:moveTo>
                <a:lnTo>
                  <a:pt x="19075" y="336941"/>
                </a:lnTo>
                <a:lnTo>
                  <a:pt x="38150" y="326868"/>
                </a:lnTo>
                <a:lnTo>
                  <a:pt x="57225" y="333155"/>
                </a:lnTo>
                <a:lnTo>
                  <a:pt x="76300" y="264864"/>
                </a:lnTo>
                <a:lnTo>
                  <a:pt x="95375" y="306326"/>
                </a:lnTo>
                <a:lnTo>
                  <a:pt x="114450" y="313458"/>
                </a:lnTo>
                <a:lnTo>
                  <a:pt x="133525" y="311218"/>
                </a:lnTo>
                <a:lnTo>
                  <a:pt x="152600" y="285556"/>
                </a:lnTo>
                <a:lnTo>
                  <a:pt x="171675" y="294129"/>
                </a:lnTo>
                <a:lnTo>
                  <a:pt x="190750" y="291267"/>
                </a:lnTo>
                <a:lnTo>
                  <a:pt x="209825" y="269678"/>
                </a:lnTo>
                <a:lnTo>
                  <a:pt x="228900" y="295676"/>
                </a:lnTo>
                <a:lnTo>
                  <a:pt x="247976" y="291554"/>
                </a:lnTo>
                <a:lnTo>
                  <a:pt x="267050" y="274342"/>
                </a:lnTo>
                <a:lnTo>
                  <a:pt x="286125" y="277855"/>
                </a:lnTo>
                <a:lnTo>
                  <a:pt x="305201" y="280130"/>
                </a:lnTo>
                <a:lnTo>
                  <a:pt x="324275" y="297858"/>
                </a:lnTo>
                <a:lnTo>
                  <a:pt x="343351" y="304620"/>
                </a:lnTo>
                <a:lnTo>
                  <a:pt x="362426" y="296551"/>
                </a:lnTo>
                <a:lnTo>
                  <a:pt x="381500" y="280157"/>
                </a:lnTo>
                <a:lnTo>
                  <a:pt x="400576" y="289964"/>
                </a:lnTo>
                <a:lnTo>
                  <a:pt x="419651" y="272053"/>
                </a:lnTo>
                <a:lnTo>
                  <a:pt x="438726" y="267840"/>
                </a:lnTo>
                <a:lnTo>
                  <a:pt x="457801" y="250921"/>
                </a:lnTo>
                <a:lnTo>
                  <a:pt x="476876" y="255998"/>
                </a:lnTo>
                <a:lnTo>
                  <a:pt x="495951" y="282466"/>
                </a:lnTo>
                <a:lnTo>
                  <a:pt x="515026" y="255136"/>
                </a:lnTo>
                <a:lnTo>
                  <a:pt x="534101" y="248047"/>
                </a:lnTo>
                <a:lnTo>
                  <a:pt x="553176" y="257112"/>
                </a:lnTo>
                <a:lnTo>
                  <a:pt x="572251" y="258251"/>
                </a:lnTo>
                <a:lnTo>
                  <a:pt x="591327" y="255514"/>
                </a:lnTo>
                <a:lnTo>
                  <a:pt x="610401" y="241801"/>
                </a:lnTo>
                <a:lnTo>
                  <a:pt x="629477" y="202004"/>
                </a:lnTo>
                <a:lnTo>
                  <a:pt x="648552" y="221209"/>
                </a:lnTo>
                <a:lnTo>
                  <a:pt x="667626" y="234865"/>
                </a:lnTo>
                <a:lnTo>
                  <a:pt x="686702" y="215960"/>
                </a:lnTo>
                <a:lnTo>
                  <a:pt x="705777" y="210060"/>
                </a:lnTo>
                <a:lnTo>
                  <a:pt x="724849" y="210526"/>
                </a:lnTo>
                <a:lnTo>
                  <a:pt x="743927" y="199252"/>
                </a:lnTo>
                <a:lnTo>
                  <a:pt x="763004" y="221760"/>
                </a:lnTo>
                <a:lnTo>
                  <a:pt x="782075" y="213404"/>
                </a:lnTo>
                <a:lnTo>
                  <a:pt x="801152" y="239886"/>
                </a:lnTo>
                <a:lnTo>
                  <a:pt x="820230" y="185915"/>
                </a:lnTo>
                <a:lnTo>
                  <a:pt x="839300" y="194093"/>
                </a:lnTo>
                <a:lnTo>
                  <a:pt x="858377" y="191374"/>
                </a:lnTo>
                <a:lnTo>
                  <a:pt x="877455" y="199236"/>
                </a:lnTo>
                <a:lnTo>
                  <a:pt x="896525" y="194329"/>
                </a:lnTo>
                <a:lnTo>
                  <a:pt x="915602" y="195492"/>
                </a:lnTo>
                <a:lnTo>
                  <a:pt x="934680" y="181641"/>
                </a:lnTo>
                <a:lnTo>
                  <a:pt x="953750" y="180863"/>
                </a:lnTo>
                <a:lnTo>
                  <a:pt x="972828" y="172700"/>
                </a:lnTo>
                <a:lnTo>
                  <a:pt x="991905" y="152900"/>
                </a:lnTo>
                <a:lnTo>
                  <a:pt x="1010975" y="163865"/>
                </a:lnTo>
                <a:lnTo>
                  <a:pt x="1030053" y="176536"/>
                </a:lnTo>
                <a:lnTo>
                  <a:pt x="1049130" y="154727"/>
                </a:lnTo>
                <a:lnTo>
                  <a:pt x="1068201" y="158184"/>
                </a:lnTo>
                <a:lnTo>
                  <a:pt x="1087278" y="136528"/>
                </a:lnTo>
                <a:lnTo>
                  <a:pt x="1106355" y="118459"/>
                </a:lnTo>
                <a:lnTo>
                  <a:pt x="1125426" y="109999"/>
                </a:lnTo>
                <a:lnTo>
                  <a:pt x="1144503" y="110553"/>
                </a:lnTo>
                <a:lnTo>
                  <a:pt x="1163581" y="115350"/>
                </a:lnTo>
                <a:lnTo>
                  <a:pt x="1182651" y="92011"/>
                </a:lnTo>
                <a:lnTo>
                  <a:pt x="1201728" y="82361"/>
                </a:lnTo>
                <a:lnTo>
                  <a:pt x="1220806" y="90268"/>
                </a:lnTo>
                <a:lnTo>
                  <a:pt x="1239876" y="99890"/>
                </a:lnTo>
                <a:lnTo>
                  <a:pt x="1258954" y="60476"/>
                </a:lnTo>
                <a:lnTo>
                  <a:pt x="1278031" y="69594"/>
                </a:lnTo>
                <a:lnTo>
                  <a:pt x="1297101" y="81394"/>
                </a:lnTo>
                <a:lnTo>
                  <a:pt x="1316179" y="58952"/>
                </a:lnTo>
                <a:lnTo>
                  <a:pt x="1335256" y="63271"/>
                </a:lnTo>
                <a:lnTo>
                  <a:pt x="1354326" y="48506"/>
                </a:lnTo>
                <a:lnTo>
                  <a:pt x="1373404" y="57116"/>
                </a:lnTo>
                <a:lnTo>
                  <a:pt x="1392481" y="47495"/>
                </a:lnTo>
                <a:lnTo>
                  <a:pt x="1411552" y="44924"/>
                </a:lnTo>
                <a:lnTo>
                  <a:pt x="1430629" y="31934"/>
                </a:lnTo>
                <a:lnTo>
                  <a:pt x="1449707" y="51576"/>
                </a:lnTo>
                <a:lnTo>
                  <a:pt x="1468777" y="26512"/>
                </a:lnTo>
                <a:lnTo>
                  <a:pt x="1487854" y="37592"/>
                </a:lnTo>
                <a:lnTo>
                  <a:pt x="1506932" y="21475"/>
                </a:lnTo>
                <a:lnTo>
                  <a:pt x="1526002" y="9991"/>
                </a:lnTo>
                <a:lnTo>
                  <a:pt x="1545079" y="8149"/>
                </a:lnTo>
                <a:lnTo>
                  <a:pt x="1564157" y="0"/>
                </a:lnTo>
                <a:lnTo>
                  <a:pt x="1583227" y="1382"/>
                </a:lnTo>
                <a:lnTo>
                  <a:pt x="1602305" y="496"/>
                </a:lnTo>
                <a:lnTo>
                  <a:pt x="1621382" y="920"/>
                </a:lnTo>
                <a:lnTo>
                  <a:pt x="1640452" y="6202"/>
                </a:lnTo>
                <a:lnTo>
                  <a:pt x="1659530" y="2912"/>
                </a:lnTo>
                <a:lnTo>
                  <a:pt x="1678607" y="4672"/>
                </a:lnTo>
                <a:lnTo>
                  <a:pt x="1697678" y="3425"/>
                </a:lnTo>
                <a:lnTo>
                  <a:pt x="1716755" y="4257"/>
                </a:lnTo>
                <a:lnTo>
                  <a:pt x="1735832" y="3799"/>
                </a:lnTo>
                <a:lnTo>
                  <a:pt x="1754903" y="8961"/>
                </a:lnTo>
                <a:lnTo>
                  <a:pt x="1773980" y="6755"/>
                </a:lnTo>
                <a:lnTo>
                  <a:pt x="1793058" y="5406"/>
                </a:lnTo>
                <a:lnTo>
                  <a:pt x="1812128" y="9911"/>
                </a:lnTo>
                <a:lnTo>
                  <a:pt x="1831205" y="15915"/>
                </a:lnTo>
                <a:lnTo>
                  <a:pt x="1850283" y="20265"/>
                </a:lnTo>
                <a:lnTo>
                  <a:pt x="1869353" y="16226"/>
                </a:lnTo>
                <a:lnTo>
                  <a:pt x="1888431" y="22043"/>
                </a:lnTo>
                <a:lnTo>
                  <a:pt x="1907508" y="19748"/>
                </a:lnTo>
                <a:lnTo>
                  <a:pt x="1926578" y="21161"/>
                </a:lnTo>
                <a:lnTo>
                  <a:pt x="1945656" y="23945"/>
                </a:lnTo>
                <a:lnTo>
                  <a:pt x="1964733" y="25476"/>
                </a:lnTo>
                <a:lnTo>
                  <a:pt x="1983803" y="23893"/>
                </a:lnTo>
                <a:lnTo>
                  <a:pt x="2002881" y="24577"/>
                </a:lnTo>
                <a:lnTo>
                  <a:pt x="2021958" y="26286"/>
                </a:lnTo>
                <a:lnTo>
                  <a:pt x="2041029" y="23646"/>
                </a:lnTo>
                <a:lnTo>
                  <a:pt x="2060106" y="27218"/>
                </a:lnTo>
                <a:lnTo>
                  <a:pt x="2079184" y="32153"/>
                </a:lnTo>
                <a:lnTo>
                  <a:pt x="2098254" y="36437"/>
                </a:lnTo>
                <a:lnTo>
                  <a:pt x="2117331" y="35712"/>
                </a:lnTo>
                <a:lnTo>
                  <a:pt x="2136409" y="41823"/>
                </a:lnTo>
                <a:lnTo>
                  <a:pt x="2155479" y="40382"/>
                </a:lnTo>
                <a:lnTo>
                  <a:pt x="2174556" y="42819"/>
                </a:lnTo>
                <a:lnTo>
                  <a:pt x="2193634" y="51370"/>
                </a:lnTo>
                <a:lnTo>
                  <a:pt x="2212704" y="54028"/>
                </a:lnTo>
                <a:lnTo>
                  <a:pt x="2231782" y="50565"/>
                </a:lnTo>
                <a:lnTo>
                  <a:pt x="2250859" y="51331"/>
                </a:lnTo>
                <a:lnTo>
                  <a:pt x="2269929" y="54646"/>
                </a:lnTo>
                <a:lnTo>
                  <a:pt x="2289007" y="60122"/>
                </a:lnTo>
                <a:lnTo>
                  <a:pt x="2308084" y="55843"/>
                </a:lnTo>
                <a:lnTo>
                  <a:pt x="2327155" y="53363"/>
                </a:lnTo>
                <a:lnTo>
                  <a:pt x="2346232" y="52403"/>
                </a:lnTo>
                <a:lnTo>
                  <a:pt x="2365309" y="50792"/>
                </a:lnTo>
                <a:lnTo>
                  <a:pt x="2384380" y="49382"/>
                </a:lnTo>
                <a:lnTo>
                  <a:pt x="2403457" y="48307"/>
                </a:lnTo>
                <a:lnTo>
                  <a:pt x="2422535" y="48005"/>
                </a:lnTo>
                <a:lnTo>
                  <a:pt x="2441605" y="47439"/>
                </a:lnTo>
                <a:lnTo>
                  <a:pt x="2460682" y="47076"/>
                </a:lnTo>
                <a:lnTo>
                  <a:pt x="2479760" y="47250"/>
                </a:lnTo>
                <a:lnTo>
                  <a:pt x="2498830" y="46412"/>
                </a:lnTo>
                <a:lnTo>
                  <a:pt x="2517908" y="45786"/>
                </a:lnTo>
                <a:lnTo>
                  <a:pt x="2536985" y="45996"/>
                </a:lnTo>
                <a:lnTo>
                  <a:pt x="2556055" y="45704"/>
                </a:lnTo>
                <a:lnTo>
                  <a:pt x="2575133" y="45758"/>
                </a:lnTo>
                <a:lnTo>
                  <a:pt x="2594210" y="45434"/>
                </a:lnTo>
                <a:lnTo>
                  <a:pt x="2613280" y="45639"/>
                </a:lnTo>
                <a:lnTo>
                  <a:pt x="2632358" y="46167"/>
                </a:lnTo>
                <a:lnTo>
                  <a:pt x="2651435" y="46302"/>
                </a:lnTo>
                <a:lnTo>
                  <a:pt x="2670506" y="46072"/>
                </a:lnTo>
                <a:lnTo>
                  <a:pt x="2689583" y="46727"/>
                </a:lnTo>
                <a:lnTo>
                  <a:pt x="2708661" y="46624"/>
                </a:lnTo>
                <a:lnTo>
                  <a:pt x="2727731" y="46397"/>
                </a:lnTo>
                <a:lnTo>
                  <a:pt x="2746808" y="46447"/>
                </a:lnTo>
                <a:lnTo>
                  <a:pt x="2765886" y="46652"/>
                </a:lnTo>
                <a:lnTo>
                  <a:pt x="2784956" y="46633"/>
                </a:lnTo>
                <a:lnTo>
                  <a:pt x="2804033" y="46560"/>
                </a:lnTo>
                <a:lnTo>
                  <a:pt x="2823111" y="47126"/>
                </a:lnTo>
                <a:lnTo>
                  <a:pt x="2842181" y="47579"/>
                </a:lnTo>
                <a:lnTo>
                  <a:pt x="2861259" y="48172"/>
                </a:lnTo>
              </a:path>
            </a:pathLst>
          </a:custGeom>
          <a:ln w="28582">
            <a:solidFill>
              <a:srgbClr val="79AE3D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3752406" y="2755193"/>
            <a:ext cx="2011859" cy="252710"/>
          </a:xfrm>
          <a:custGeom>
            <a:avLst/>
            <a:gdLst/>
            <a:ahLst/>
            <a:cxnLst/>
            <a:rect l="l" t="t" r="r" b="b"/>
            <a:pathLst>
              <a:path w="2861309" h="359410">
                <a:moveTo>
                  <a:pt x="0" y="65522"/>
                </a:moveTo>
                <a:lnTo>
                  <a:pt x="19075" y="0"/>
                </a:lnTo>
                <a:lnTo>
                  <a:pt x="38150" y="29030"/>
                </a:lnTo>
                <a:lnTo>
                  <a:pt x="57225" y="5759"/>
                </a:lnTo>
                <a:lnTo>
                  <a:pt x="76300" y="14009"/>
                </a:lnTo>
                <a:lnTo>
                  <a:pt x="95375" y="44168"/>
                </a:lnTo>
                <a:lnTo>
                  <a:pt x="114450" y="16221"/>
                </a:lnTo>
                <a:lnTo>
                  <a:pt x="133525" y="27504"/>
                </a:lnTo>
                <a:lnTo>
                  <a:pt x="152600" y="18264"/>
                </a:lnTo>
                <a:lnTo>
                  <a:pt x="171675" y="53895"/>
                </a:lnTo>
                <a:lnTo>
                  <a:pt x="190750" y="37382"/>
                </a:lnTo>
                <a:lnTo>
                  <a:pt x="209825" y="24657"/>
                </a:lnTo>
                <a:lnTo>
                  <a:pt x="228900" y="61818"/>
                </a:lnTo>
                <a:lnTo>
                  <a:pt x="247976" y="56947"/>
                </a:lnTo>
                <a:lnTo>
                  <a:pt x="267050" y="37636"/>
                </a:lnTo>
                <a:lnTo>
                  <a:pt x="286125" y="37658"/>
                </a:lnTo>
                <a:lnTo>
                  <a:pt x="305201" y="53894"/>
                </a:lnTo>
                <a:lnTo>
                  <a:pt x="324275" y="34981"/>
                </a:lnTo>
                <a:lnTo>
                  <a:pt x="343351" y="32594"/>
                </a:lnTo>
                <a:lnTo>
                  <a:pt x="362426" y="74274"/>
                </a:lnTo>
                <a:lnTo>
                  <a:pt x="381500" y="51414"/>
                </a:lnTo>
                <a:lnTo>
                  <a:pt x="400576" y="52835"/>
                </a:lnTo>
                <a:lnTo>
                  <a:pt x="419651" y="58644"/>
                </a:lnTo>
                <a:lnTo>
                  <a:pt x="438726" y="59812"/>
                </a:lnTo>
                <a:lnTo>
                  <a:pt x="457801" y="82879"/>
                </a:lnTo>
                <a:lnTo>
                  <a:pt x="476876" y="96504"/>
                </a:lnTo>
                <a:lnTo>
                  <a:pt x="495951" y="68375"/>
                </a:lnTo>
                <a:lnTo>
                  <a:pt x="515026" y="52689"/>
                </a:lnTo>
                <a:lnTo>
                  <a:pt x="534101" y="73831"/>
                </a:lnTo>
                <a:lnTo>
                  <a:pt x="553176" y="68140"/>
                </a:lnTo>
                <a:lnTo>
                  <a:pt x="572251" y="101844"/>
                </a:lnTo>
                <a:lnTo>
                  <a:pt x="591327" y="92542"/>
                </a:lnTo>
                <a:lnTo>
                  <a:pt x="610401" y="97259"/>
                </a:lnTo>
                <a:lnTo>
                  <a:pt x="629477" y="69462"/>
                </a:lnTo>
                <a:lnTo>
                  <a:pt x="648552" y="96253"/>
                </a:lnTo>
                <a:lnTo>
                  <a:pt x="667626" y="96091"/>
                </a:lnTo>
                <a:lnTo>
                  <a:pt x="686702" y="104759"/>
                </a:lnTo>
                <a:lnTo>
                  <a:pt x="705777" y="97771"/>
                </a:lnTo>
                <a:lnTo>
                  <a:pt x="724849" y="104216"/>
                </a:lnTo>
                <a:lnTo>
                  <a:pt x="743927" y="117281"/>
                </a:lnTo>
                <a:lnTo>
                  <a:pt x="763004" y="132332"/>
                </a:lnTo>
                <a:lnTo>
                  <a:pt x="782075" y="140783"/>
                </a:lnTo>
                <a:lnTo>
                  <a:pt x="801152" y="139624"/>
                </a:lnTo>
                <a:lnTo>
                  <a:pt x="820230" y="167903"/>
                </a:lnTo>
                <a:lnTo>
                  <a:pt x="839300" y="141439"/>
                </a:lnTo>
                <a:lnTo>
                  <a:pt x="858377" y="138162"/>
                </a:lnTo>
                <a:lnTo>
                  <a:pt x="877455" y="131204"/>
                </a:lnTo>
                <a:lnTo>
                  <a:pt x="896525" y="114665"/>
                </a:lnTo>
                <a:lnTo>
                  <a:pt x="915602" y="139857"/>
                </a:lnTo>
                <a:lnTo>
                  <a:pt x="934680" y="148382"/>
                </a:lnTo>
                <a:lnTo>
                  <a:pt x="953750" y="150297"/>
                </a:lnTo>
                <a:lnTo>
                  <a:pt x="972828" y="149220"/>
                </a:lnTo>
                <a:lnTo>
                  <a:pt x="991905" y="148286"/>
                </a:lnTo>
                <a:lnTo>
                  <a:pt x="1010975" y="167508"/>
                </a:lnTo>
                <a:lnTo>
                  <a:pt x="1030053" y="173716"/>
                </a:lnTo>
                <a:lnTo>
                  <a:pt x="1049130" y="148070"/>
                </a:lnTo>
                <a:lnTo>
                  <a:pt x="1068201" y="203850"/>
                </a:lnTo>
                <a:lnTo>
                  <a:pt x="1087278" y="168287"/>
                </a:lnTo>
                <a:lnTo>
                  <a:pt x="1106355" y="157727"/>
                </a:lnTo>
                <a:lnTo>
                  <a:pt x="1125426" y="188658"/>
                </a:lnTo>
                <a:lnTo>
                  <a:pt x="1144503" y="196222"/>
                </a:lnTo>
                <a:lnTo>
                  <a:pt x="1163581" y="202706"/>
                </a:lnTo>
                <a:lnTo>
                  <a:pt x="1182651" y="231290"/>
                </a:lnTo>
                <a:lnTo>
                  <a:pt x="1201728" y="224895"/>
                </a:lnTo>
                <a:lnTo>
                  <a:pt x="1220806" y="235125"/>
                </a:lnTo>
                <a:lnTo>
                  <a:pt x="1239876" y="257798"/>
                </a:lnTo>
                <a:lnTo>
                  <a:pt x="1258954" y="235202"/>
                </a:lnTo>
                <a:lnTo>
                  <a:pt x="1278031" y="242797"/>
                </a:lnTo>
                <a:lnTo>
                  <a:pt x="1297101" y="247260"/>
                </a:lnTo>
                <a:lnTo>
                  <a:pt x="1316179" y="245189"/>
                </a:lnTo>
                <a:lnTo>
                  <a:pt x="1335256" y="258357"/>
                </a:lnTo>
                <a:lnTo>
                  <a:pt x="1354326" y="275399"/>
                </a:lnTo>
                <a:lnTo>
                  <a:pt x="1373404" y="269604"/>
                </a:lnTo>
                <a:lnTo>
                  <a:pt x="1392481" y="270910"/>
                </a:lnTo>
                <a:lnTo>
                  <a:pt x="1411552" y="287265"/>
                </a:lnTo>
                <a:lnTo>
                  <a:pt x="1430629" y="293416"/>
                </a:lnTo>
                <a:lnTo>
                  <a:pt x="1449707" y="278135"/>
                </a:lnTo>
                <a:lnTo>
                  <a:pt x="1468777" y="274098"/>
                </a:lnTo>
                <a:lnTo>
                  <a:pt x="1487854" y="300440"/>
                </a:lnTo>
                <a:lnTo>
                  <a:pt x="1506932" y="306210"/>
                </a:lnTo>
                <a:lnTo>
                  <a:pt x="1526002" y="317831"/>
                </a:lnTo>
                <a:lnTo>
                  <a:pt x="1545079" y="324392"/>
                </a:lnTo>
                <a:lnTo>
                  <a:pt x="1564157" y="322010"/>
                </a:lnTo>
                <a:lnTo>
                  <a:pt x="1583227" y="326743"/>
                </a:lnTo>
                <a:lnTo>
                  <a:pt x="1602305" y="326765"/>
                </a:lnTo>
                <a:lnTo>
                  <a:pt x="1621382" y="332635"/>
                </a:lnTo>
                <a:lnTo>
                  <a:pt x="1640452" y="340203"/>
                </a:lnTo>
                <a:lnTo>
                  <a:pt x="1659530" y="338468"/>
                </a:lnTo>
                <a:lnTo>
                  <a:pt x="1678607" y="342610"/>
                </a:lnTo>
                <a:lnTo>
                  <a:pt x="1697678" y="345765"/>
                </a:lnTo>
                <a:lnTo>
                  <a:pt x="1716755" y="346066"/>
                </a:lnTo>
                <a:lnTo>
                  <a:pt x="1735832" y="341914"/>
                </a:lnTo>
                <a:lnTo>
                  <a:pt x="1754903" y="350933"/>
                </a:lnTo>
                <a:lnTo>
                  <a:pt x="1773980" y="348428"/>
                </a:lnTo>
                <a:lnTo>
                  <a:pt x="1793058" y="344049"/>
                </a:lnTo>
                <a:lnTo>
                  <a:pt x="1812128" y="349664"/>
                </a:lnTo>
                <a:lnTo>
                  <a:pt x="1831205" y="354676"/>
                </a:lnTo>
                <a:lnTo>
                  <a:pt x="1850283" y="359000"/>
                </a:lnTo>
                <a:lnTo>
                  <a:pt x="1869353" y="353950"/>
                </a:lnTo>
                <a:lnTo>
                  <a:pt x="1888431" y="356990"/>
                </a:lnTo>
                <a:lnTo>
                  <a:pt x="1907508" y="352190"/>
                </a:lnTo>
                <a:lnTo>
                  <a:pt x="1926578" y="347773"/>
                </a:lnTo>
                <a:lnTo>
                  <a:pt x="1945656" y="350185"/>
                </a:lnTo>
                <a:lnTo>
                  <a:pt x="1964733" y="351215"/>
                </a:lnTo>
                <a:lnTo>
                  <a:pt x="1983803" y="349799"/>
                </a:lnTo>
                <a:lnTo>
                  <a:pt x="2002881" y="349272"/>
                </a:lnTo>
                <a:lnTo>
                  <a:pt x="2021958" y="348278"/>
                </a:lnTo>
                <a:lnTo>
                  <a:pt x="2041029" y="347385"/>
                </a:lnTo>
                <a:lnTo>
                  <a:pt x="2060106" y="345998"/>
                </a:lnTo>
                <a:lnTo>
                  <a:pt x="2079184" y="343028"/>
                </a:lnTo>
                <a:lnTo>
                  <a:pt x="2098254" y="341407"/>
                </a:lnTo>
                <a:lnTo>
                  <a:pt x="2117331" y="339670"/>
                </a:lnTo>
                <a:lnTo>
                  <a:pt x="2136409" y="340401"/>
                </a:lnTo>
                <a:lnTo>
                  <a:pt x="2155479" y="334046"/>
                </a:lnTo>
                <a:lnTo>
                  <a:pt x="2174556" y="334290"/>
                </a:lnTo>
                <a:lnTo>
                  <a:pt x="2193634" y="335438"/>
                </a:lnTo>
                <a:lnTo>
                  <a:pt x="2212704" y="335304"/>
                </a:lnTo>
                <a:lnTo>
                  <a:pt x="2231782" y="329979"/>
                </a:lnTo>
                <a:lnTo>
                  <a:pt x="2250859" y="330077"/>
                </a:lnTo>
                <a:lnTo>
                  <a:pt x="2269929" y="328759"/>
                </a:lnTo>
                <a:lnTo>
                  <a:pt x="2289007" y="328018"/>
                </a:lnTo>
                <a:lnTo>
                  <a:pt x="2308084" y="323166"/>
                </a:lnTo>
                <a:lnTo>
                  <a:pt x="2327155" y="322472"/>
                </a:lnTo>
                <a:lnTo>
                  <a:pt x="2346232" y="320965"/>
                </a:lnTo>
                <a:lnTo>
                  <a:pt x="2365309" y="319723"/>
                </a:lnTo>
                <a:lnTo>
                  <a:pt x="2384380" y="318237"/>
                </a:lnTo>
                <a:lnTo>
                  <a:pt x="2403457" y="317325"/>
                </a:lnTo>
                <a:lnTo>
                  <a:pt x="2422535" y="317313"/>
                </a:lnTo>
                <a:lnTo>
                  <a:pt x="2441605" y="316780"/>
                </a:lnTo>
                <a:lnTo>
                  <a:pt x="2460682" y="316627"/>
                </a:lnTo>
                <a:lnTo>
                  <a:pt x="2479760" y="316275"/>
                </a:lnTo>
                <a:lnTo>
                  <a:pt x="2498830" y="315458"/>
                </a:lnTo>
                <a:lnTo>
                  <a:pt x="2517908" y="315123"/>
                </a:lnTo>
                <a:lnTo>
                  <a:pt x="2536985" y="315269"/>
                </a:lnTo>
                <a:lnTo>
                  <a:pt x="2556055" y="315033"/>
                </a:lnTo>
                <a:lnTo>
                  <a:pt x="2575133" y="314720"/>
                </a:lnTo>
                <a:lnTo>
                  <a:pt x="2594210" y="314325"/>
                </a:lnTo>
                <a:lnTo>
                  <a:pt x="2613280" y="314317"/>
                </a:lnTo>
                <a:lnTo>
                  <a:pt x="2632358" y="314830"/>
                </a:lnTo>
                <a:lnTo>
                  <a:pt x="2651435" y="314732"/>
                </a:lnTo>
                <a:lnTo>
                  <a:pt x="2670506" y="314397"/>
                </a:lnTo>
                <a:lnTo>
                  <a:pt x="2689583" y="314862"/>
                </a:lnTo>
                <a:lnTo>
                  <a:pt x="2708661" y="314671"/>
                </a:lnTo>
                <a:lnTo>
                  <a:pt x="2727731" y="314388"/>
                </a:lnTo>
                <a:lnTo>
                  <a:pt x="2746808" y="314363"/>
                </a:lnTo>
                <a:lnTo>
                  <a:pt x="2765886" y="314052"/>
                </a:lnTo>
                <a:lnTo>
                  <a:pt x="2784956" y="314172"/>
                </a:lnTo>
                <a:lnTo>
                  <a:pt x="2804033" y="313859"/>
                </a:lnTo>
                <a:lnTo>
                  <a:pt x="2823111" y="314121"/>
                </a:lnTo>
                <a:lnTo>
                  <a:pt x="2842181" y="314202"/>
                </a:lnTo>
                <a:lnTo>
                  <a:pt x="2861259" y="313966"/>
                </a:lnTo>
              </a:path>
            </a:pathLst>
          </a:custGeom>
          <a:ln w="28582">
            <a:solidFill>
              <a:srgbClr val="499BC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3752402" y="2601128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285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3777557" y="1865088"/>
            <a:ext cx="80814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0" y="0"/>
                </a:moveTo>
                <a:lnTo>
                  <a:pt x="114450" y="0"/>
                </a:lnTo>
              </a:path>
            </a:pathLst>
          </a:custGeom>
          <a:ln w="20007">
            <a:solidFill>
              <a:srgbClr val="499BC9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 txBox="1"/>
          <p:nvPr/>
        </p:nvSpPr>
        <p:spPr>
          <a:xfrm>
            <a:off x="3909453" y="1793361"/>
            <a:ext cx="772864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res3.2/conv2/Wn</a:t>
            </a:r>
            <a:endParaRPr sz="773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235" y="1865088"/>
            <a:ext cx="80814" cy="0"/>
          </a:xfrm>
          <a:custGeom>
            <a:avLst/>
            <a:gdLst/>
            <a:ahLst/>
            <a:cxnLst/>
            <a:rect l="l" t="t" r="r" b="b"/>
            <a:pathLst>
              <a:path w="114934">
                <a:moveTo>
                  <a:pt x="0" y="0"/>
                </a:moveTo>
                <a:lnTo>
                  <a:pt x="114450" y="0"/>
                </a:lnTo>
              </a:path>
            </a:pathLst>
          </a:custGeom>
          <a:ln w="20007">
            <a:solidFill>
              <a:srgbClr val="79AE3D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 txBox="1"/>
          <p:nvPr/>
        </p:nvSpPr>
        <p:spPr>
          <a:xfrm>
            <a:off x="4875127" y="1793361"/>
            <a:ext cx="772864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res3.2/conv2/Wp</a:t>
            </a:r>
            <a:endParaRPr sz="773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10594" y="3610757"/>
            <a:ext cx="221536" cy="69205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833"/>
              </a:lnSpc>
            </a:pPr>
            <a:r>
              <a:rPr sz="773" spc="-7" dirty="0">
                <a:latin typeface="Arial"/>
                <a:cs typeface="Arial"/>
              </a:rPr>
              <a:t>Ternary</a:t>
            </a:r>
            <a:r>
              <a:rPr sz="773" spc="-18" dirty="0">
                <a:latin typeface="Arial"/>
                <a:cs typeface="Arial"/>
              </a:rPr>
              <a:t> </a:t>
            </a:r>
            <a:r>
              <a:rPr sz="773" spc="4" dirty="0">
                <a:latin typeface="Arial"/>
                <a:cs typeface="Arial"/>
              </a:rPr>
              <a:t>Weight</a:t>
            </a:r>
            <a:endParaRPr sz="773">
              <a:latin typeface="Arial"/>
              <a:cs typeface="Arial"/>
            </a:endParaRPr>
          </a:p>
          <a:p>
            <a:pPr algn="ctr">
              <a:spcBef>
                <a:spcPts val="21"/>
              </a:spcBef>
            </a:pPr>
            <a:r>
              <a:rPr sz="773" spc="7" dirty="0">
                <a:latin typeface="Arial"/>
                <a:cs typeface="Arial"/>
              </a:rPr>
              <a:t>Percentage</a:t>
            </a:r>
            <a:endParaRPr sz="773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93488" y="3426208"/>
            <a:ext cx="275481" cy="1070985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spcBef>
                <a:spcPts val="88"/>
              </a:spcBef>
            </a:pPr>
            <a:r>
              <a:rPr sz="773" spc="11" dirty="0">
                <a:latin typeface="Arial"/>
                <a:cs typeface="Arial"/>
              </a:rPr>
              <a:t>100%</a:t>
            </a:r>
            <a:endParaRPr sz="773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73">
              <a:latin typeface="Times New Roman"/>
              <a:cs typeface="Times New Roman"/>
            </a:endParaRPr>
          </a:p>
          <a:p>
            <a:pPr marL="54469" algn="ctr"/>
            <a:r>
              <a:rPr sz="773" spc="11" dirty="0">
                <a:latin typeface="Arial"/>
                <a:cs typeface="Arial"/>
              </a:rPr>
              <a:t>75%</a:t>
            </a:r>
            <a:endParaRPr sz="773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738">
              <a:latin typeface="Times New Roman"/>
              <a:cs typeface="Times New Roman"/>
            </a:endParaRPr>
          </a:p>
          <a:p>
            <a:pPr marL="54469" algn="ctr"/>
            <a:r>
              <a:rPr sz="773" spc="11" dirty="0">
                <a:latin typeface="Arial"/>
                <a:cs typeface="Arial"/>
              </a:rPr>
              <a:t>50%</a:t>
            </a:r>
            <a:endParaRPr sz="773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773">
              <a:latin typeface="Times New Roman"/>
              <a:cs typeface="Times New Roman"/>
            </a:endParaRPr>
          </a:p>
          <a:p>
            <a:pPr marL="54469" algn="ctr"/>
            <a:r>
              <a:rPr sz="773" spc="11" dirty="0">
                <a:latin typeface="Arial"/>
                <a:cs typeface="Arial"/>
              </a:rPr>
              <a:t>25%</a:t>
            </a:r>
            <a:endParaRPr sz="773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738">
              <a:latin typeface="Times New Roman"/>
              <a:cs typeface="Times New Roman"/>
            </a:endParaRPr>
          </a:p>
          <a:p>
            <a:pPr marL="109385" algn="ctr"/>
            <a:r>
              <a:rPr sz="773" spc="11" dirty="0">
                <a:latin typeface="Arial"/>
                <a:cs typeface="Arial"/>
              </a:rPr>
              <a:t>0%</a:t>
            </a:r>
            <a:endParaRPr sz="773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536888" y="4413683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10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 txBox="1"/>
          <p:nvPr/>
        </p:nvSpPr>
        <p:spPr>
          <a:xfrm>
            <a:off x="1500295" y="4441085"/>
            <a:ext cx="74116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0</a:t>
            </a:r>
            <a:endParaRPr sz="773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44080" y="4441085"/>
            <a:ext cx="129927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50</a:t>
            </a:r>
            <a:endParaRPr sz="773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87857" y="4441085"/>
            <a:ext cx="185738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100</a:t>
            </a:r>
            <a:endParaRPr sz="773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39406" y="3500866"/>
            <a:ext cx="2011859" cy="911721"/>
          </a:xfrm>
          <a:custGeom>
            <a:avLst/>
            <a:gdLst/>
            <a:ahLst/>
            <a:cxnLst/>
            <a:rect l="l" t="t" r="r" b="b"/>
            <a:pathLst>
              <a:path w="2861310" h="1296670">
                <a:moveTo>
                  <a:pt x="0" y="0"/>
                </a:moveTo>
                <a:lnTo>
                  <a:pt x="2861246" y="0"/>
                </a:lnTo>
                <a:lnTo>
                  <a:pt x="2861246" y="1296581"/>
                </a:lnTo>
                <a:lnTo>
                  <a:pt x="0" y="1296581"/>
                </a:lnTo>
                <a:lnTo>
                  <a:pt x="0" y="0"/>
                </a:lnTo>
                <a:close/>
              </a:path>
            </a:pathLst>
          </a:custGeom>
          <a:solidFill>
            <a:srgbClr val="79AE3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/>
          <p:nvPr/>
        </p:nvSpPr>
        <p:spPr>
          <a:xfrm>
            <a:off x="1539406" y="3692381"/>
            <a:ext cx="2011859" cy="720179"/>
          </a:xfrm>
          <a:custGeom>
            <a:avLst/>
            <a:gdLst/>
            <a:ahLst/>
            <a:cxnLst/>
            <a:rect l="l" t="t" r="r" b="b"/>
            <a:pathLst>
              <a:path w="2861310" h="1024254">
                <a:moveTo>
                  <a:pt x="133515" y="4508"/>
                </a:moveTo>
                <a:lnTo>
                  <a:pt x="114439" y="18567"/>
                </a:lnTo>
                <a:lnTo>
                  <a:pt x="76288" y="27571"/>
                </a:lnTo>
                <a:lnTo>
                  <a:pt x="57213" y="46710"/>
                </a:lnTo>
                <a:lnTo>
                  <a:pt x="38138" y="61899"/>
                </a:lnTo>
                <a:lnTo>
                  <a:pt x="19062" y="81597"/>
                </a:lnTo>
                <a:lnTo>
                  <a:pt x="0" y="111988"/>
                </a:lnTo>
                <a:lnTo>
                  <a:pt x="0" y="1024204"/>
                </a:lnTo>
                <a:lnTo>
                  <a:pt x="2861246" y="1024204"/>
                </a:lnTo>
                <a:lnTo>
                  <a:pt x="2861246" y="133375"/>
                </a:lnTo>
                <a:lnTo>
                  <a:pt x="2765882" y="133375"/>
                </a:lnTo>
                <a:lnTo>
                  <a:pt x="2759423" y="132803"/>
                </a:lnTo>
                <a:lnTo>
                  <a:pt x="2727731" y="132803"/>
                </a:lnTo>
                <a:lnTo>
                  <a:pt x="2716337" y="131127"/>
                </a:lnTo>
                <a:lnTo>
                  <a:pt x="2670505" y="131127"/>
                </a:lnTo>
                <a:lnTo>
                  <a:pt x="2660940" y="128866"/>
                </a:lnTo>
                <a:lnTo>
                  <a:pt x="2308072" y="128866"/>
                </a:lnTo>
                <a:lnTo>
                  <a:pt x="2298606" y="127190"/>
                </a:lnTo>
                <a:lnTo>
                  <a:pt x="2117318" y="127190"/>
                </a:lnTo>
                <a:lnTo>
                  <a:pt x="2104649" y="126060"/>
                </a:lnTo>
                <a:lnTo>
                  <a:pt x="1964728" y="126060"/>
                </a:lnTo>
                <a:lnTo>
                  <a:pt x="1945652" y="120992"/>
                </a:lnTo>
                <a:lnTo>
                  <a:pt x="1917146" y="119303"/>
                </a:lnTo>
                <a:lnTo>
                  <a:pt x="1888426" y="119303"/>
                </a:lnTo>
                <a:lnTo>
                  <a:pt x="1876998" y="117614"/>
                </a:lnTo>
                <a:lnTo>
                  <a:pt x="1773974" y="117614"/>
                </a:lnTo>
                <a:lnTo>
                  <a:pt x="1769205" y="115925"/>
                </a:lnTo>
                <a:lnTo>
                  <a:pt x="1602295" y="115925"/>
                </a:lnTo>
                <a:lnTo>
                  <a:pt x="1583220" y="115366"/>
                </a:lnTo>
                <a:lnTo>
                  <a:pt x="1565868" y="109740"/>
                </a:lnTo>
                <a:lnTo>
                  <a:pt x="1239875" y="109740"/>
                </a:lnTo>
                <a:lnTo>
                  <a:pt x="1229653" y="101295"/>
                </a:lnTo>
                <a:lnTo>
                  <a:pt x="1201724" y="101295"/>
                </a:lnTo>
                <a:lnTo>
                  <a:pt x="1182649" y="95669"/>
                </a:lnTo>
                <a:lnTo>
                  <a:pt x="1163574" y="91732"/>
                </a:lnTo>
                <a:lnTo>
                  <a:pt x="1156637" y="84975"/>
                </a:lnTo>
                <a:lnTo>
                  <a:pt x="1106347" y="84975"/>
                </a:lnTo>
                <a:lnTo>
                  <a:pt x="1102980" y="81597"/>
                </a:lnTo>
                <a:lnTo>
                  <a:pt x="972819" y="81597"/>
                </a:lnTo>
                <a:lnTo>
                  <a:pt x="963722" y="69786"/>
                </a:lnTo>
                <a:lnTo>
                  <a:pt x="762990" y="69786"/>
                </a:lnTo>
                <a:lnTo>
                  <a:pt x="743915" y="56832"/>
                </a:lnTo>
                <a:lnTo>
                  <a:pt x="724839" y="47828"/>
                </a:lnTo>
                <a:lnTo>
                  <a:pt x="705764" y="42773"/>
                </a:lnTo>
                <a:lnTo>
                  <a:pt x="648538" y="42773"/>
                </a:lnTo>
                <a:lnTo>
                  <a:pt x="629475" y="34328"/>
                </a:lnTo>
                <a:lnTo>
                  <a:pt x="615815" y="31508"/>
                </a:lnTo>
                <a:lnTo>
                  <a:pt x="476872" y="31508"/>
                </a:lnTo>
                <a:lnTo>
                  <a:pt x="465478" y="29832"/>
                </a:lnTo>
                <a:lnTo>
                  <a:pt x="438721" y="29832"/>
                </a:lnTo>
                <a:lnTo>
                  <a:pt x="419646" y="18567"/>
                </a:lnTo>
                <a:lnTo>
                  <a:pt x="413691" y="15760"/>
                </a:lnTo>
                <a:lnTo>
                  <a:pt x="152590" y="15760"/>
                </a:lnTo>
                <a:lnTo>
                  <a:pt x="133515" y="4508"/>
                </a:lnTo>
                <a:close/>
              </a:path>
              <a:path w="2861310" h="1024254">
                <a:moveTo>
                  <a:pt x="2861246" y="128308"/>
                </a:moveTo>
                <a:lnTo>
                  <a:pt x="2804033" y="128308"/>
                </a:lnTo>
                <a:lnTo>
                  <a:pt x="2784957" y="131686"/>
                </a:lnTo>
                <a:lnTo>
                  <a:pt x="2765882" y="133375"/>
                </a:lnTo>
                <a:lnTo>
                  <a:pt x="2861246" y="133375"/>
                </a:lnTo>
                <a:lnTo>
                  <a:pt x="2861246" y="128308"/>
                </a:lnTo>
                <a:close/>
              </a:path>
              <a:path w="2861310" h="1024254">
                <a:moveTo>
                  <a:pt x="2746794" y="131686"/>
                </a:moveTo>
                <a:lnTo>
                  <a:pt x="2727731" y="132803"/>
                </a:lnTo>
                <a:lnTo>
                  <a:pt x="2759423" y="132803"/>
                </a:lnTo>
                <a:lnTo>
                  <a:pt x="2746794" y="131686"/>
                </a:lnTo>
                <a:close/>
              </a:path>
              <a:path w="2861310" h="1024254">
                <a:moveTo>
                  <a:pt x="2689580" y="129438"/>
                </a:moveTo>
                <a:lnTo>
                  <a:pt x="2670505" y="131127"/>
                </a:lnTo>
                <a:lnTo>
                  <a:pt x="2716337" y="131127"/>
                </a:lnTo>
                <a:lnTo>
                  <a:pt x="2708656" y="129997"/>
                </a:lnTo>
                <a:lnTo>
                  <a:pt x="2689580" y="129438"/>
                </a:lnTo>
                <a:close/>
              </a:path>
              <a:path w="2861310" h="1024254">
                <a:moveTo>
                  <a:pt x="2327148" y="124929"/>
                </a:moveTo>
                <a:lnTo>
                  <a:pt x="2308072" y="128866"/>
                </a:lnTo>
                <a:lnTo>
                  <a:pt x="2660940" y="128866"/>
                </a:lnTo>
                <a:lnTo>
                  <a:pt x="2658576" y="128308"/>
                </a:lnTo>
                <a:lnTo>
                  <a:pt x="2536977" y="128308"/>
                </a:lnTo>
                <a:lnTo>
                  <a:pt x="2532127" y="127736"/>
                </a:lnTo>
                <a:lnTo>
                  <a:pt x="2498826" y="127736"/>
                </a:lnTo>
                <a:lnTo>
                  <a:pt x="2486109" y="126618"/>
                </a:lnTo>
                <a:lnTo>
                  <a:pt x="2365298" y="126618"/>
                </a:lnTo>
                <a:lnTo>
                  <a:pt x="2346223" y="125488"/>
                </a:lnTo>
                <a:lnTo>
                  <a:pt x="2327148" y="124929"/>
                </a:lnTo>
                <a:close/>
              </a:path>
              <a:path w="2861310" h="1024254">
                <a:moveTo>
                  <a:pt x="2556052" y="126618"/>
                </a:moveTo>
                <a:lnTo>
                  <a:pt x="2536977" y="128308"/>
                </a:lnTo>
                <a:lnTo>
                  <a:pt x="2658576" y="128308"/>
                </a:lnTo>
                <a:lnTo>
                  <a:pt x="2656158" y="127736"/>
                </a:lnTo>
                <a:lnTo>
                  <a:pt x="2575128" y="127736"/>
                </a:lnTo>
                <a:lnTo>
                  <a:pt x="2556052" y="126618"/>
                </a:lnTo>
                <a:close/>
              </a:path>
              <a:path w="2861310" h="1024254">
                <a:moveTo>
                  <a:pt x="2517902" y="126060"/>
                </a:moveTo>
                <a:lnTo>
                  <a:pt x="2498826" y="127736"/>
                </a:lnTo>
                <a:lnTo>
                  <a:pt x="2532127" y="127736"/>
                </a:lnTo>
                <a:lnTo>
                  <a:pt x="2517902" y="126060"/>
                </a:lnTo>
                <a:close/>
              </a:path>
              <a:path w="2861310" h="1024254">
                <a:moveTo>
                  <a:pt x="2613279" y="124929"/>
                </a:moveTo>
                <a:lnTo>
                  <a:pt x="2594203" y="125488"/>
                </a:lnTo>
                <a:lnTo>
                  <a:pt x="2575128" y="127736"/>
                </a:lnTo>
                <a:lnTo>
                  <a:pt x="2632354" y="127736"/>
                </a:lnTo>
                <a:lnTo>
                  <a:pt x="2613279" y="124929"/>
                </a:lnTo>
                <a:close/>
              </a:path>
              <a:path w="2861310" h="1024254">
                <a:moveTo>
                  <a:pt x="2651429" y="126618"/>
                </a:moveTo>
                <a:lnTo>
                  <a:pt x="2632354" y="127736"/>
                </a:lnTo>
                <a:lnTo>
                  <a:pt x="2656158" y="127736"/>
                </a:lnTo>
                <a:lnTo>
                  <a:pt x="2651429" y="126618"/>
                </a:lnTo>
                <a:close/>
              </a:path>
              <a:path w="2861310" h="1024254">
                <a:moveTo>
                  <a:pt x="2136406" y="123240"/>
                </a:moveTo>
                <a:lnTo>
                  <a:pt x="2117318" y="127190"/>
                </a:lnTo>
                <a:lnTo>
                  <a:pt x="2193620" y="127190"/>
                </a:lnTo>
                <a:lnTo>
                  <a:pt x="2174544" y="124929"/>
                </a:lnTo>
                <a:lnTo>
                  <a:pt x="2155469" y="124371"/>
                </a:lnTo>
                <a:lnTo>
                  <a:pt x="2136406" y="123240"/>
                </a:lnTo>
                <a:close/>
              </a:path>
              <a:path w="2861310" h="1024254">
                <a:moveTo>
                  <a:pt x="2231771" y="121551"/>
                </a:moveTo>
                <a:lnTo>
                  <a:pt x="2212695" y="123812"/>
                </a:lnTo>
                <a:lnTo>
                  <a:pt x="2193620" y="127190"/>
                </a:lnTo>
                <a:lnTo>
                  <a:pt x="2298606" y="127190"/>
                </a:lnTo>
                <a:lnTo>
                  <a:pt x="2288997" y="125488"/>
                </a:lnTo>
                <a:lnTo>
                  <a:pt x="2276280" y="124371"/>
                </a:lnTo>
                <a:lnTo>
                  <a:pt x="2250846" y="124371"/>
                </a:lnTo>
                <a:lnTo>
                  <a:pt x="2231771" y="121551"/>
                </a:lnTo>
                <a:close/>
              </a:path>
              <a:path w="2861310" h="1024254">
                <a:moveTo>
                  <a:pt x="2422525" y="123812"/>
                </a:moveTo>
                <a:lnTo>
                  <a:pt x="2403449" y="123812"/>
                </a:lnTo>
                <a:lnTo>
                  <a:pt x="2384374" y="126060"/>
                </a:lnTo>
                <a:lnTo>
                  <a:pt x="2365298" y="126618"/>
                </a:lnTo>
                <a:lnTo>
                  <a:pt x="2486109" y="126618"/>
                </a:lnTo>
                <a:lnTo>
                  <a:pt x="2479751" y="126060"/>
                </a:lnTo>
                <a:lnTo>
                  <a:pt x="2460675" y="125488"/>
                </a:lnTo>
                <a:lnTo>
                  <a:pt x="2441600" y="125488"/>
                </a:lnTo>
                <a:lnTo>
                  <a:pt x="2422525" y="123812"/>
                </a:lnTo>
                <a:close/>
              </a:path>
              <a:path w="2861310" h="1024254">
                <a:moveTo>
                  <a:pt x="2002878" y="111429"/>
                </a:moveTo>
                <a:lnTo>
                  <a:pt x="1964728" y="126060"/>
                </a:lnTo>
                <a:lnTo>
                  <a:pt x="2104649" y="126060"/>
                </a:lnTo>
                <a:lnTo>
                  <a:pt x="2098243" y="125488"/>
                </a:lnTo>
                <a:lnTo>
                  <a:pt x="2079167" y="120434"/>
                </a:lnTo>
                <a:lnTo>
                  <a:pt x="2060105" y="117614"/>
                </a:lnTo>
                <a:lnTo>
                  <a:pt x="2041029" y="117614"/>
                </a:lnTo>
                <a:lnTo>
                  <a:pt x="2021954" y="114236"/>
                </a:lnTo>
                <a:lnTo>
                  <a:pt x="2002878" y="111429"/>
                </a:lnTo>
                <a:close/>
              </a:path>
              <a:path w="2861310" h="1024254">
                <a:moveTo>
                  <a:pt x="2269921" y="123812"/>
                </a:moveTo>
                <a:lnTo>
                  <a:pt x="2250846" y="124371"/>
                </a:lnTo>
                <a:lnTo>
                  <a:pt x="2276280" y="124371"/>
                </a:lnTo>
                <a:lnTo>
                  <a:pt x="2269921" y="123812"/>
                </a:lnTo>
                <a:close/>
              </a:path>
              <a:path w="2861310" h="1024254">
                <a:moveTo>
                  <a:pt x="1907501" y="118732"/>
                </a:moveTo>
                <a:lnTo>
                  <a:pt x="1888426" y="119303"/>
                </a:lnTo>
                <a:lnTo>
                  <a:pt x="1917146" y="119303"/>
                </a:lnTo>
                <a:lnTo>
                  <a:pt x="1907501" y="118732"/>
                </a:lnTo>
                <a:close/>
              </a:path>
              <a:path w="2861310" h="1024254">
                <a:moveTo>
                  <a:pt x="1793049" y="114236"/>
                </a:moveTo>
                <a:lnTo>
                  <a:pt x="1773974" y="117614"/>
                </a:lnTo>
                <a:lnTo>
                  <a:pt x="1876998" y="117614"/>
                </a:lnTo>
                <a:lnTo>
                  <a:pt x="1869351" y="116484"/>
                </a:lnTo>
                <a:lnTo>
                  <a:pt x="1831200" y="116484"/>
                </a:lnTo>
                <a:lnTo>
                  <a:pt x="1812124" y="115925"/>
                </a:lnTo>
                <a:lnTo>
                  <a:pt x="1793049" y="114236"/>
                </a:lnTo>
                <a:close/>
              </a:path>
              <a:path w="2861310" h="1024254">
                <a:moveTo>
                  <a:pt x="1850275" y="115925"/>
                </a:moveTo>
                <a:lnTo>
                  <a:pt x="1831200" y="116484"/>
                </a:lnTo>
                <a:lnTo>
                  <a:pt x="1869351" y="116484"/>
                </a:lnTo>
                <a:lnTo>
                  <a:pt x="1850275" y="115925"/>
                </a:lnTo>
                <a:close/>
              </a:path>
              <a:path w="2861310" h="1024254">
                <a:moveTo>
                  <a:pt x="1678597" y="108051"/>
                </a:moveTo>
                <a:lnTo>
                  <a:pt x="1659521" y="110299"/>
                </a:lnTo>
                <a:lnTo>
                  <a:pt x="1640446" y="110299"/>
                </a:lnTo>
                <a:lnTo>
                  <a:pt x="1621370" y="111988"/>
                </a:lnTo>
                <a:lnTo>
                  <a:pt x="1602295" y="115925"/>
                </a:lnTo>
                <a:lnTo>
                  <a:pt x="1769205" y="115925"/>
                </a:lnTo>
                <a:lnTo>
                  <a:pt x="1764436" y="114236"/>
                </a:lnTo>
                <a:lnTo>
                  <a:pt x="1697672" y="114236"/>
                </a:lnTo>
                <a:lnTo>
                  <a:pt x="1678597" y="108051"/>
                </a:lnTo>
                <a:close/>
              </a:path>
              <a:path w="2861310" h="1024254">
                <a:moveTo>
                  <a:pt x="1716747" y="108051"/>
                </a:moveTo>
                <a:lnTo>
                  <a:pt x="1697672" y="114236"/>
                </a:lnTo>
                <a:lnTo>
                  <a:pt x="1764436" y="114236"/>
                </a:lnTo>
                <a:lnTo>
                  <a:pt x="1759667" y="112547"/>
                </a:lnTo>
                <a:lnTo>
                  <a:pt x="1735823" y="112547"/>
                </a:lnTo>
                <a:lnTo>
                  <a:pt x="1716747" y="108051"/>
                </a:lnTo>
                <a:close/>
              </a:path>
              <a:path w="2861310" h="1024254">
                <a:moveTo>
                  <a:pt x="1754898" y="110858"/>
                </a:moveTo>
                <a:lnTo>
                  <a:pt x="1735823" y="112547"/>
                </a:lnTo>
                <a:lnTo>
                  <a:pt x="1759667" y="112547"/>
                </a:lnTo>
                <a:lnTo>
                  <a:pt x="1754898" y="110858"/>
                </a:lnTo>
                <a:close/>
              </a:path>
              <a:path w="2861310" h="1024254">
                <a:moveTo>
                  <a:pt x="1297101" y="80467"/>
                </a:moveTo>
                <a:lnTo>
                  <a:pt x="1278026" y="86093"/>
                </a:lnTo>
                <a:lnTo>
                  <a:pt x="1258951" y="96227"/>
                </a:lnTo>
                <a:lnTo>
                  <a:pt x="1239875" y="109740"/>
                </a:lnTo>
                <a:lnTo>
                  <a:pt x="1565868" y="109740"/>
                </a:lnTo>
                <a:lnTo>
                  <a:pt x="1564144" y="109181"/>
                </a:lnTo>
                <a:lnTo>
                  <a:pt x="1545069" y="107480"/>
                </a:lnTo>
                <a:lnTo>
                  <a:pt x="1543488" y="106921"/>
                </a:lnTo>
                <a:lnTo>
                  <a:pt x="1449692" y="106921"/>
                </a:lnTo>
                <a:lnTo>
                  <a:pt x="1439217" y="91160"/>
                </a:lnTo>
                <a:lnTo>
                  <a:pt x="1392478" y="91160"/>
                </a:lnTo>
                <a:lnTo>
                  <a:pt x="1384625" y="87223"/>
                </a:lnTo>
                <a:lnTo>
                  <a:pt x="1316164" y="87223"/>
                </a:lnTo>
                <a:lnTo>
                  <a:pt x="1297101" y="80467"/>
                </a:lnTo>
                <a:close/>
              </a:path>
              <a:path w="2861310" h="1024254">
                <a:moveTo>
                  <a:pt x="1487843" y="93979"/>
                </a:moveTo>
                <a:lnTo>
                  <a:pt x="1468767" y="105790"/>
                </a:lnTo>
                <a:lnTo>
                  <a:pt x="1449692" y="106921"/>
                </a:lnTo>
                <a:lnTo>
                  <a:pt x="1543488" y="106921"/>
                </a:lnTo>
                <a:lnTo>
                  <a:pt x="1525993" y="100736"/>
                </a:lnTo>
                <a:lnTo>
                  <a:pt x="1506918" y="99047"/>
                </a:lnTo>
                <a:lnTo>
                  <a:pt x="1487843" y="93979"/>
                </a:lnTo>
                <a:close/>
              </a:path>
              <a:path w="2861310" h="1024254">
                <a:moveTo>
                  <a:pt x="1220800" y="93979"/>
                </a:moveTo>
                <a:lnTo>
                  <a:pt x="1201724" y="101295"/>
                </a:lnTo>
                <a:lnTo>
                  <a:pt x="1229653" y="101295"/>
                </a:lnTo>
                <a:lnTo>
                  <a:pt x="1220800" y="93979"/>
                </a:lnTo>
                <a:close/>
              </a:path>
              <a:path w="2861310" h="1024254">
                <a:moveTo>
                  <a:pt x="1411541" y="72034"/>
                </a:moveTo>
                <a:lnTo>
                  <a:pt x="1392478" y="91160"/>
                </a:lnTo>
                <a:lnTo>
                  <a:pt x="1439217" y="91160"/>
                </a:lnTo>
                <a:lnTo>
                  <a:pt x="1430616" y="78219"/>
                </a:lnTo>
                <a:lnTo>
                  <a:pt x="1411541" y="72034"/>
                </a:lnTo>
                <a:close/>
              </a:path>
              <a:path w="2861310" h="1024254">
                <a:moveTo>
                  <a:pt x="1354327" y="74282"/>
                </a:moveTo>
                <a:lnTo>
                  <a:pt x="1335252" y="83286"/>
                </a:lnTo>
                <a:lnTo>
                  <a:pt x="1316164" y="87223"/>
                </a:lnTo>
                <a:lnTo>
                  <a:pt x="1384625" y="87223"/>
                </a:lnTo>
                <a:lnTo>
                  <a:pt x="1373403" y="81597"/>
                </a:lnTo>
                <a:lnTo>
                  <a:pt x="1354327" y="74282"/>
                </a:lnTo>
                <a:close/>
              </a:path>
              <a:path w="2861310" h="1024254">
                <a:moveTo>
                  <a:pt x="1125423" y="71475"/>
                </a:moveTo>
                <a:lnTo>
                  <a:pt x="1106347" y="84975"/>
                </a:lnTo>
                <a:lnTo>
                  <a:pt x="1156637" y="84975"/>
                </a:lnTo>
                <a:lnTo>
                  <a:pt x="1144498" y="73151"/>
                </a:lnTo>
                <a:lnTo>
                  <a:pt x="1125423" y="71475"/>
                </a:lnTo>
                <a:close/>
              </a:path>
              <a:path w="2861310" h="1024254">
                <a:moveTo>
                  <a:pt x="1010970" y="59093"/>
                </a:moveTo>
                <a:lnTo>
                  <a:pt x="991895" y="68097"/>
                </a:lnTo>
                <a:lnTo>
                  <a:pt x="972819" y="81597"/>
                </a:lnTo>
                <a:lnTo>
                  <a:pt x="1102980" y="81597"/>
                </a:lnTo>
                <a:lnTo>
                  <a:pt x="1101297" y="79908"/>
                </a:lnTo>
                <a:lnTo>
                  <a:pt x="1049121" y="79908"/>
                </a:lnTo>
                <a:lnTo>
                  <a:pt x="1030046" y="68656"/>
                </a:lnTo>
                <a:lnTo>
                  <a:pt x="1010970" y="59093"/>
                </a:lnTo>
                <a:close/>
              </a:path>
              <a:path w="2861310" h="1024254">
                <a:moveTo>
                  <a:pt x="1087272" y="65836"/>
                </a:moveTo>
                <a:lnTo>
                  <a:pt x="1068197" y="68656"/>
                </a:lnTo>
                <a:lnTo>
                  <a:pt x="1049121" y="79908"/>
                </a:lnTo>
                <a:lnTo>
                  <a:pt x="1101297" y="79908"/>
                </a:lnTo>
                <a:lnTo>
                  <a:pt x="1087272" y="65836"/>
                </a:lnTo>
                <a:close/>
              </a:path>
              <a:path w="2861310" h="1024254">
                <a:moveTo>
                  <a:pt x="782066" y="60769"/>
                </a:moveTo>
                <a:lnTo>
                  <a:pt x="762990" y="69786"/>
                </a:lnTo>
                <a:lnTo>
                  <a:pt x="801141" y="69786"/>
                </a:lnTo>
                <a:lnTo>
                  <a:pt x="782066" y="60769"/>
                </a:lnTo>
                <a:close/>
              </a:path>
              <a:path w="2861310" h="1024254">
                <a:moveTo>
                  <a:pt x="839292" y="55714"/>
                </a:moveTo>
                <a:lnTo>
                  <a:pt x="820216" y="66408"/>
                </a:lnTo>
                <a:lnTo>
                  <a:pt x="801141" y="69786"/>
                </a:lnTo>
                <a:lnTo>
                  <a:pt x="963722" y="69786"/>
                </a:lnTo>
                <a:lnTo>
                  <a:pt x="959379" y="64147"/>
                </a:lnTo>
                <a:lnTo>
                  <a:pt x="896518" y="64147"/>
                </a:lnTo>
                <a:lnTo>
                  <a:pt x="886980" y="61899"/>
                </a:lnTo>
                <a:lnTo>
                  <a:pt x="858367" y="61899"/>
                </a:lnTo>
                <a:lnTo>
                  <a:pt x="839292" y="55714"/>
                </a:lnTo>
                <a:close/>
              </a:path>
              <a:path w="2861310" h="1024254">
                <a:moveTo>
                  <a:pt x="934669" y="52895"/>
                </a:moveTo>
                <a:lnTo>
                  <a:pt x="915593" y="61899"/>
                </a:lnTo>
                <a:lnTo>
                  <a:pt x="896518" y="64147"/>
                </a:lnTo>
                <a:lnTo>
                  <a:pt x="959379" y="64147"/>
                </a:lnTo>
                <a:lnTo>
                  <a:pt x="953744" y="56832"/>
                </a:lnTo>
                <a:lnTo>
                  <a:pt x="934669" y="52895"/>
                </a:lnTo>
                <a:close/>
              </a:path>
              <a:path w="2861310" h="1024254">
                <a:moveTo>
                  <a:pt x="877443" y="59651"/>
                </a:moveTo>
                <a:lnTo>
                  <a:pt x="858367" y="61899"/>
                </a:lnTo>
                <a:lnTo>
                  <a:pt x="886980" y="61899"/>
                </a:lnTo>
                <a:lnTo>
                  <a:pt x="877443" y="59651"/>
                </a:lnTo>
                <a:close/>
              </a:path>
              <a:path w="2861310" h="1024254">
                <a:moveTo>
                  <a:pt x="686688" y="30949"/>
                </a:moveTo>
                <a:lnTo>
                  <a:pt x="667613" y="33197"/>
                </a:lnTo>
                <a:lnTo>
                  <a:pt x="648538" y="42773"/>
                </a:lnTo>
                <a:lnTo>
                  <a:pt x="705764" y="42773"/>
                </a:lnTo>
                <a:lnTo>
                  <a:pt x="686688" y="30949"/>
                </a:lnTo>
                <a:close/>
              </a:path>
              <a:path w="2861310" h="1024254">
                <a:moveTo>
                  <a:pt x="553173" y="20256"/>
                </a:moveTo>
                <a:lnTo>
                  <a:pt x="534098" y="20256"/>
                </a:lnTo>
                <a:lnTo>
                  <a:pt x="515023" y="21386"/>
                </a:lnTo>
                <a:lnTo>
                  <a:pt x="495947" y="24193"/>
                </a:lnTo>
                <a:lnTo>
                  <a:pt x="476872" y="31508"/>
                </a:lnTo>
                <a:lnTo>
                  <a:pt x="615815" y="31508"/>
                </a:lnTo>
                <a:lnTo>
                  <a:pt x="610400" y="30391"/>
                </a:lnTo>
                <a:lnTo>
                  <a:pt x="598193" y="21386"/>
                </a:lnTo>
                <a:lnTo>
                  <a:pt x="572249" y="21386"/>
                </a:lnTo>
                <a:lnTo>
                  <a:pt x="553173" y="20256"/>
                </a:lnTo>
                <a:close/>
              </a:path>
              <a:path w="2861310" h="1024254">
                <a:moveTo>
                  <a:pt x="457796" y="28701"/>
                </a:moveTo>
                <a:lnTo>
                  <a:pt x="438721" y="29832"/>
                </a:lnTo>
                <a:lnTo>
                  <a:pt x="465478" y="29832"/>
                </a:lnTo>
                <a:lnTo>
                  <a:pt x="457796" y="28701"/>
                </a:lnTo>
                <a:close/>
              </a:path>
              <a:path w="2861310" h="1024254">
                <a:moveTo>
                  <a:pt x="591324" y="16319"/>
                </a:moveTo>
                <a:lnTo>
                  <a:pt x="572249" y="21386"/>
                </a:lnTo>
                <a:lnTo>
                  <a:pt x="598193" y="21386"/>
                </a:lnTo>
                <a:lnTo>
                  <a:pt x="591324" y="16319"/>
                </a:lnTo>
                <a:close/>
              </a:path>
              <a:path w="2861310" h="1024254">
                <a:moveTo>
                  <a:pt x="171665" y="3937"/>
                </a:moveTo>
                <a:lnTo>
                  <a:pt x="152590" y="15760"/>
                </a:lnTo>
                <a:lnTo>
                  <a:pt x="413691" y="15760"/>
                </a:lnTo>
                <a:lnTo>
                  <a:pt x="411293" y="14630"/>
                </a:lnTo>
                <a:lnTo>
                  <a:pt x="209816" y="14630"/>
                </a:lnTo>
                <a:lnTo>
                  <a:pt x="190741" y="12941"/>
                </a:lnTo>
                <a:lnTo>
                  <a:pt x="171665" y="3937"/>
                </a:lnTo>
                <a:close/>
              </a:path>
              <a:path w="2861310" h="1024254">
                <a:moveTo>
                  <a:pt x="228892" y="10121"/>
                </a:moveTo>
                <a:lnTo>
                  <a:pt x="209816" y="14630"/>
                </a:lnTo>
                <a:lnTo>
                  <a:pt x="247967" y="14630"/>
                </a:lnTo>
                <a:lnTo>
                  <a:pt x="228892" y="10121"/>
                </a:lnTo>
                <a:close/>
              </a:path>
              <a:path w="2861310" h="1024254">
                <a:moveTo>
                  <a:pt x="267042" y="3937"/>
                </a:moveTo>
                <a:lnTo>
                  <a:pt x="247967" y="14630"/>
                </a:lnTo>
                <a:lnTo>
                  <a:pt x="411293" y="14630"/>
                </a:lnTo>
                <a:lnTo>
                  <a:pt x="406525" y="12382"/>
                </a:lnTo>
                <a:lnTo>
                  <a:pt x="286118" y="12382"/>
                </a:lnTo>
                <a:lnTo>
                  <a:pt x="267042" y="3937"/>
                </a:lnTo>
                <a:close/>
              </a:path>
              <a:path w="2861310" h="1024254">
                <a:moveTo>
                  <a:pt x="305193" y="0"/>
                </a:moveTo>
                <a:lnTo>
                  <a:pt x="286118" y="12382"/>
                </a:lnTo>
                <a:lnTo>
                  <a:pt x="406525" y="12382"/>
                </a:lnTo>
                <a:lnTo>
                  <a:pt x="400570" y="9575"/>
                </a:lnTo>
                <a:lnTo>
                  <a:pt x="324269" y="9575"/>
                </a:lnTo>
                <a:lnTo>
                  <a:pt x="305193" y="0"/>
                </a:lnTo>
                <a:close/>
              </a:path>
              <a:path w="2861310" h="1024254">
                <a:moveTo>
                  <a:pt x="362419" y="0"/>
                </a:moveTo>
                <a:lnTo>
                  <a:pt x="343344" y="8445"/>
                </a:lnTo>
                <a:lnTo>
                  <a:pt x="324269" y="9575"/>
                </a:lnTo>
                <a:lnTo>
                  <a:pt x="400570" y="9575"/>
                </a:lnTo>
                <a:lnTo>
                  <a:pt x="381495" y="1130"/>
                </a:lnTo>
                <a:lnTo>
                  <a:pt x="362419" y="0"/>
                </a:lnTo>
                <a:close/>
              </a:path>
            </a:pathLst>
          </a:custGeom>
          <a:solidFill>
            <a:srgbClr val="CF232B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/>
          <p:nvPr/>
        </p:nvSpPr>
        <p:spPr>
          <a:xfrm>
            <a:off x="1539406" y="4149001"/>
            <a:ext cx="2011859" cy="263872"/>
          </a:xfrm>
          <a:custGeom>
            <a:avLst/>
            <a:gdLst/>
            <a:ahLst/>
            <a:cxnLst/>
            <a:rect l="l" t="t" r="r" b="b"/>
            <a:pathLst>
              <a:path w="2861310" h="375285">
                <a:moveTo>
                  <a:pt x="0" y="0"/>
                </a:moveTo>
                <a:lnTo>
                  <a:pt x="0" y="374789"/>
                </a:lnTo>
                <a:lnTo>
                  <a:pt x="2861246" y="374789"/>
                </a:lnTo>
                <a:lnTo>
                  <a:pt x="2861246" y="159816"/>
                </a:lnTo>
                <a:lnTo>
                  <a:pt x="343344" y="159816"/>
                </a:lnTo>
                <a:lnTo>
                  <a:pt x="338860" y="155321"/>
                </a:lnTo>
                <a:lnTo>
                  <a:pt x="305193" y="155321"/>
                </a:lnTo>
                <a:lnTo>
                  <a:pt x="296454" y="149136"/>
                </a:lnTo>
                <a:lnTo>
                  <a:pt x="267042" y="149136"/>
                </a:lnTo>
                <a:lnTo>
                  <a:pt x="247967" y="144627"/>
                </a:lnTo>
                <a:lnTo>
                  <a:pt x="228892" y="141820"/>
                </a:lnTo>
                <a:lnTo>
                  <a:pt x="209816" y="129997"/>
                </a:lnTo>
                <a:lnTo>
                  <a:pt x="190741" y="126619"/>
                </a:lnTo>
                <a:lnTo>
                  <a:pt x="171665" y="125501"/>
                </a:lnTo>
                <a:lnTo>
                  <a:pt x="165259" y="123799"/>
                </a:lnTo>
                <a:lnTo>
                  <a:pt x="133515" y="123799"/>
                </a:lnTo>
                <a:lnTo>
                  <a:pt x="114439" y="100177"/>
                </a:lnTo>
                <a:lnTo>
                  <a:pt x="95364" y="93979"/>
                </a:lnTo>
                <a:lnTo>
                  <a:pt x="76288" y="83858"/>
                </a:lnTo>
                <a:lnTo>
                  <a:pt x="57213" y="62471"/>
                </a:lnTo>
                <a:lnTo>
                  <a:pt x="38138" y="39395"/>
                </a:lnTo>
                <a:lnTo>
                  <a:pt x="19062" y="26454"/>
                </a:lnTo>
                <a:lnTo>
                  <a:pt x="0" y="0"/>
                </a:lnTo>
                <a:close/>
              </a:path>
              <a:path w="2861310" h="375285">
                <a:moveTo>
                  <a:pt x="381495" y="144627"/>
                </a:moveTo>
                <a:lnTo>
                  <a:pt x="362419" y="151384"/>
                </a:lnTo>
                <a:lnTo>
                  <a:pt x="343344" y="159816"/>
                </a:lnTo>
                <a:lnTo>
                  <a:pt x="2861246" y="159816"/>
                </a:lnTo>
                <a:lnTo>
                  <a:pt x="2861246" y="148577"/>
                </a:lnTo>
                <a:lnTo>
                  <a:pt x="400570" y="148577"/>
                </a:lnTo>
                <a:lnTo>
                  <a:pt x="381495" y="144627"/>
                </a:lnTo>
                <a:close/>
              </a:path>
              <a:path w="2861310" h="375285">
                <a:moveTo>
                  <a:pt x="324269" y="140690"/>
                </a:moveTo>
                <a:lnTo>
                  <a:pt x="305193" y="155321"/>
                </a:lnTo>
                <a:lnTo>
                  <a:pt x="338860" y="155321"/>
                </a:lnTo>
                <a:lnTo>
                  <a:pt x="324269" y="140690"/>
                </a:lnTo>
                <a:close/>
              </a:path>
              <a:path w="2861310" h="375285">
                <a:moveTo>
                  <a:pt x="286118" y="141820"/>
                </a:moveTo>
                <a:lnTo>
                  <a:pt x="267042" y="149136"/>
                </a:lnTo>
                <a:lnTo>
                  <a:pt x="296454" y="149136"/>
                </a:lnTo>
                <a:lnTo>
                  <a:pt x="286118" y="141820"/>
                </a:lnTo>
                <a:close/>
              </a:path>
              <a:path w="2861310" h="375285">
                <a:moveTo>
                  <a:pt x="457796" y="115366"/>
                </a:moveTo>
                <a:lnTo>
                  <a:pt x="438721" y="126060"/>
                </a:lnTo>
                <a:lnTo>
                  <a:pt x="419646" y="139001"/>
                </a:lnTo>
                <a:lnTo>
                  <a:pt x="400570" y="148577"/>
                </a:lnTo>
                <a:lnTo>
                  <a:pt x="2861246" y="148577"/>
                </a:lnTo>
                <a:lnTo>
                  <a:pt x="2861246" y="140690"/>
                </a:lnTo>
                <a:lnTo>
                  <a:pt x="553173" y="140690"/>
                </a:lnTo>
                <a:lnTo>
                  <a:pt x="539302" y="131686"/>
                </a:lnTo>
                <a:lnTo>
                  <a:pt x="495947" y="131686"/>
                </a:lnTo>
                <a:lnTo>
                  <a:pt x="476872" y="117614"/>
                </a:lnTo>
                <a:lnTo>
                  <a:pt x="457796" y="115366"/>
                </a:lnTo>
                <a:close/>
              </a:path>
              <a:path w="2861310" h="375285">
                <a:moveTo>
                  <a:pt x="591324" y="117055"/>
                </a:moveTo>
                <a:lnTo>
                  <a:pt x="572249" y="122123"/>
                </a:lnTo>
                <a:lnTo>
                  <a:pt x="553173" y="140690"/>
                </a:lnTo>
                <a:lnTo>
                  <a:pt x="2861246" y="140690"/>
                </a:lnTo>
                <a:lnTo>
                  <a:pt x="2861246" y="120434"/>
                </a:lnTo>
                <a:lnTo>
                  <a:pt x="610400" y="120434"/>
                </a:lnTo>
                <a:lnTo>
                  <a:pt x="591324" y="117055"/>
                </a:lnTo>
                <a:close/>
              </a:path>
              <a:path w="2861310" h="375285">
                <a:moveTo>
                  <a:pt x="534098" y="128308"/>
                </a:moveTo>
                <a:lnTo>
                  <a:pt x="515023" y="130568"/>
                </a:lnTo>
                <a:lnTo>
                  <a:pt x="495947" y="131686"/>
                </a:lnTo>
                <a:lnTo>
                  <a:pt x="539302" y="131686"/>
                </a:lnTo>
                <a:lnTo>
                  <a:pt x="534098" y="128308"/>
                </a:lnTo>
                <a:close/>
              </a:path>
              <a:path w="2861310" h="375285">
                <a:moveTo>
                  <a:pt x="152590" y="120434"/>
                </a:moveTo>
                <a:lnTo>
                  <a:pt x="133515" y="123799"/>
                </a:lnTo>
                <a:lnTo>
                  <a:pt x="165259" y="123799"/>
                </a:lnTo>
                <a:lnTo>
                  <a:pt x="152590" y="120434"/>
                </a:lnTo>
                <a:close/>
              </a:path>
              <a:path w="2861310" h="375285">
                <a:moveTo>
                  <a:pt x="648538" y="106362"/>
                </a:moveTo>
                <a:lnTo>
                  <a:pt x="629475" y="114236"/>
                </a:lnTo>
                <a:lnTo>
                  <a:pt x="610400" y="120434"/>
                </a:lnTo>
                <a:lnTo>
                  <a:pt x="2861246" y="120434"/>
                </a:lnTo>
                <a:lnTo>
                  <a:pt x="2861246" y="115366"/>
                </a:lnTo>
                <a:lnTo>
                  <a:pt x="686688" y="115366"/>
                </a:lnTo>
                <a:lnTo>
                  <a:pt x="667613" y="114236"/>
                </a:lnTo>
                <a:lnTo>
                  <a:pt x="648538" y="106362"/>
                </a:lnTo>
                <a:close/>
              </a:path>
              <a:path w="2861310" h="375285">
                <a:moveTo>
                  <a:pt x="762990" y="75412"/>
                </a:moveTo>
                <a:lnTo>
                  <a:pt x="743915" y="89471"/>
                </a:lnTo>
                <a:lnTo>
                  <a:pt x="724839" y="99047"/>
                </a:lnTo>
                <a:lnTo>
                  <a:pt x="705764" y="109181"/>
                </a:lnTo>
                <a:lnTo>
                  <a:pt x="686688" y="115366"/>
                </a:lnTo>
                <a:lnTo>
                  <a:pt x="2861246" y="115366"/>
                </a:lnTo>
                <a:lnTo>
                  <a:pt x="2861246" y="113677"/>
                </a:lnTo>
                <a:lnTo>
                  <a:pt x="1354327" y="113677"/>
                </a:lnTo>
                <a:lnTo>
                  <a:pt x="1337633" y="97916"/>
                </a:lnTo>
                <a:lnTo>
                  <a:pt x="1316164" y="97916"/>
                </a:lnTo>
                <a:lnTo>
                  <a:pt x="1313153" y="96227"/>
                </a:lnTo>
                <a:lnTo>
                  <a:pt x="782066" y="96227"/>
                </a:lnTo>
                <a:lnTo>
                  <a:pt x="762990" y="75412"/>
                </a:lnTo>
                <a:close/>
              </a:path>
              <a:path w="2861310" h="375285">
                <a:moveTo>
                  <a:pt x="1392478" y="86664"/>
                </a:moveTo>
                <a:lnTo>
                  <a:pt x="1373403" y="107492"/>
                </a:lnTo>
                <a:lnTo>
                  <a:pt x="1354327" y="113677"/>
                </a:lnTo>
                <a:lnTo>
                  <a:pt x="2861246" y="113677"/>
                </a:lnTo>
                <a:lnTo>
                  <a:pt x="2861246" y="104114"/>
                </a:lnTo>
                <a:lnTo>
                  <a:pt x="1430616" y="104114"/>
                </a:lnTo>
                <a:lnTo>
                  <a:pt x="1411541" y="91173"/>
                </a:lnTo>
                <a:lnTo>
                  <a:pt x="1392478" y="86664"/>
                </a:lnTo>
                <a:close/>
              </a:path>
              <a:path w="2861310" h="375285">
                <a:moveTo>
                  <a:pt x="1468767" y="87795"/>
                </a:moveTo>
                <a:lnTo>
                  <a:pt x="1449692" y="91732"/>
                </a:lnTo>
                <a:lnTo>
                  <a:pt x="1430616" y="104114"/>
                </a:lnTo>
                <a:lnTo>
                  <a:pt x="2861246" y="104114"/>
                </a:lnTo>
                <a:lnTo>
                  <a:pt x="2861246" y="103543"/>
                </a:lnTo>
                <a:lnTo>
                  <a:pt x="1487843" y="103543"/>
                </a:lnTo>
                <a:lnTo>
                  <a:pt x="1468767" y="87795"/>
                </a:lnTo>
                <a:close/>
              </a:path>
              <a:path w="2861310" h="375285">
                <a:moveTo>
                  <a:pt x="1525993" y="82727"/>
                </a:moveTo>
                <a:lnTo>
                  <a:pt x="1506918" y="103543"/>
                </a:lnTo>
                <a:lnTo>
                  <a:pt x="2861246" y="103543"/>
                </a:lnTo>
                <a:lnTo>
                  <a:pt x="2861246" y="95110"/>
                </a:lnTo>
                <a:lnTo>
                  <a:pt x="1697672" y="95110"/>
                </a:lnTo>
                <a:lnTo>
                  <a:pt x="1682682" y="88912"/>
                </a:lnTo>
                <a:lnTo>
                  <a:pt x="1640446" y="88912"/>
                </a:lnTo>
                <a:lnTo>
                  <a:pt x="1621370" y="87795"/>
                </a:lnTo>
                <a:lnTo>
                  <a:pt x="1619757" y="87223"/>
                </a:lnTo>
                <a:lnTo>
                  <a:pt x="1564144" y="87223"/>
                </a:lnTo>
                <a:lnTo>
                  <a:pt x="1525993" y="82727"/>
                </a:lnTo>
                <a:close/>
              </a:path>
              <a:path w="2861310" h="375285">
                <a:moveTo>
                  <a:pt x="1335252" y="95669"/>
                </a:moveTo>
                <a:lnTo>
                  <a:pt x="1316164" y="97916"/>
                </a:lnTo>
                <a:lnTo>
                  <a:pt x="1337633" y="97916"/>
                </a:lnTo>
                <a:lnTo>
                  <a:pt x="1335252" y="95669"/>
                </a:lnTo>
                <a:close/>
              </a:path>
              <a:path w="2861310" h="375285">
                <a:moveTo>
                  <a:pt x="820216" y="65277"/>
                </a:moveTo>
                <a:lnTo>
                  <a:pt x="801141" y="81038"/>
                </a:lnTo>
                <a:lnTo>
                  <a:pt x="782066" y="96227"/>
                </a:lnTo>
                <a:lnTo>
                  <a:pt x="1313153" y="96227"/>
                </a:lnTo>
                <a:lnTo>
                  <a:pt x="1307153" y="92862"/>
                </a:lnTo>
                <a:lnTo>
                  <a:pt x="1087272" y="92862"/>
                </a:lnTo>
                <a:lnTo>
                  <a:pt x="1079239" y="88353"/>
                </a:lnTo>
                <a:lnTo>
                  <a:pt x="915593" y="88353"/>
                </a:lnTo>
                <a:lnTo>
                  <a:pt x="896518" y="79349"/>
                </a:lnTo>
                <a:lnTo>
                  <a:pt x="882910" y="73723"/>
                </a:lnTo>
                <a:lnTo>
                  <a:pt x="858367" y="73723"/>
                </a:lnTo>
                <a:lnTo>
                  <a:pt x="839292" y="69214"/>
                </a:lnTo>
                <a:lnTo>
                  <a:pt x="820216" y="65277"/>
                </a:lnTo>
                <a:close/>
              </a:path>
              <a:path w="2861310" h="375285">
                <a:moveTo>
                  <a:pt x="1735823" y="86106"/>
                </a:moveTo>
                <a:lnTo>
                  <a:pt x="1716747" y="93979"/>
                </a:lnTo>
                <a:lnTo>
                  <a:pt x="1697672" y="95110"/>
                </a:lnTo>
                <a:lnTo>
                  <a:pt x="2861246" y="95110"/>
                </a:lnTo>
                <a:lnTo>
                  <a:pt x="2861246" y="88912"/>
                </a:lnTo>
                <a:lnTo>
                  <a:pt x="1773974" y="88912"/>
                </a:lnTo>
                <a:lnTo>
                  <a:pt x="1754898" y="86664"/>
                </a:lnTo>
                <a:lnTo>
                  <a:pt x="1735823" y="86106"/>
                </a:lnTo>
                <a:close/>
              </a:path>
              <a:path w="2861310" h="375285">
                <a:moveTo>
                  <a:pt x="1106347" y="61899"/>
                </a:moveTo>
                <a:lnTo>
                  <a:pt x="1087272" y="92862"/>
                </a:lnTo>
                <a:lnTo>
                  <a:pt x="1307153" y="92862"/>
                </a:lnTo>
                <a:lnTo>
                  <a:pt x="1298120" y="87795"/>
                </a:lnTo>
                <a:lnTo>
                  <a:pt x="1258951" y="87795"/>
                </a:lnTo>
                <a:lnTo>
                  <a:pt x="1257216" y="86106"/>
                </a:lnTo>
                <a:lnTo>
                  <a:pt x="1144498" y="86106"/>
                </a:lnTo>
                <a:lnTo>
                  <a:pt x="1125423" y="69786"/>
                </a:lnTo>
                <a:lnTo>
                  <a:pt x="1106347" y="61899"/>
                </a:lnTo>
                <a:close/>
              </a:path>
              <a:path w="2861310" h="375285">
                <a:moveTo>
                  <a:pt x="1659521" y="86664"/>
                </a:moveTo>
                <a:lnTo>
                  <a:pt x="1640446" y="88912"/>
                </a:lnTo>
                <a:lnTo>
                  <a:pt x="1682682" y="88912"/>
                </a:lnTo>
                <a:lnTo>
                  <a:pt x="1678597" y="87223"/>
                </a:lnTo>
                <a:lnTo>
                  <a:pt x="1659521" y="86664"/>
                </a:lnTo>
                <a:close/>
              </a:path>
              <a:path w="2861310" h="375285">
                <a:moveTo>
                  <a:pt x="1812124" y="72593"/>
                </a:moveTo>
                <a:lnTo>
                  <a:pt x="1793049" y="82156"/>
                </a:lnTo>
                <a:lnTo>
                  <a:pt x="1773974" y="88912"/>
                </a:lnTo>
                <a:lnTo>
                  <a:pt x="2861246" y="88912"/>
                </a:lnTo>
                <a:lnTo>
                  <a:pt x="2861246" y="79908"/>
                </a:lnTo>
                <a:lnTo>
                  <a:pt x="1907501" y="79908"/>
                </a:lnTo>
                <a:lnTo>
                  <a:pt x="1899906" y="78790"/>
                </a:lnTo>
                <a:lnTo>
                  <a:pt x="1831200" y="78790"/>
                </a:lnTo>
                <a:lnTo>
                  <a:pt x="1812124" y="72593"/>
                </a:lnTo>
                <a:close/>
              </a:path>
              <a:path w="2861310" h="375285">
                <a:moveTo>
                  <a:pt x="972819" y="54025"/>
                </a:moveTo>
                <a:lnTo>
                  <a:pt x="953744" y="84416"/>
                </a:lnTo>
                <a:lnTo>
                  <a:pt x="934669" y="87795"/>
                </a:lnTo>
                <a:lnTo>
                  <a:pt x="915593" y="88353"/>
                </a:lnTo>
                <a:lnTo>
                  <a:pt x="1079239" y="88353"/>
                </a:lnTo>
                <a:lnTo>
                  <a:pt x="1068197" y="82156"/>
                </a:lnTo>
                <a:lnTo>
                  <a:pt x="1049121" y="75412"/>
                </a:lnTo>
                <a:lnTo>
                  <a:pt x="1039583" y="74282"/>
                </a:lnTo>
                <a:lnTo>
                  <a:pt x="1010970" y="74282"/>
                </a:lnTo>
                <a:lnTo>
                  <a:pt x="991895" y="71462"/>
                </a:lnTo>
                <a:lnTo>
                  <a:pt x="972819" y="54025"/>
                </a:lnTo>
                <a:close/>
              </a:path>
              <a:path w="2861310" h="375285">
                <a:moveTo>
                  <a:pt x="1278026" y="84416"/>
                </a:moveTo>
                <a:lnTo>
                  <a:pt x="1258951" y="87795"/>
                </a:lnTo>
                <a:lnTo>
                  <a:pt x="1298120" y="87795"/>
                </a:lnTo>
                <a:lnTo>
                  <a:pt x="1297101" y="87223"/>
                </a:lnTo>
                <a:lnTo>
                  <a:pt x="1278026" y="84416"/>
                </a:lnTo>
                <a:close/>
              </a:path>
              <a:path w="2861310" h="375285">
                <a:moveTo>
                  <a:pt x="1602295" y="81038"/>
                </a:moveTo>
                <a:lnTo>
                  <a:pt x="1583220" y="84416"/>
                </a:lnTo>
                <a:lnTo>
                  <a:pt x="1564144" y="87223"/>
                </a:lnTo>
                <a:lnTo>
                  <a:pt x="1619757" y="87223"/>
                </a:lnTo>
                <a:lnTo>
                  <a:pt x="1602295" y="81038"/>
                </a:lnTo>
                <a:close/>
              </a:path>
              <a:path w="2861310" h="375285">
                <a:moveTo>
                  <a:pt x="1163574" y="66967"/>
                </a:moveTo>
                <a:lnTo>
                  <a:pt x="1144498" y="86106"/>
                </a:lnTo>
                <a:lnTo>
                  <a:pt x="1257216" y="86106"/>
                </a:lnTo>
                <a:lnTo>
                  <a:pt x="1245664" y="74853"/>
                </a:lnTo>
                <a:lnTo>
                  <a:pt x="1182649" y="74853"/>
                </a:lnTo>
                <a:lnTo>
                  <a:pt x="1163574" y="66967"/>
                </a:lnTo>
                <a:close/>
              </a:path>
              <a:path w="2861310" h="375285">
                <a:moveTo>
                  <a:pt x="1964728" y="64719"/>
                </a:moveTo>
                <a:lnTo>
                  <a:pt x="1926577" y="70345"/>
                </a:lnTo>
                <a:lnTo>
                  <a:pt x="1907501" y="79908"/>
                </a:lnTo>
                <a:lnTo>
                  <a:pt x="2861246" y="79908"/>
                </a:lnTo>
                <a:lnTo>
                  <a:pt x="2861246" y="74282"/>
                </a:lnTo>
                <a:lnTo>
                  <a:pt x="2021954" y="74282"/>
                </a:lnTo>
                <a:lnTo>
                  <a:pt x="2012523" y="73723"/>
                </a:lnTo>
                <a:lnTo>
                  <a:pt x="1983803" y="73723"/>
                </a:lnTo>
                <a:lnTo>
                  <a:pt x="1964728" y="64719"/>
                </a:lnTo>
                <a:close/>
              </a:path>
              <a:path w="2861310" h="375285">
                <a:moveTo>
                  <a:pt x="1869351" y="69786"/>
                </a:moveTo>
                <a:lnTo>
                  <a:pt x="1850275" y="78219"/>
                </a:lnTo>
                <a:lnTo>
                  <a:pt x="1831200" y="78790"/>
                </a:lnTo>
                <a:lnTo>
                  <a:pt x="1899906" y="78790"/>
                </a:lnTo>
                <a:lnTo>
                  <a:pt x="1888426" y="77101"/>
                </a:lnTo>
                <a:lnTo>
                  <a:pt x="1869351" y="69786"/>
                </a:lnTo>
                <a:close/>
              </a:path>
              <a:path w="2861310" h="375285">
                <a:moveTo>
                  <a:pt x="1239875" y="69214"/>
                </a:moveTo>
                <a:lnTo>
                  <a:pt x="1220800" y="72034"/>
                </a:lnTo>
                <a:lnTo>
                  <a:pt x="1201724" y="73151"/>
                </a:lnTo>
                <a:lnTo>
                  <a:pt x="1182649" y="74853"/>
                </a:lnTo>
                <a:lnTo>
                  <a:pt x="1245664" y="74853"/>
                </a:lnTo>
                <a:lnTo>
                  <a:pt x="1239875" y="69214"/>
                </a:lnTo>
                <a:close/>
              </a:path>
              <a:path w="2861310" h="375285">
                <a:moveTo>
                  <a:pt x="1030046" y="73151"/>
                </a:moveTo>
                <a:lnTo>
                  <a:pt x="1010970" y="74282"/>
                </a:lnTo>
                <a:lnTo>
                  <a:pt x="1039583" y="74282"/>
                </a:lnTo>
                <a:lnTo>
                  <a:pt x="1030046" y="73151"/>
                </a:lnTo>
                <a:close/>
              </a:path>
              <a:path w="2861310" h="375285">
                <a:moveTo>
                  <a:pt x="2079167" y="64147"/>
                </a:moveTo>
                <a:lnTo>
                  <a:pt x="2060105" y="65277"/>
                </a:lnTo>
                <a:lnTo>
                  <a:pt x="2041029" y="71462"/>
                </a:lnTo>
                <a:lnTo>
                  <a:pt x="2021954" y="74282"/>
                </a:lnTo>
                <a:lnTo>
                  <a:pt x="2861246" y="74282"/>
                </a:lnTo>
                <a:lnTo>
                  <a:pt x="2861246" y="65277"/>
                </a:lnTo>
                <a:lnTo>
                  <a:pt x="2098243" y="65277"/>
                </a:lnTo>
                <a:lnTo>
                  <a:pt x="2079167" y="64147"/>
                </a:lnTo>
                <a:close/>
              </a:path>
              <a:path w="2861310" h="375285">
                <a:moveTo>
                  <a:pt x="877443" y="71462"/>
                </a:moveTo>
                <a:lnTo>
                  <a:pt x="858367" y="73723"/>
                </a:lnTo>
                <a:lnTo>
                  <a:pt x="882910" y="73723"/>
                </a:lnTo>
                <a:lnTo>
                  <a:pt x="877443" y="71462"/>
                </a:lnTo>
                <a:close/>
              </a:path>
              <a:path w="2861310" h="375285">
                <a:moveTo>
                  <a:pt x="2002878" y="73151"/>
                </a:moveTo>
                <a:lnTo>
                  <a:pt x="1983803" y="73723"/>
                </a:lnTo>
                <a:lnTo>
                  <a:pt x="2012523" y="73723"/>
                </a:lnTo>
                <a:lnTo>
                  <a:pt x="2002878" y="73151"/>
                </a:lnTo>
                <a:close/>
              </a:path>
              <a:path w="2861310" h="375285">
                <a:moveTo>
                  <a:pt x="2117318" y="59093"/>
                </a:moveTo>
                <a:lnTo>
                  <a:pt x="2098243" y="65277"/>
                </a:lnTo>
                <a:lnTo>
                  <a:pt x="2861246" y="65277"/>
                </a:lnTo>
                <a:lnTo>
                  <a:pt x="2861246" y="62471"/>
                </a:lnTo>
                <a:lnTo>
                  <a:pt x="2136406" y="62471"/>
                </a:lnTo>
                <a:lnTo>
                  <a:pt x="2117318" y="59093"/>
                </a:lnTo>
                <a:close/>
              </a:path>
              <a:path w="2861310" h="375285">
                <a:moveTo>
                  <a:pt x="2193620" y="52336"/>
                </a:moveTo>
                <a:lnTo>
                  <a:pt x="2174544" y="55143"/>
                </a:lnTo>
                <a:lnTo>
                  <a:pt x="2155469" y="61899"/>
                </a:lnTo>
                <a:lnTo>
                  <a:pt x="2136406" y="62471"/>
                </a:lnTo>
                <a:lnTo>
                  <a:pt x="2861246" y="62471"/>
                </a:lnTo>
                <a:lnTo>
                  <a:pt x="2861246" y="58534"/>
                </a:lnTo>
                <a:lnTo>
                  <a:pt x="2269921" y="58534"/>
                </a:lnTo>
                <a:lnTo>
                  <a:pt x="2267161" y="57962"/>
                </a:lnTo>
                <a:lnTo>
                  <a:pt x="2212695" y="57962"/>
                </a:lnTo>
                <a:lnTo>
                  <a:pt x="2193620" y="52336"/>
                </a:lnTo>
                <a:close/>
              </a:path>
              <a:path w="2861310" h="375285">
                <a:moveTo>
                  <a:pt x="2308072" y="48399"/>
                </a:moveTo>
                <a:lnTo>
                  <a:pt x="2288997" y="58534"/>
                </a:lnTo>
                <a:lnTo>
                  <a:pt x="2861246" y="58534"/>
                </a:lnTo>
                <a:lnTo>
                  <a:pt x="2861246" y="56273"/>
                </a:lnTo>
                <a:lnTo>
                  <a:pt x="2327148" y="56273"/>
                </a:lnTo>
                <a:lnTo>
                  <a:pt x="2308072" y="48399"/>
                </a:lnTo>
                <a:close/>
              </a:path>
              <a:path w="2861310" h="375285">
                <a:moveTo>
                  <a:pt x="2250846" y="54584"/>
                </a:moveTo>
                <a:lnTo>
                  <a:pt x="2231771" y="55714"/>
                </a:lnTo>
                <a:lnTo>
                  <a:pt x="2212695" y="57962"/>
                </a:lnTo>
                <a:lnTo>
                  <a:pt x="2267161" y="57962"/>
                </a:lnTo>
                <a:lnTo>
                  <a:pt x="2250846" y="54584"/>
                </a:lnTo>
                <a:close/>
              </a:path>
              <a:path w="2861310" h="375285">
                <a:moveTo>
                  <a:pt x="2346223" y="52336"/>
                </a:moveTo>
                <a:lnTo>
                  <a:pt x="2327148" y="56273"/>
                </a:lnTo>
                <a:lnTo>
                  <a:pt x="2861246" y="56273"/>
                </a:lnTo>
                <a:lnTo>
                  <a:pt x="2861246" y="55143"/>
                </a:lnTo>
                <a:lnTo>
                  <a:pt x="2403449" y="55143"/>
                </a:lnTo>
                <a:lnTo>
                  <a:pt x="2384374" y="52895"/>
                </a:lnTo>
                <a:lnTo>
                  <a:pt x="2365298" y="52895"/>
                </a:lnTo>
                <a:lnTo>
                  <a:pt x="2346223" y="52336"/>
                </a:lnTo>
                <a:close/>
              </a:path>
              <a:path w="2861310" h="375285">
                <a:moveTo>
                  <a:pt x="2460675" y="48399"/>
                </a:moveTo>
                <a:lnTo>
                  <a:pt x="2441600" y="52336"/>
                </a:lnTo>
                <a:lnTo>
                  <a:pt x="2422525" y="52895"/>
                </a:lnTo>
                <a:lnTo>
                  <a:pt x="2403449" y="55143"/>
                </a:lnTo>
                <a:lnTo>
                  <a:pt x="2861246" y="55143"/>
                </a:lnTo>
                <a:lnTo>
                  <a:pt x="2861246" y="54025"/>
                </a:lnTo>
                <a:lnTo>
                  <a:pt x="2632354" y="54025"/>
                </a:lnTo>
                <a:lnTo>
                  <a:pt x="2620874" y="52336"/>
                </a:lnTo>
                <a:lnTo>
                  <a:pt x="2498826" y="52336"/>
                </a:lnTo>
                <a:lnTo>
                  <a:pt x="2479751" y="51777"/>
                </a:lnTo>
                <a:lnTo>
                  <a:pt x="2460675" y="48399"/>
                </a:lnTo>
                <a:close/>
              </a:path>
              <a:path w="2861310" h="375285">
                <a:moveTo>
                  <a:pt x="2670505" y="46710"/>
                </a:moveTo>
                <a:lnTo>
                  <a:pt x="2651429" y="49529"/>
                </a:lnTo>
                <a:lnTo>
                  <a:pt x="2632354" y="54025"/>
                </a:lnTo>
                <a:lnTo>
                  <a:pt x="2861246" y="54025"/>
                </a:lnTo>
                <a:lnTo>
                  <a:pt x="2861246" y="51219"/>
                </a:lnTo>
                <a:lnTo>
                  <a:pt x="2746794" y="51219"/>
                </a:lnTo>
                <a:lnTo>
                  <a:pt x="2744862" y="50647"/>
                </a:lnTo>
                <a:lnTo>
                  <a:pt x="2689580" y="50647"/>
                </a:lnTo>
                <a:lnTo>
                  <a:pt x="2670505" y="46710"/>
                </a:lnTo>
                <a:close/>
              </a:path>
              <a:path w="2861310" h="375285">
                <a:moveTo>
                  <a:pt x="2517902" y="49529"/>
                </a:moveTo>
                <a:lnTo>
                  <a:pt x="2498826" y="52336"/>
                </a:lnTo>
                <a:lnTo>
                  <a:pt x="2620874" y="52336"/>
                </a:lnTo>
                <a:lnTo>
                  <a:pt x="2617076" y="51777"/>
                </a:lnTo>
                <a:lnTo>
                  <a:pt x="2536977" y="51777"/>
                </a:lnTo>
                <a:lnTo>
                  <a:pt x="2517902" y="49529"/>
                </a:lnTo>
                <a:close/>
              </a:path>
              <a:path w="2861310" h="375285">
                <a:moveTo>
                  <a:pt x="2594203" y="46151"/>
                </a:moveTo>
                <a:lnTo>
                  <a:pt x="2575128" y="46151"/>
                </a:lnTo>
                <a:lnTo>
                  <a:pt x="2556052" y="51777"/>
                </a:lnTo>
                <a:lnTo>
                  <a:pt x="2617076" y="51777"/>
                </a:lnTo>
                <a:lnTo>
                  <a:pt x="2613279" y="51219"/>
                </a:lnTo>
                <a:lnTo>
                  <a:pt x="2594203" y="46151"/>
                </a:lnTo>
                <a:close/>
              </a:path>
              <a:path w="2861310" h="375285">
                <a:moveTo>
                  <a:pt x="2765882" y="45580"/>
                </a:moveTo>
                <a:lnTo>
                  <a:pt x="2746794" y="51219"/>
                </a:lnTo>
                <a:lnTo>
                  <a:pt x="2861246" y="51219"/>
                </a:lnTo>
                <a:lnTo>
                  <a:pt x="2861246" y="50647"/>
                </a:lnTo>
                <a:lnTo>
                  <a:pt x="2823108" y="50647"/>
                </a:lnTo>
                <a:lnTo>
                  <a:pt x="2804033" y="48958"/>
                </a:lnTo>
                <a:lnTo>
                  <a:pt x="2784957" y="48958"/>
                </a:lnTo>
                <a:lnTo>
                  <a:pt x="2765882" y="45580"/>
                </a:lnTo>
                <a:close/>
              </a:path>
              <a:path w="2861310" h="375285">
                <a:moveTo>
                  <a:pt x="2727731" y="45580"/>
                </a:moveTo>
                <a:lnTo>
                  <a:pt x="2708656" y="46151"/>
                </a:lnTo>
                <a:lnTo>
                  <a:pt x="2689580" y="50647"/>
                </a:lnTo>
                <a:lnTo>
                  <a:pt x="2744862" y="50647"/>
                </a:lnTo>
                <a:lnTo>
                  <a:pt x="2727731" y="45580"/>
                </a:lnTo>
                <a:close/>
              </a:path>
            </a:pathLst>
          </a:custGeom>
          <a:solidFill>
            <a:srgbClr val="499BC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" name="object 56"/>
          <p:cNvSpPr/>
          <p:nvPr/>
        </p:nvSpPr>
        <p:spPr>
          <a:xfrm>
            <a:off x="1639991" y="3329629"/>
            <a:ext cx="75455" cy="80814"/>
          </a:xfrm>
          <a:custGeom>
            <a:avLst/>
            <a:gdLst/>
            <a:ahLst/>
            <a:cxnLst/>
            <a:rect l="l" t="t" r="r" b="b"/>
            <a:pathLst>
              <a:path w="107314" h="114935">
                <a:moveTo>
                  <a:pt x="0" y="114327"/>
                </a:moveTo>
                <a:lnTo>
                  <a:pt x="107297" y="114327"/>
                </a:lnTo>
                <a:lnTo>
                  <a:pt x="107297" y="0"/>
                </a:lnTo>
                <a:lnTo>
                  <a:pt x="0" y="0"/>
                </a:lnTo>
                <a:lnTo>
                  <a:pt x="0" y="114327"/>
                </a:lnTo>
                <a:close/>
              </a:path>
            </a:pathLst>
          </a:custGeom>
          <a:solidFill>
            <a:srgbClr val="499BC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" name="object 57"/>
          <p:cNvSpPr txBox="1"/>
          <p:nvPr/>
        </p:nvSpPr>
        <p:spPr>
          <a:xfrm>
            <a:off x="1766863" y="3295584"/>
            <a:ext cx="465237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Negatives</a:t>
            </a:r>
            <a:endParaRPr sz="773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29041" y="3329629"/>
            <a:ext cx="75455" cy="80814"/>
          </a:xfrm>
          <a:custGeom>
            <a:avLst/>
            <a:gdLst/>
            <a:ahLst/>
            <a:cxnLst/>
            <a:rect l="l" t="t" r="r" b="b"/>
            <a:pathLst>
              <a:path w="107314" h="114935">
                <a:moveTo>
                  <a:pt x="0" y="114327"/>
                </a:moveTo>
                <a:lnTo>
                  <a:pt x="107297" y="114327"/>
                </a:lnTo>
                <a:lnTo>
                  <a:pt x="107297" y="0"/>
                </a:lnTo>
                <a:lnTo>
                  <a:pt x="0" y="0"/>
                </a:lnTo>
                <a:lnTo>
                  <a:pt x="0" y="114327"/>
                </a:lnTo>
                <a:close/>
              </a:path>
            </a:pathLst>
          </a:custGeom>
          <a:solidFill>
            <a:srgbClr val="CF232B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" name="object 59"/>
          <p:cNvSpPr txBox="1"/>
          <p:nvPr/>
        </p:nvSpPr>
        <p:spPr>
          <a:xfrm>
            <a:off x="2455905" y="3295584"/>
            <a:ext cx="275034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Zeros</a:t>
            </a:r>
            <a:endParaRPr sz="773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826969" y="3329629"/>
            <a:ext cx="75455" cy="80814"/>
          </a:xfrm>
          <a:custGeom>
            <a:avLst/>
            <a:gdLst/>
            <a:ahLst/>
            <a:cxnLst/>
            <a:rect l="l" t="t" r="r" b="b"/>
            <a:pathLst>
              <a:path w="107314" h="114935">
                <a:moveTo>
                  <a:pt x="0" y="114327"/>
                </a:moveTo>
                <a:lnTo>
                  <a:pt x="107297" y="114327"/>
                </a:lnTo>
                <a:lnTo>
                  <a:pt x="107297" y="0"/>
                </a:lnTo>
                <a:lnTo>
                  <a:pt x="0" y="0"/>
                </a:lnTo>
                <a:lnTo>
                  <a:pt x="0" y="114327"/>
                </a:lnTo>
                <a:close/>
              </a:path>
            </a:pathLst>
          </a:custGeom>
          <a:solidFill>
            <a:srgbClr val="79AE3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" name="object 61"/>
          <p:cNvSpPr txBox="1"/>
          <p:nvPr/>
        </p:nvSpPr>
        <p:spPr>
          <a:xfrm>
            <a:off x="2953833" y="3295584"/>
            <a:ext cx="420588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Positives</a:t>
            </a:r>
            <a:endParaRPr sz="773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54923" y="4413683"/>
            <a:ext cx="2011859" cy="0"/>
          </a:xfrm>
          <a:custGeom>
            <a:avLst/>
            <a:gdLst/>
            <a:ahLst/>
            <a:cxnLst/>
            <a:rect l="l" t="t" r="r" b="b"/>
            <a:pathLst>
              <a:path w="2861309">
                <a:moveTo>
                  <a:pt x="0" y="0"/>
                </a:moveTo>
                <a:lnTo>
                  <a:pt x="2861259" y="0"/>
                </a:lnTo>
              </a:path>
            </a:pathLst>
          </a:custGeom>
          <a:ln w="3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" name="object 63"/>
          <p:cNvSpPr txBox="1"/>
          <p:nvPr/>
        </p:nvSpPr>
        <p:spPr>
          <a:xfrm>
            <a:off x="4583412" y="4621956"/>
            <a:ext cx="353616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Epochs</a:t>
            </a:r>
            <a:endParaRPr sz="773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456798" y="4441085"/>
            <a:ext cx="330398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150</a:t>
            </a:r>
            <a:r>
              <a:rPr sz="773" spc="207" dirty="0">
                <a:latin typeface="Arial"/>
                <a:cs typeface="Arial"/>
              </a:rPr>
              <a:t> </a:t>
            </a:r>
            <a:r>
              <a:rPr sz="773" spc="7" dirty="0">
                <a:latin typeface="Arial"/>
                <a:cs typeface="Arial"/>
              </a:rPr>
              <a:t>0</a:t>
            </a:r>
            <a:endParaRPr sz="773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357080" y="4441085"/>
            <a:ext cx="129927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50</a:t>
            </a:r>
            <a:endParaRPr sz="773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00865" y="4441085"/>
            <a:ext cx="185738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100</a:t>
            </a:r>
            <a:endParaRPr sz="773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52406" y="3500866"/>
            <a:ext cx="2011859" cy="911721"/>
          </a:xfrm>
          <a:custGeom>
            <a:avLst/>
            <a:gdLst/>
            <a:ahLst/>
            <a:cxnLst/>
            <a:rect l="l" t="t" r="r" b="b"/>
            <a:pathLst>
              <a:path w="2861309" h="1296670">
                <a:moveTo>
                  <a:pt x="0" y="0"/>
                </a:moveTo>
                <a:lnTo>
                  <a:pt x="2861259" y="0"/>
                </a:lnTo>
                <a:lnTo>
                  <a:pt x="2861259" y="1296581"/>
                </a:lnTo>
                <a:lnTo>
                  <a:pt x="0" y="1296581"/>
                </a:lnTo>
                <a:lnTo>
                  <a:pt x="0" y="0"/>
                </a:lnTo>
                <a:close/>
              </a:path>
            </a:pathLst>
          </a:custGeom>
          <a:solidFill>
            <a:srgbClr val="79AE3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" name="object 68"/>
          <p:cNvSpPr/>
          <p:nvPr/>
        </p:nvSpPr>
        <p:spPr>
          <a:xfrm>
            <a:off x="3752406" y="3613817"/>
            <a:ext cx="2011859" cy="798761"/>
          </a:xfrm>
          <a:custGeom>
            <a:avLst/>
            <a:gdLst/>
            <a:ahLst/>
            <a:cxnLst/>
            <a:rect l="l" t="t" r="r" b="b"/>
            <a:pathLst>
              <a:path w="2861309" h="1136014">
                <a:moveTo>
                  <a:pt x="400570" y="234378"/>
                </a:moveTo>
                <a:lnTo>
                  <a:pt x="381508" y="238391"/>
                </a:lnTo>
                <a:lnTo>
                  <a:pt x="343357" y="253060"/>
                </a:lnTo>
                <a:lnTo>
                  <a:pt x="324281" y="263893"/>
                </a:lnTo>
                <a:lnTo>
                  <a:pt x="305206" y="269519"/>
                </a:lnTo>
                <a:lnTo>
                  <a:pt x="286131" y="274434"/>
                </a:lnTo>
                <a:lnTo>
                  <a:pt x="267055" y="282359"/>
                </a:lnTo>
                <a:lnTo>
                  <a:pt x="247980" y="288798"/>
                </a:lnTo>
                <a:lnTo>
                  <a:pt x="228904" y="294246"/>
                </a:lnTo>
                <a:lnTo>
                  <a:pt x="209829" y="303529"/>
                </a:lnTo>
                <a:lnTo>
                  <a:pt x="190754" y="307466"/>
                </a:lnTo>
                <a:lnTo>
                  <a:pt x="171678" y="316966"/>
                </a:lnTo>
                <a:lnTo>
                  <a:pt x="152603" y="317665"/>
                </a:lnTo>
                <a:lnTo>
                  <a:pt x="133527" y="319747"/>
                </a:lnTo>
                <a:lnTo>
                  <a:pt x="114452" y="323392"/>
                </a:lnTo>
                <a:lnTo>
                  <a:pt x="95376" y="325754"/>
                </a:lnTo>
                <a:lnTo>
                  <a:pt x="76301" y="333883"/>
                </a:lnTo>
                <a:lnTo>
                  <a:pt x="57226" y="335318"/>
                </a:lnTo>
                <a:lnTo>
                  <a:pt x="38150" y="340067"/>
                </a:lnTo>
                <a:lnTo>
                  <a:pt x="19075" y="345059"/>
                </a:lnTo>
                <a:lnTo>
                  <a:pt x="0" y="347878"/>
                </a:lnTo>
                <a:lnTo>
                  <a:pt x="0" y="1135938"/>
                </a:lnTo>
                <a:lnTo>
                  <a:pt x="2861259" y="1135938"/>
                </a:lnTo>
                <a:lnTo>
                  <a:pt x="2861259" y="236880"/>
                </a:lnTo>
                <a:lnTo>
                  <a:pt x="419658" y="236880"/>
                </a:lnTo>
                <a:lnTo>
                  <a:pt x="400570" y="234378"/>
                </a:lnTo>
                <a:close/>
              </a:path>
              <a:path w="2861309" h="1136014">
                <a:moveTo>
                  <a:pt x="515023" y="190411"/>
                </a:moveTo>
                <a:lnTo>
                  <a:pt x="495960" y="204762"/>
                </a:lnTo>
                <a:lnTo>
                  <a:pt x="476872" y="209296"/>
                </a:lnTo>
                <a:lnTo>
                  <a:pt x="457796" y="222211"/>
                </a:lnTo>
                <a:lnTo>
                  <a:pt x="438721" y="226644"/>
                </a:lnTo>
                <a:lnTo>
                  <a:pt x="419658" y="236880"/>
                </a:lnTo>
                <a:lnTo>
                  <a:pt x="2861259" y="236880"/>
                </a:lnTo>
                <a:lnTo>
                  <a:pt x="2861259" y="191719"/>
                </a:lnTo>
                <a:lnTo>
                  <a:pt x="534098" y="191719"/>
                </a:lnTo>
                <a:lnTo>
                  <a:pt x="515023" y="190411"/>
                </a:lnTo>
                <a:close/>
              </a:path>
              <a:path w="2861309" h="1136014">
                <a:moveTo>
                  <a:pt x="591324" y="160210"/>
                </a:moveTo>
                <a:lnTo>
                  <a:pt x="572249" y="172085"/>
                </a:lnTo>
                <a:lnTo>
                  <a:pt x="553173" y="182041"/>
                </a:lnTo>
                <a:lnTo>
                  <a:pt x="534098" y="191719"/>
                </a:lnTo>
                <a:lnTo>
                  <a:pt x="2861259" y="191719"/>
                </a:lnTo>
                <a:lnTo>
                  <a:pt x="2861259" y="164325"/>
                </a:lnTo>
                <a:lnTo>
                  <a:pt x="610400" y="164325"/>
                </a:lnTo>
                <a:lnTo>
                  <a:pt x="591324" y="160210"/>
                </a:lnTo>
                <a:close/>
              </a:path>
              <a:path w="2861309" h="1136014">
                <a:moveTo>
                  <a:pt x="629475" y="148209"/>
                </a:moveTo>
                <a:lnTo>
                  <a:pt x="610400" y="164325"/>
                </a:lnTo>
                <a:lnTo>
                  <a:pt x="2861259" y="164325"/>
                </a:lnTo>
                <a:lnTo>
                  <a:pt x="2861259" y="148920"/>
                </a:lnTo>
                <a:lnTo>
                  <a:pt x="648550" y="148920"/>
                </a:lnTo>
                <a:lnTo>
                  <a:pt x="629475" y="148209"/>
                </a:lnTo>
                <a:close/>
              </a:path>
              <a:path w="2861309" h="1136014">
                <a:moveTo>
                  <a:pt x="686701" y="142582"/>
                </a:moveTo>
                <a:lnTo>
                  <a:pt x="667626" y="146164"/>
                </a:lnTo>
                <a:lnTo>
                  <a:pt x="648550" y="148920"/>
                </a:lnTo>
                <a:lnTo>
                  <a:pt x="2861259" y="148920"/>
                </a:lnTo>
                <a:lnTo>
                  <a:pt x="2861259" y="146418"/>
                </a:lnTo>
                <a:lnTo>
                  <a:pt x="743927" y="146418"/>
                </a:lnTo>
                <a:lnTo>
                  <a:pt x="724852" y="145884"/>
                </a:lnTo>
                <a:lnTo>
                  <a:pt x="705777" y="144614"/>
                </a:lnTo>
                <a:lnTo>
                  <a:pt x="686701" y="142582"/>
                </a:lnTo>
                <a:close/>
              </a:path>
              <a:path w="2861309" h="1136014">
                <a:moveTo>
                  <a:pt x="839304" y="127355"/>
                </a:moveTo>
                <a:lnTo>
                  <a:pt x="820229" y="127838"/>
                </a:lnTo>
                <a:lnTo>
                  <a:pt x="801154" y="131470"/>
                </a:lnTo>
                <a:lnTo>
                  <a:pt x="782078" y="133540"/>
                </a:lnTo>
                <a:lnTo>
                  <a:pt x="763003" y="140538"/>
                </a:lnTo>
                <a:lnTo>
                  <a:pt x="743927" y="146418"/>
                </a:lnTo>
                <a:lnTo>
                  <a:pt x="2861259" y="146418"/>
                </a:lnTo>
                <a:lnTo>
                  <a:pt x="2861259" y="132067"/>
                </a:lnTo>
                <a:lnTo>
                  <a:pt x="858380" y="132067"/>
                </a:lnTo>
                <a:lnTo>
                  <a:pt x="839304" y="127355"/>
                </a:lnTo>
                <a:close/>
              </a:path>
              <a:path w="2861309" h="1136014">
                <a:moveTo>
                  <a:pt x="915606" y="110858"/>
                </a:moveTo>
                <a:lnTo>
                  <a:pt x="896531" y="113957"/>
                </a:lnTo>
                <a:lnTo>
                  <a:pt x="877455" y="123621"/>
                </a:lnTo>
                <a:lnTo>
                  <a:pt x="858380" y="132067"/>
                </a:lnTo>
                <a:lnTo>
                  <a:pt x="2861259" y="132067"/>
                </a:lnTo>
                <a:lnTo>
                  <a:pt x="2861259" y="111734"/>
                </a:lnTo>
                <a:lnTo>
                  <a:pt x="934681" y="111734"/>
                </a:lnTo>
                <a:lnTo>
                  <a:pt x="915606" y="110858"/>
                </a:lnTo>
                <a:close/>
              </a:path>
              <a:path w="2861309" h="1136014">
                <a:moveTo>
                  <a:pt x="991908" y="90385"/>
                </a:moveTo>
                <a:lnTo>
                  <a:pt x="972832" y="95630"/>
                </a:lnTo>
                <a:lnTo>
                  <a:pt x="953757" y="98513"/>
                </a:lnTo>
                <a:lnTo>
                  <a:pt x="934681" y="111734"/>
                </a:lnTo>
                <a:lnTo>
                  <a:pt x="2861259" y="111734"/>
                </a:lnTo>
                <a:lnTo>
                  <a:pt x="2861259" y="93129"/>
                </a:lnTo>
                <a:lnTo>
                  <a:pt x="1010983" y="93129"/>
                </a:lnTo>
                <a:lnTo>
                  <a:pt x="991908" y="90385"/>
                </a:lnTo>
                <a:close/>
              </a:path>
              <a:path w="2861309" h="1136014">
                <a:moveTo>
                  <a:pt x="1068209" y="74523"/>
                </a:moveTo>
                <a:lnTo>
                  <a:pt x="1049134" y="85572"/>
                </a:lnTo>
                <a:lnTo>
                  <a:pt x="1030058" y="92608"/>
                </a:lnTo>
                <a:lnTo>
                  <a:pt x="1010983" y="93129"/>
                </a:lnTo>
                <a:lnTo>
                  <a:pt x="2861259" y="93129"/>
                </a:lnTo>
                <a:lnTo>
                  <a:pt x="2861259" y="77724"/>
                </a:lnTo>
                <a:lnTo>
                  <a:pt x="1087285" y="77724"/>
                </a:lnTo>
                <a:lnTo>
                  <a:pt x="1068209" y="74523"/>
                </a:lnTo>
                <a:close/>
              </a:path>
              <a:path w="2861309" h="1136014">
                <a:moveTo>
                  <a:pt x="1239875" y="42024"/>
                </a:moveTo>
                <a:lnTo>
                  <a:pt x="1220812" y="49060"/>
                </a:lnTo>
                <a:lnTo>
                  <a:pt x="1201724" y="56413"/>
                </a:lnTo>
                <a:lnTo>
                  <a:pt x="1182649" y="59016"/>
                </a:lnTo>
                <a:lnTo>
                  <a:pt x="1163586" y="61861"/>
                </a:lnTo>
                <a:lnTo>
                  <a:pt x="1144511" y="69278"/>
                </a:lnTo>
                <a:lnTo>
                  <a:pt x="1125423" y="69634"/>
                </a:lnTo>
                <a:lnTo>
                  <a:pt x="1106360" y="75793"/>
                </a:lnTo>
                <a:lnTo>
                  <a:pt x="1087285" y="77724"/>
                </a:lnTo>
                <a:lnTo>
                  <a:pt x="2861259" y="77724"/>
                </a:lnTo>
                <a:lnTo>
                  <a:pt x="2861259" y="43637"/>
                </a:lnTo>
                <a:lnTo>
                  <a:pt x="1278026" y="43637"/>
                </a:lnTo>
                <a:lnTo>
                  <a:pt x="1258951" y="42443"/>
                </a:lnTo>
                <a:lnTo>
                  <a:pt x="1239875" y="42024"/>
                </a:lnTo>
                <a:close/>
              </a:path>
              <a:path w="2861309" h="1136014">
                <a:moveTo>
                  <a:pt x="1354327" y="20777"/>
                </a:moveTo>
                <a:lnTo>
                  <a:pt x="1335252" y="26365"/>
                </a:lnTo>
                <a:lnTo>
                  <a:pt x="1316177" y="30835"/>
                </a:lnTo>
                <a:lnTo>
                  <a:pt x="1297101" y="32562"/>
                </a:lnTo>
                <a:lnTo>
                  <a:pt x="1278026" y="43637"/>
                </a:lnTo>
                <a:lnTo>
                  <a:pt x="2861259" y="43637"/>
                </a:lnTo>
                <a:lnTo>
                  <a:pt x="2861259" y="22580"/>
                </a:lnTo>
                <a:lnTo>
                  <a:pt x="1373403" y="22580"/>
                </a:lnTo>
                <a:lnTo>
                  <a:pt x="1354327" y="20777"/>
                </a:lnTo>
                <a:close/>
              </a:path>
              <a:path w="2861309" h="1136014">
                <a:moveTo>
                  <a:pt x="1430629" y="12052"/>
                </a:moveTo>
                <a:lnTo>
                  <a:pt x="1411554" y="19507"/>
                </a:lnTo>
                <a:lnTo>
                  <a:pt x="1392478" y="19659"/>
                </a:lnTo>
                <a:lnTo>
                  <a:pt x="1373403" y="22580"/>
                </a:lnTo>
                <a:lnTo>
                  <a:pt x="2861259" y="22580"/>
                </a:lnTo>
                <a:lnTo>
                  <a:pt x="2861259" y="17437"/>
                </a:lnTo>
                <a:lnTo>
                  <a:pt x="1487855" y="17437"/>
                </a:lnTo>
                <a:lnTo>
                  <a:pt x="1449704" y="12090"/>
                </a:lnTo>
                <a:lnTo>
                  <a:pt x="1430629" y="12052"/>
                </a:lnTo>
                <a:close/>
              </a:path>
              <a:path w="2861309" h="1136014">
                <a:moveTo>
                  <a:pt x="1526006" y="5727"/>
                </a:moveTo>
                <a:lnTo>
                  <a:pt x="1506931" y="12204"/>
                </a:lnTo>
                <a:lnTo>
                  <a:pt x="1487855" y="17437"/>
                </a:lnTo>
                <a:lnTo>
                  <a:pt x="2861259" y="17437"/>
                </a:lnTo>
                <a:lnTo>
                  <a:pt x="2861259" y="15786"/>
                </a:lnTo>
                <a:lnTo>
                  <a:pt x="2327160" y="15786"/>
                </a:lnTo>
                <a:lnTo>
                  <a:pt x="2322818" y="15074"/>
                </a:lnTo>
                <a:lnTo>
                  <a:pt x="2231783" y="15074"/>
                </a:lnTo>
                <a:lnTo>
                  <a:pt x="2214827" y="14770"/>
                </a:lnTo>
                <a:lnTo>
                  <a:pt x="2193632" y="14770"/>
                </a:lnTo>
                <a:lnTo>
                  <a:pt x="2184390" y="11988"/>
                </a:lnTo>
                <a:lnTo>
                  <a:pt x="2155482" y="11988"/>
                </a:lnTo>
                <a:lnTo>
                  <a:pt x="2150202" y="11036"/>
                </a:lnTo>
                <a:lnTo>
                  <a:pt x="1983803" y="11036"/>
                </a:lnTo>
                <a:lnTo>
                  <a:pt x="1979202" y="10858"/>
                </a:lnTo>
                <a:lnTo>
                  <a:pt x="1926577" y="10858"/>
                </a:lnTo>
                <a:lnTo>
                  <a:pt x="1907514" y="8750"/>
                </a:lnTo>
                <a:lnTo>
                  <a:pt x="1888426" y="8013"/>
                </a:lnTo>
                <a:lnTo>
                  <a:pt x="1876687" y="6997"/>
                </a:lnTo>
                <a:lnTo>
                  <a:pt x="1545081" y="6997"/>
                </a:lnTo>
                <a:lnTo>
                  <a:pt x="1526006" y="5727"/>
                </a:lnTo>
                <a:close/>
              </a:path>
              <a:path w="2861309" h="1136014">
                <a:moveTo>
                  <a:pt x="2384374" y="11950"/>
                </a:moveTo>
                <a:lnTo>
                  <a:pt x="2346236" y="13360"/>
                </a:lnTo>
                <a:lnTo>
                  <a:pt x="2327160" y="15786"/>
                </a:lnTo>
                <a:lnTo>
                  <a:pt x="2861259" y="15786"/>
                </a:lnTo>
                <a:lnTo>
                  <a:pt x="2861259" y="13703"/>
                </a:lnTo>
                <a:lnTo>
                  <a:pt x="2823108" y="13703"/>
                </a:lnTo>
                <a:lnTo>
                  <a:pt x="2806152" y="12484"/>
                </a:lnTo>
                <a:lnTo>
                  <a:pt x="2403462" y="12446"/>
                </a:lnTo>
                <a:lnTo>
                  <a:pt x="2384374" y="11950"/>
                </a:lnTo>
                <a:close/>
              </a:path>
              <a:path w="2861309" h="1136014">
                <a:moveTo>
                  <a:pt x="2269934" y="12700"/>
                </a:moveTo>
                <a:lnTo>
                  <a:pt x="2250859" y="14909"/>
                </a:lnTo>
                <a:lnTo>
                  <a:pt x="2231783" y="15074"/>
                </a:lnTo>
                <a:lnTo>
                  <a:pt x="2322818" y="15074"/>
                </a:lnTo>
                <a:lnTo>
                  <a:pt x="2311109" y="13157"/>
                </a:lnTo>
                <a:lnTo>
                  <a:pt x="2289009" y="13157"/>
                </a:lnTo>
                <a:lnTo>
                  <a:pt x="2269934" y="12700"/>
                </a:lnTo>
                <a:close/>
              </a:path>
              <a:path w="2861309" h="1136014">
                <a:moveTo>
                  <a:pt x="2212708" y="14732"/>
                </a:moveTo>
                <a:lnTo>
                  <a:pt x="2193632" y="14770"/>
                </a:lnTo>
                <a:lnTo>
                  <a:pt x="2214827" y="14770"/>
                </a:lnTo>
                <a:lnTo>
                  <a:pt x="2212708" y="14732"/>
                </a:lnTo>
                <a:close/>
              </a:path>
              <a:path w="2861309" h="1136014">
                <a:moveTo>
                  <a:pt x="2308085" y="12661"/>
                </a:moveTo>
                <a:lnTo>
                  <a:pt x="2289009" y="13157"/>
                </a:lnTo>
                <a:lnTo>
                  <a:pt x="2311109" y="13157"/>
                </a:lnTo>
                <a:lnTo>
                  <a:pt x="2308085" y="12661"/>
                </a:lnTo>
                <a:close/>
              </a:path>
              <a:path w="2861309" h="1136014">
                <a:moveTo>
                  <a:pt x="2784957" y="11328"/>
                </a:moveTo>
                <a:lnTo>
                  <a:pt x="2765882" y="12484"/>
                </a:lnTo>
                <a:lnTo>
                  <a:pt x="2806152" y="12484"/>
                </a:lnTo>
                <a:lnTo>
                  <a:pt x="2804032" y="12331"/>
                </a:lnTo>
                <a:lnTo>
                  <a:pt x="2784957" y="11328"/>
                </a:lnTo>
                <a:close/>
              </a:path>
              <a:path w="2861309" h="1136014">
                <a:moveTo>
                  <a:pt x="2441613" y="11531"/>
                </a:moveTo>
                <a:lnTo>
                  <a:pt x="2422537" y="11874"/>
                </a:lnTo>
                <a:lnTo>
                  <a:pt x="2403462" y="12446"/>
                </a:lnTo>
                <a:lnTo>
                  <a:pt x="2762067" y="12446"/>
                </a:lnTo>
                <a:lnTo>
                  <a:pt x="2746806" y="12293"/>
                </a:lnTo>
                <a:lnTo>
                  <a:pt x="2742927" y="11988"/>
                </a:lnTo>
                <a:lnTo>
                  <a:pt x="2670505" y="11988"/>
                </a:lnTo>
                <a:lnTo>
                  <a:pt x="2669234" y="11950"/>
                </a:lnTo>
                <a:lnTo>
                  <a:pt x="2460688" y="11950"/>
                </a:lnTo>
                <a:lnTo>
                  <a:pt x="2441613" y="11531"/>
                </a:lnTo>
                <a:close/>
              </a:path>
              <a:path w="2861309" h="1136014">
                <a:moveTo>
                  <a:pt x="2174557" y="9029"/>
                </a:moveTo>
                <a:lnTo>
                  <a:pt x="2155482" y="11988"/>
                </a:lnTo>
                <a:lnTo>
                  <a:pt x="2184390" y="11988"/>
                </a:lnTo>
                <a:lnTo>
                  <a:pt x="2174557" y="9029"/>
                </a:lnTo>
                <a:close/>
              </a:path>
              <a:path w="2861309" h="1136014">
                <a:moveTo>
                  <a:pt x="2727731" y="10795"/>
                </a:moveTo>
                <a:lnTo>
                  <a:pt x="2708655" y="11175"/>
                </a:lnTo>
                <a:lnTo>
                  <a:pt x="2689580" y="11353"/>
                </a:lnTo>
                <a:lnTo>
                  <a:pt x="2670505" y="11988"/>
                </a:lnTo>
                <a:lnTo>
                  <a:pt x="2742927" y="11988"/>
                </a:lnTo>
                <a:lnTo>
                  <a:pt x="2727731" y="10795"/>
                </a:lnTo>
                <a:close/>
              </a:path>
              <a:path w="2861309" h="1136014">
                <a:moveTo>
                  <a:pt x="2517914" y="11252"/>
                </a:moveTo>
                <a:lnTo>
                  <a:pt x="2498839" y="11709"/>
                </a:lnTo>
                <a:lnTo>
                  <a:pt x="2479763" y="11709"/>
                </a:lnTo>
                <a:lnTo>
                  <a:pt x="2460688" y="11950"/>
                </a:lnTo>
                <a:lnTo>
                  <a:pt x="2669234" y="11950"/>
                </a:lnTo>
                <a:lnTo>
                  <a:pt x="2653984" y="11493"/>
                </a:lnTo>
                <a:lnTo>
                  <a:pt x="2536990" y="11493"/>
                </a:lnTo>
                <a:lnTo>
                  <a:pt x="2517914" y="11252"/>
                </a:lnTo>
                <a:close/>
              </a:path>
              <a:path w="2861309" h="1136014">
                <a:moveTo>
                  <a:pt x="2556052" y="10540"/>
                </a:moveTo>
                <a:lnTo>
                  <a:pt x="2536990" y="11493"/>
                </a:lnTo>
                <a:lnTo>
                  <a:pt x="2653984" y="11493"/>
                </a:lnTo>
                <a:lnTo>
                  <a:pt x="2638587" y="10998"/>
                </a:lnTo>
                <a:lnTo>
                  <a:pt x="2613279" y="10998"/>
                </a:lnTo>
                <a:lnTo>
                  <a:pt x="2575140" y="10858"/>
                </a:lnTo>
                <a:lnTo>
                  <a:pt x="2556052" y="10540"/>
                </a:lnTo>
                <a:close/>
              </a:path>
              <a:path w="2861309" h="1136014">
                <a:moveTo>
                  <a:pt x="2041029" y="8712"/>
                </a:moveTo>
                <a:lnTo>
                  <a:pt x="2021967" y="8928"/>
                </a:lnTo>
                <a:lnTo>
                  <a:pt x="1983803" y="11036"/>
                </a:lnTo>
                <a:lnTo>
                  <a:pt x="2150202" y="11036"/>
                </a:lnTo>
                <a:lnTo>
                  <a:pt x="2144923" y="10083"/>
                </a:lnTo>
                <a:lnTo>
                  <a:pt x="2060105" y="10083"/>
                </a:lnTo>
                <a:lnTo>
                  <a:pt x="2041029" y="8712"/>
                </a:lnTo>
                <a:close/>
              </a:path>
              <a:path w="2861309" h="1136014">
                <a:moveTo>
                  <a:pt x="2632354" y="10795"/>
                </a:moveTo>
                <a:lnTo>
                  <a:pt x="2613279" y="10998"/>
                </a:lnTo>
                <a:lnTo>
                  <a:pt x="2638587" y="10998"/>
                </a:lnTo>
                <a:lnTo>
                  <a:pt x="2632354" y="10795"/>
                </a:lnTo>
                <a:close/>
              </a:path>
              <a:path w="2861309" h="1136014">
                <a:moveTo>
                  <a:pt x="1964740" y="10299"/>
                </a:moveTo>
                <a:lnTo>
                  <a:pt x="1926577" y="10858"/>
                </a:lnTo>
                <a:lnTo>
                  <a:pt x="1979202" y="10858"/>
                </a:lnTo>
                <a:lnTo>
                  <a:pt x="1964740" y="10299"/>
                </a:lnTo>
                <a:close/>
              </a:path>
              <a:path w="2861309" h="1136014">
                <a:moveTo>
                  <a:pt x="2594216" y="10833"/>
                </a:moveTo>
                <a:lnTo>
                  <a:pt x="2575140" y="10858"/>
                </a:lnTo>
                <a:lnTo>
                  <a:pt x="2597149" y="10858"/>
                </a:lnTo>
                <a:lnTo>
                  <a:pt x="2594216" y="10833"/>
                </a:lnTo>
                <a:close/>
              </a:path>
              <a:path w="2861309" h="1136014">
                <a:moveTo>
                  <a:pt x="2079180" y="8826"/>
                </a:moveTo>
                <a:lnTo>
                  <a:pt x="2060105" y="10083"/>
                </a:lnTo>
                <a:lnTo>
                  <a:pt x="2144923" y="10083"/>
                </a:lnTo>
                <a:lnTo>
                  <a:pt x="2144712" y="10045"/>
                </a:lnTo>
                <a:lnTo>
                  <a:pt x="2098255" y="10045"/>
                </a:lnTo>
                <a:lnTo>
                  <a:pt x="2079180" y="8826"/>
                </a:lnTo>
                <a:close/>
              </a:path>
              <a:path w="2861309" h="1136014">
                <a:moveTo>
                  <a:pt x="2136406" y="8547"/>
                </a:moveTo>
                <a:lnTo>
                  <a:pt x="2117331" y="9842"/>
                </a:lnTo>
                <a:lnTo>
                  <a:pt x="2098255" y="10045"/>
                </a:lnTo>
                <a:lnTo>
                  <a:pt x="2144712" y="10045"/>
                </a:lnTo>
                <a:lnTo>
                  <a:pt x="2136406" y="8547"/>
                </a:lnTo>
                <a:close/>
              </a:path>
              <a:path w="2861309" h="1136014">
                <a:moveTo>
                  <a:pt x="1583232" y="2870"/>
                </a:moveTo>
                <a:lnTo>
                  <a:pt x="1564157" y="2984"/>
                </a:lnTo>
                <a:lnTo>
                  <a:pt x="1545081" y="6997"/>
                </a:lnTo>
                <a:lnTo>
                  <a:pt x="1876687" y="6997"/>
                </a:lnTo>
                <a:lnTo>
                  <a:pt x="1873459" y="6718"/>
                </a:lnTo>
                <a:lnTo>
                  <a:pt x="1793062" y="6718"/>
                </a:lnTo>
                <a:lnTo>
                  <a:pt x="1773986" y="4775"/>
                </a:lnTo>
                <a:lnTo>
                  <a:pt x="1754898" y="4356"/>
                </a:lnTo>
                <a:lnTo>
                  <a:pt x="1750954" y="3898"/>
                </a:lnTo>
                <a:lnTo>
                  <a:pt x="1716760" y="3898"/>
                </a:lnTo>
                <a:lnTo>
                  <a:pt x="1705696" y="3162"/>
                </a:lnTo>
                <a:lnTo>
                  <a:pt x="1602308" y="3162"/>
                </a:lnTo>
                <a:lnTo>
                  <a:pt x="1583232" y="2870"/>
                </a:lnTo>
                <a:close/>
              </a:path>
              <a:path w="2861309" h="1136014">
                <a:moveTo>
                  <a:pt x="1850288" y="5270"/>
                </a:moveTo>
                <a:lnTo>
                  <a:pt x="1831200" y="5829"/>
                </a:lnTo>
                <a:lnTo>
                  <a:pt x="1812124" y="6045"/>
                </a:lnTo>
                <a:lnTo>
                  <a:pt x="1793062" y="6718"/>
                </a:lnTo>
                <a:lnTo>
                  <a:pt x="1873459" y="6718"/>
                </a:lnTo>
                <a:lnTo>
                  <a:pt x="1869351" y="6362"/>
                </a:lnTo>
                <a:lnTo>
                  <a:pt x="1850288" y="5270"/>
                </a:lnTo>
                <a:close/>
              </a:path>
              <a:path w="2861309" h="1136014">
                <a:moveTo>
                  <a:pt x="1735836" y="2146"/>
                </a:moveTo>
                <a:lnTo>
                  <a:pt x="1716760" y="3898"/>
                </a:lnTo>
                <a:lnTo>
                  <a:pt x="1750954" y="3898"/>
                </a:lnTo>
                <a:lnTo>
                  <a:pt x="1735836" y="2146"/>
                </a:lnTo>
                <a:close/>
              </a:path>
              <a:path w="2861309" h="1136014">
                <a:moveTo>
                  <a:pt x="1640458" y="0"/>
                </a:moveTo>
                <a:lnTo>
                  <a:pt x="1621383" y="762"/>
                </a:lnTo>
                <a:lnTo>
                  <a:pt x="1602308" y="3162"/>
                </a:lnTo>
                <a:lnTo>
                  <a:pt x="1705696" y="3162"/>
                </a:lnTo>
                <a:lnTo>
                  <a:pt x="1697685" y="2628"/>
                </a:lnTo>
                <a:lnTo>
                  <a:pt x="1678609" y="1650"/>
                </a:lnTo>
                <a:lnTo>
                  <a:pt x="1659534" y="1155"/>
                </a:lnTo>
                <a:lnTo>
                  <a:pt x="1640458" y="0"/>
                </a:lnTo>
                <a:close/>
              </a:path>
            </a:pathLst>
          </a:custGeom>
          <a:solidFill>
            <a:srgbClr val="CF232B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" name="object 69"/>
          <p:cNvSpPr/>
          <p:nvPr/>
        </p:nvSpPr>
        <p:spPr>
          <a:xfrm>
            <a:off x="3752406" y="4068160"/>
            <a:ext cx="2011859" cy="344686"/>
          </a:xfrm>
          <a:custGeom>
            <a:avLst/>
            <a:gdLst/>
            <a:ahLst/>
            <a:cxnLst/>
            <a:rect l="l" t="t" r="r" b="b"/>
            <a:pathLst>
              <a:path w="2861309" h="490220">
                <a:moveTo>
                  <a:pt x="0" y="0"/>
                </a:moveTo>
                <a:lnTo>
                  <a:pt x="0" y="489762"/>
                </a:lnTo>
                <a:lnTo>
                  <a:pt x="2861259" y="489762"/>
                </a:lnTo>
                <a:lnTo>
                  <a:pt x="2861259" y="287185"/>
                </a:lnTo>
                <a:lnTo>
                  <a:pt x="1640458" y="287185"/>
                </a:lnTo>
                <a:lnTo>
                  <a:pt x="1621383" y="285737"/>
                </a:lnTo>
                <a:lnTo>
                  <a:pt x="1612673" y="284467"/>
                </a:lnTo>
                <a:lnTo>
                  <a:pt x="1526006" y="284467"/>
                </a:lnTo>
                <a:lnTo>
                  <a:pt x="1514475" y="278002"/>
                </a:lnTo>
                <a:lnTo>
                  <a:pt x="1430629" y="278002"/>
                </a:lnTo>
                <a:lnTo>
                  <a:pt x="1425989" y="276059"/>
                </a:lnTo>
                <a:lnTo>
                  <a:pt x="1354327" y="276059"/>
                </a:lnTo>
                <a:lnTo>
                  <a:pt x="1337157" y="268846"/>
                </a:lnTo>
                <a:lnTo>
                  <a:pt x="1316177" y="268846"/>
                </a:lnTo>
                <a:lnTo>
                  <a:pt x="1297101" y="263359"/>
                </a:lnTo>
                <a:lnTo>
                  <a:pt x="1280460" y="251117"/>
                </a:lnTo>
                <a:lnTo>
                  <a:pt x="1239875" y="251117"/>
                </a:lnTo>
                <a:lnTo>
                  <a:pt x="1220812" y="242608"/>
                </a:lnTo>
                <a:lnTo>
                  <a:pt x="1201724" y="234670"/>
                </a:lnTo>
                <a:lnTo>
                  <a:pt x="1182649" y="232879"/>
                </a:lnTo>
                <a:lnTo>
                  <a:pt x="1163586" y="228053"/>
                </a:lnTo>
                <a:lnTo>
                  <a:pt x="1157528" y="226860"/>
                </a:lnTo>
                <a:lnTo>
                  <a:pt x="1125423" y="226860"/>
                </a:lnTo>
                <a:lnTo>
                  <a:pt x="1124270" y="226504"/>
                </a:lnTo>
                <a:lnTo>
                  <a:pt x="1068209" y="226504"/>
                </a:lnTo>
                <a:lnTo>
                  <a:pt x="1049134" y="212788"/>
                </a:lnTo>
                <a:lnTo>
                  <a:pt x="1030058" y="209969"/>
                </a:lnTo>
                <a:lnTo>
                  <a:pt x="1010983" y="208457"/>
                </a:lnTo>
                <a:lnTo>
                  <a:pt x="991908" y="207721"/>
                </a:lnTo>
                <a:lnTo>
                  <a:pt x="979771" y="201079"/>
                </a:lnTo>
                <a:lnTo>
                  <a:pt x="953757" y="201079"/>
                </a:lnTo>
                <a:lnTo>
                  <a:pt x="940835" y="192811"/>
                </a:lnTo>
                <a:lnTo>
                  <a:pt x="915606" y="192811"/>
                </a:lnTo>
                <a:lnTo>
                  <a:pt x="896531" y="191655"/>
                </a:lnTo>
                <a:lnTo>
                  <a:pt x="877455" y="181940"/>
                </a:lnTo>
                <a:lnTo>
                  <a:pt x="875018" y="180390"/>
                </a:lnTo>
                <a:lnTo>
                  <a:pt x="801154" y="180390"/>
                </a:lnTo>
                <a:lnTo>
                  <a:pt x="800094" y="180212"/>
                </a:lnTo>
                <a:lnTo>
                  <a:pt x="686701" y="180212"/>
                </a:lnTo>
                <a:lnTo>
                  <a:pt x="682669" y="179552"/>
                </a:lnTo>
                <a:lnTo>
                  <a:pt x="629475" y="179552"/>
                </a:lnTo>
                <a:lnTo>
                  <a:pt x="610776" y="162521"/>
                </a:lnTo>
                <a:lnTo>
                  <a:pt x="591324" y="162521"/>
                </a:lnTo>
                <a:lnTo>
                  <a:pt x="572249" y="147891"/>
                </a:lnTo>
                <a:lnTo>
                  <a:pt x="553173" y="137807"/>
                </a:lnTo>
                <a:lnTo>
                  <a:pt x="552964" y="137731"/>
                </a:lnTo>
                <a:lnTo>
                  <a:pt x="515023" y="137731"/>
                </a:lnTo>
                <a:lnTo>
                  <a:pt x="495960" y="121412"/>
                </a:lnTo>
                <a:lnTo>
                  <a:pt x="476872" y="119900"/>
                </a:lnTo>
                <a:lnTo>
                  <a:pt x="461597" y="106883"/>
                </a:lnTo>
                <a:lnTo>
                  <a:pt x="438721" y="106883"/>
                </a:lnTo>
                <a:lnTo>
                  <a:pt x="419658" y="98272"/>
                </a:lnTo>
                <a:lnTo>
                  <a:pt x="400570" y="96647"/>
                </a:lnTo>
                <a:lnTo>
                  <a:pt x="381508" y="91439"/>
                </a:lnTo>
                <a:lnTo>
                  <a:pt x="343357" y="80302"/>
                </a:lnTo>
                <a:lnTo>
                  <a:pt x="324281" y="67462"/>
                </a:lnTo>
                <a:lnTo>
                  <a:pt x="305206" y="64401"/>
                </a:lnTo>
                <a:lnTo>
                  <a:pt x="286131" y="61785"/>
                </a:lnTo>
                <a:lnTo>
                  <a:pt x="247980" y="48666"/>
                </a:lnTo>
                <a:lnTo>
                  <a:pt x="228904" y="43548"/>
                </a:lnTo>
                <a:lnTo>
                  <a:pt x="209829" y="33058"/>
                </a:lnTo>
                <a:lnTo>
                  <a:pt x="190754" y="31089"/>
                </a:lnTo>
                <a:lnTo>
                  <a:pt x="171678" y="23837"/>
                </a:lnTo>
                <a:lnTo>
                  <a:pt x="152603" y="22301"/>
                </a:lnTo>
                <a:lnTo>
                  <a:pt x="133527" y="21424"/>
                </a:lnTo>
                <a:lnTo>
                  <a:pt x="114452" y="20294"/>
                </a:lnTo>
                <a:lnTo>
                  <a:pt x="95376" y="18923"/>
                </a:lnTo>
                <a:lnTo>
                  <a:pt x="76301" y="13119"/>
                </a:lnTo>
                <a:lnTo>
                  <a:pt x="57226" y="10515"/>
                </a:lnTo>
                <a:lnTo>
                  <a:pt x="38150" y="7353"/>
                </a:lnTo>
                <a:lnTo>
                  <a:pt x="19075" y="2362"/>
                </a:lnTo>
                <a:lnTo>
                  <a:pt x="0" y="0"/>
                </a:lnTo>
                <a:close/>
              </a:path>
              <a:path w="2861309" h="490220">
                <a:moveTo>
                  <a:pt x="1659534" y="286092"/>
                </a:moveTo>
                <a:lnTo>
                  <a:pt x="1640458" y="287185"/>
                </a:lnTo>
                <a:lnTo>
                  <a:pt x="2861259" y="287185"/>
                </a:lnTo>
                <a:lnTo>
                  <a:pt x="2861259" y="286689"/>
                </a:lnTo>
                <a:lnTo>
                  <a:pt x="1678609" y="286689"/>
                </a:lnTo>
                <a:lnTo>
                  <a:pt x="1659534" y="286092"/>
                </a:lnTo>
                <a:close/>
              </a:path>
              <a:path w="2861309" h="490220">
                <a:moveTo>
                  <a:pt x="1716760" y="282638"/>
                </a:moveTo>
                <a:lnTo>
                  <a:pt x="1697685" y="285978"/>
                </a:lnTo>
                <a:lnTo>
                  <a:pt x="1678609" y="286689"/>
                </a:lnTo>
                <a:lnTo>
                  <a:pt x="2861259" y="286689"/>
                </a:lnTo>
                <a:lnTo>
                  <a:pt x="2861259" y="285318"/>
                </a:lnTo>
                <a:lnTo>
                  <a:pt x="1735836" y="285318"/>
                </a:lnTo>
                <a:lnTo>
                  <a:pt x="1716760" y="282638"/>
                </a:lnTo>
                <a:close/>
              </a:path>
              <a:path w="2861309" h="490220">
                <a:moveTo>
                  <a:pt x="1793062" y="279653"/>
                </a:moveTo>
                <a:lnTo>
                  <a:pt x="1754898" y="281825"/>
                </a:lnTo>
                <a:lnTo>
                  <a:pt x="1735836" y="285318"/>
                </a:lnTo>
                <a:lnTo>
                  <a:pt x="2861259" y="285318"/>
                </a:lnTo>
                <a:lnTo>
                  <a:pt x="2861259" y="282244"/>
                </a:lnTo>
                <a:lnTo>
                  <a:pt x="2136406" y="282244"/>
                </a:lnTo>
                <a:lnTo>
                  <a:pt x="2136053" y="282219"/>
                </a:lnTo>
                <a:lnTo>
                  <a:pt x="1869351" y="282219"/>
                </a:lnTo>
                <a:lnTo>
                  <a:pt x="1850288" y="281368"/>
                </a:lnTo>
                <a:lnTo>
                  <a:pt x="1831200" y="281343"/>
                </a:lnTo>
                <a:lnTo>
                  <a:pt x="1812124" y="279869"/>
                </a:lnTo>
                <a:lnTo>
                  <a:pt x="1793062" y="279653"/>
                </a:lnTo>
                <a:close/>
              </a:path>
              <a:path w="2861309" h="490220">
                <a:moveTo>
                  <a:pt x="1545081" y="277787"/>
                </a:moveTo>
                <a:lnTo>
                  <a:pt x="1526006" y="284467"/>
                </a:lnTo>
                <a:lnTo>
                  <a:pt x="1612673" y="284467"/>
                </a:lnTo>
                <a:lnTo>
                  <a:pt x="1602308" y="282956"/>
                </a:lnTo>
                <a:lnTo>
                  <a:pt x="1583232" y="282041"/>
                </a:lnTo>
                <a:lnTo>
                  <a:pt x="1564157" y="281787"/>
                </a:lnTo>
                <a:lnTo>
                  <a:pt x="1545081" y="277787"/>
                </a:lnTo>
                <a:close/>
              </a:path>
              <a:path w="2861309" h="490220">
                <a:moveTo>
                  <a:pt x="2155482" y="276517"/>
                </a:moveTo>
                <a:lnTo>
                  <a:pt x="2136406" y="282244"/>
                </a:lnTo>
                <a:lnTo>
                  <a:pt x="2861259" y="282244"/>
                </a:lnTo>
                <a:lnTo>
                  <a:pt x="2861259" y="280746"/>
                </a:lnTo>
                <a:lnTo>
                  <a:pt x="2174557" y="280746"/>
                </a:lnTo>
                <a:lnTo>
                  <a:pt x="2155482" y="276517"/>
                </a:lnTo>
                <a:close/>
              </a:path>
              <a:path w="2861309" h="490220">
                <a:moveTo>
                  <a:pt x="1926577" y="274485"/>
                </a:moveTo>
                <a:lnTo>
                  <a:pt x="1907514" y="278002"/>
                </a:lnTo>
                <a:lnTo>
                  <a:pt x="1888426" y="278599"/>
                </a:lnTo>
                <a:lnTo>
                  <a:pt x="1869351" y="282219"/>
                </a:lnTo>
                <a:lnTo>
                  <a:pt x="2136053" y="282219"/>
                </a:lnTo>
                <a:lnTo>
                  <a:pt x="2128281" y="281660"/>
                </a:lnTo>
                <a:lnTo>
                  <a:pt x="2079180" y="281660"/>
                </a:lnTo>
                <a:lnTo>
                  <a:pt x="2065222" y="279755"/>
                </a:lnTo>
                <a:lnTo>
                  <a:pt x="2041029" y="279755"/>
                </a:lnTo>
                <a:lnTo>
                  <a:pt x="2021967" y="279222"/>
                </a:lnTo>
                <a:lnTo>
                  <a:pt x="2002878" y="278942"/>
                </a:lnTo>
                <a:lnTo>
                  <a:pt x="1991197" y="276555"/>
                </a:lnTo>
                <a:lnTo>
                  <a:pt x="1964740" y="276555"/>
                </a:lnTo>
                <a:lnTo>
                  <a:pt x="1945652" y="274827"/>
                </a:lnTo>
                <a:lnTo>
                  <a:pt x="1926577" y="274485"/>
                </a:lnTo>
                <a:close/>
              </a:path>
              <a:path w="2861309" h="490220">
                <a:moveTo>
                  <a:pt x="2098255" y="278599"/>
                </a:moveTo>
                <a:lnTo>
                  <a:pt x="2079180" y="281660"/>
                </a:lnTo>
                <a:lnTo>
                  <a:pt x="2128281" y="281660"/>
                </a:lnTo>
                <a:lnTo>
                  <a:pt x="2117331" y="280873"/>
                </a:lnTo>
                <a:lnTo>
                  <a:pt x="2098255" y="278599"/>
                </a:lnTo>
                <a:close/>
              </a:path>
              <a:path w="2861309" h="490220">
                <a:moveTo>
                  <a:pt x="2250859" y="271170"/>
                </a:moveTo>
                <a:lnTo>
                  <a:pt x="2231783" y="272046"/>
                </a:lnTo>
                <a:lnTo>
                  <a:pt x="2212708" y="272694"/>
                </a:lnTo>
                <a:lnTo>
                  <a:pt x="2193632" y="274548"/>
                </a:lnTo>
                <a:lnTo>
                  <a:pt x="2174557" y="280746"/>
                </a:lnTo>
                <a:lnTo>
                  <a:pt x="2861259" y="280746"/>
                </a:lnTo>
                <a:lnTo>
                  <a:pt x="2861259" y="280530"/>
                </a:lnTo>
                <a:lnTo>
                  <a:pt x="2613279" y="280530"/>
                </a:lnTo>
                <a:lnTo>
                  <a:pt x="2594216" y="280390"/>
                </a:lnTo>
                <a:lnTo>
                  <a:pt x="2585601" y="280212"/>
                </a:lnTo>
                <a:lnTo>
                  <a:pt x="2556052" y="280212"/>
                </a:lnTo>
                <a:lnTo>
                  <a:pt x="2541423" y="279374"/>
                </a:lnTo>
                <a:lnTo>
                  <a:pt x="2517914" y="279374"/>
                </a:lnTo>
                <a:lnTo>
                  <a:pt x="2503078" y="279019"/>
                </a:lnTo>
                <a:lnTo>
                  <a:pt x="2479763" y="279019"/>
                </a:lnTo>
                <a:lnTo>
                  <a:pt x="2460688" y="278942"/>
                </a:lnTo>
                <a:lnTo>
                  <a:pt x="2441613" y="278625"/>
                </a:lnTo>
                <a:lnTo>
                  <a:pt x="2422537" y="278028"/>
                </a:lnTo>
                <a:lnTo>
                  <a:pt x="2417517" y="277964"/>
                </a:lnTo>
                <a:lnTo>
                  <a:pt x="2308085" y="277964"/>
                </a:lnTo>
                <a:lnTo>
                  <a:pt x="2289009" y="276313"/>
                </a:lnTo>
                <a:lnTo>
                  <a:pt x="2269934" y="275678"/>
                </a:lnTo>
                <a:lnTo>
                  <a:pt x="2250859" y="271170"/>
                </a:lnTo>
                <a:close/>
              </a:path>
              <a:path w="2861309" h="490220">
                <a:moveTo>
                  <a:pt x="2651442" y="279895"/>
                </a:moveTo>
                <a:lnTo>
                  <a:pt x="2632354" y="280492"/>
                </a:lnTo>
                <a:lnTo>
                  <a:pt x="2613279" y="280530"/>
                </a:lnTo>
                <a:lnTo>
                  <a:pt x="2670505" y="280530"/>
                </a:lnTo>
                <a:lnTo>
                  <a:pt x="2651442" y="279895"/>
                </a:lnTo>
                <a:close/>
              </a:path>
              <a:path w="2861309" h="490220">
                <a:moveTo>
                  <a:pt x="2689580" y="279793"/>
                </a:moveTo>
                <a:lnTo>
                  <a:pt x="2670505" y="280530"/>
                </a:lnTo>
                <a:lnTo>
                  <a:pt x="2861259" y="280530"/>
                </a:lnTo>
                <a:lnTo>
                  <a:pt x="2861259" y="279971"/>
                </a:lnTo>
                <a:lnTo>
                  <a:pt x="2708655" y="279971"/>
                </a:lnTo>
                <a:lnTo>
                  <a:pt x="2689580" y="279793"/>
                </a:lnTo>
                <a:close/>
              </a:path>
              <a:path w="2861309" h="490220">
                <a:moveTo>
                  <a:pt x="2575140" y="279996"/>
                </a:moveTo>
                <a:lnTo>
                  <a:pt x="2556052" y="280212"/>
                </a:lnTo>
                <a:lnTo>
                  <a:pt x="2585601" y="280212"/>
                </a:lnTo>
                <a:lnTo>
                  <a:pt x="2575140" y="279996"/>
                </a:lnTo>
                <a:close/>
              </a:path>
              <a:path w="2861309" h="490220">
                <a:moveTo>
                  <a:pt x="2765882" y="278104"/>
                </a:moveTo>
                <a:lnTo>
                  <a:pt x="2746806" y="278523"/>
                </a:lnTo>
                <a:lnTo>
                  <a:pt x="2727731" y="279412"/>
                </a:lnTo>
                <a:lnTo>
                  <a:pt x="2708655" y="279971"/>
                </a:lnTo>
                <a:lnTo>
                  <a:pt x="2861259" y="279971"/>
                </a:lnTo>
                <a:lnTo>
                  <a:pt x="2861259" y="279438"/>
                </a:lnTo>
                <a:lnTo>
                  <a:pt x="2784957" y="279438"/>
                </a:lnTo>
                <a:lnTo>
                  <a:pt x="2765882" y="278104"/>
                </a:lnTo>
                <a:close/>
              </a:path>
              <a:path w="2861309" h="490220">
                <a:moveTo>
                  <a:pt x="2060105" y="279057"/>
                </a:moveTo>
                <a:lnTo>
                  <a:pt x="2041029" y="279755"/>
                </a:lnTo>
                <a:lnTo>
                  <a:pt x="2065222" y="279755"/>
                </a:lnTo>
                <a:lnTo>
                  <a:pt x="2060105" y="279057"/>
                </a:lnTo>
                <a:close/>
              </a:path>
              <a:path w="2861309" h="490220">
                <a:moveTo>
                  <a:pt x="2861259" y="276021"/>
                </a:moveTo>
                <a:lnTo>
                  <a:pt x="2823108" y="276021"/>
                </a:lnTo>
                <a:lnTo>
                  <a:pt x="2804032" y="278282"/>
                </a:lnTo>
                <a:lnTo>
                  <a:pt x="2784957" y="279438"/>
                </a:lnTo>
                <a:lnTo>
                  <a:pt x="2861259" y="279438"/>
                </a:lnTo>
                <a:lnTo>
                  <a:pt x="2861259" y="276021"/>
                </a:lnTo>
                <a:close/>
              </a:path>
              <a:path w="2861309" h="490220">
                <a:moveTo>
                  <a:pt x="2536990" y="279120"/>
                </a:moveTo>
                <a:lnTo>
                  <a:pt x="2517914" y="279374"/>
                </a:lnTo>
                <a:lnTo>
                  <a:pt x="2541423" y="279374"/>
                </a:lnTo>
                <a:lnTo>
                  <a:pt x="2536990" y="279120"/>
                </a:lnTo>
                <a:close/>
              </a:path>
              <a:path w="2861309" h="490220">
                <a:moveTo>
                  <a:pt x="2498839" y="278917"/>
                </a:moveTo>
                <a:lnTo>
                  <a:pt x="2479763" y="279019"/>
                </a:lnTo>
                <a:lnTo>
                  <a:pt x="2503078" y="279019"/>
                </a:lnTo>
                <a:lnTo>
                  <a:pt x="2498839" y="278917"/>
                </a:lnTo>
                <a:close/>
              </a:path>
              <a:path w="2861309" h="490220">
                <a:moveTo>
                  <a:pt x="1468780" y="271843"/>
                </a:moveTo>
                <a:lnTo>
                  <a:pt x="1449704" y="275856"/>
                </a:lnTo>
                <a:lnTo>
                  <a:pt x="1430629" y="278002"/>
                </a:lnTo>
                <a:lnTo>
                  <a:pt x="1514475" y="278002"/>
                </a:lnTo>
                <a:lnTo>
                  <a:pt x="1506931" y="273773"/>
                </a:lnTo>
                <a:lnTo>
                  <a:pt x="1487855" y="271945"/>
                </a:lnTo>
                <a:lnTo>
                  <a:pt x="1468780" y="271843"/>
                </a:lnTo>
                <a:close/>
              </a:path>
              <a:path w="2861309" h="490220">
                <a:moveTo>
                  <a:pt x="2327160" y="273316"/>
                </a:moveTo>
                <a:lnTo>
                  <a:pt x="2308085" y="277964"/>
                </a:lnTo>
                <a:lnTo>
                  <a:pt x="2417517" y="277964"/>
                </a:lnTo>
                <a:lnTo>
                  <a:pt x="2403462" y="277787"/>
                </a:lnTo>
                <a:lnTo>
                  <a:pt x="2365311" y="276631"/>
                </a:lnTo>
                <a:lnTo>
                  <a:pt x="2346236" y="275742"/>
                </a:lnTo>
                <a:lnTo>
                  <a:pt x="2327160" y="273316"/>
                </a:lnTo>
                <a:close/>
              </a:path>
              <a:path w="2861309" h="490220">
                <a:moveTo>
                  <a:pt x="1983803" y="275043"/>
                </a:moveTo>
                <a:lnTo>
                  <a:pt x="1964740" y="276555"/>
                </a:lnTo>
                <a:lnTo>
                  <a:pt x="1991197" y="276555"/>
                </a:lnTo>
                <a:lnTo>
                  <a:pt x="1983803" y="275043"/>
                </a:lnTo>
                <a:close/>
              </a:path>
              <a:path w="2861309" h="490220">
                <a:moveTo>
                  <a:pt x="1373403" y="271386"/>
                </a:moveTo>
                <a:lnTo>
                  <a:pt x="1354327" y="276059"/>
                </a:lnTo>
                <a:lnTo>
                  <a:pt x="1425989" y="276059"/>
                </a:lnTo>
                <a:lnTo>
                  <a:pt x="1416497" y="272084"/>
                </a:lnTo>
                <a:lnTo>
                  <a:pt x="1392478" y="272084"/>
                </a:lnTo>
                <a:lnTo>
                  <a:pt x="1373403" y="271386"/>
                </a:lnTo>
                <a:close/>
              </a:path>
              <a:path w="2861309" h="490220">
                <a:moveTo>
                  <a:pt x="1411554" y="270014"/>
                </a:moveTo>
                <a:lnTo>
                  <a:pt x="1392478" y="272084"/>
                </a:lnTo>
                <a:lnTo>
                  <a:pt x="1416497" y="272084"/>
                </a:lnTo>
                <a:lnTo>
                  <a:pt x="1411554" y="270014"/>
                </a:lnTo>
                <a:close/>
              </a:path>
              <a:path w="2861309" h="490220">
                <a:moveTo>
                  <a:pt x="1335252" y="268046"/>
                </a:moveTo>
                <a:lnTo>
                  <a:pt x="1316177" y="268846"/>
                </a:lnTo>
                <a:lnTo>
                  <a:pt x="1337157" y="268846"/>
                </a:lnTo>
                <a:lnTo>
                  <a:pt x="1335252" y="268046"/>
                </a:lnTo>
                <a:close/>
              </a:path>
              <a:path w="2861309" h="490220">
                <a:moveTo>
                  <a:pt x="1258951" y="246024"/>
                </a:moveTo>
                <a:lnTo>
                  <a:pt x="1239875" y="251117"/>
                </a:lnTo>
                <a:lnTo>
                  <a:pt x="1280460" y="251117"/>
                </a:lnTo>
                <a:lnTo>
                  <a:pt x="1278026" y="249326"/>
                </a:lnTo>
                <a:lnTo>
                  <a:pt x="1258951" y="246024"/>
                </a:lnTo>
                <a:close/>
              </a:path>
              <a:path w="2861309" h="490220">
                <a:moveTo>
                  <a:pt x="1144511" y="224294"/>
                </a:moveTo>
                <a:lnTo>
                  <a:pt x="1125423" y="226860"/>
                </a:lnTo>
                <a:lnTo>
                  <a:pt x="1157528" y="226860"/>
                </a:lnTo>
                <a:lnTo>
                  <a:pt x="1144511" y="224294"/>
                </a:lnTo>
                <a:close/>
              </a:path>
              <a:path w="2861309" h="490220">
                <a:moveTo>
                  <a:pt x="1087285" y="219544"/>
                </a:moveTo>
                <a:lnTo>
                  <a:pt x="1068209" y="226504"/>
                </a:lnTo>
                <a:lnTo>
                  <a:pt x="1124270" y="226504"/>
                </a:lnTo>
                <a:lnTo>
                  <a:pt x="1106360" y="220979"/>
                </a:lnTo>
                <a:lnTo>
                  <a:pt x="1087285" y="219544"/>
                </a:lnTo>
                <a:close/>
              </a:path>
              <a:path w="2861309" h="490220">
                <a:moveTo>
                  <a:pt x="972832" y="197281"/>
                </a:moveTo>
                <a:lnTo>
                  <a:pt x="953757" y="201079"/>
                </a:lnTo>
                <a:lnTo>
                  <a:pt x="979771" y="201079"/>
                </a:lnTo>
                <a:lnTo>
                  <a:pt x="972832" y="197281"/>
                </a:lnTo>
                <a:close/>
              </a:path>
              <a:path w="2861309" h="490220">
                <a:moveTo>
                  <a:pt x="934681" y="188874"/>
                </a:moveTo>
                <a:lnTo>
                  <a:pt x="915606" y="192811"/>
                </a:lnTo>
                <a:lnTo>
                  <a:pt x="940835" y="192811"/>
                </a:lnTo>
                <a:lnTo>
                  <a:pt x="934681" y="188874"/>
                </a:lnTo>
                <a:close/>
              </a:path>
              <a:path w="2861309" h="490220">
                <a:moveTo>
                  <a:pt x="858380" y="169811"/>
                </a:moveTo>
                <a:lnTo>
                  <a:pt x="839304" y="176669"/>
                </a:lnTo>
                <a:lnTo>
                  <a:pt x="820229" y="179450"/>
                </a:lnTo>
                <a:lnTo>
                  <a:pt x="801154" y="180390"/>
                </a:lnTo>
                <a:lnTo>
                  <a:pt x="875018" y="180390"/>
                </a:lnTo>
                <a:lnTo>
                  <a:pt x="858380" y="169811"/>
                </a:lnTo>
                <a:close/>
              </a:path>
              <a:path w="2861309" h="490220">
                <a:moveTo>
                  <a:pt x="724852" y="164388"/>
                </a:moveTo>
                <a:lnTo>
                  <a:pt x="705777" y="171780"/>
                </a:lnTo>
                <a:lnTo>
                  <a:pt x="686701" y="180212"/>
                </a:lnTo>
                <a:lnTo>
                  <a:pt x="800094" y="180212"/>
                </a:lnTo>
                <a:lnTo>
                  <a:pt x="782078" y="177190"/>
                </a:lnTo>
                <a:lnTo>
                  <a:pt x="763003" y="168046"/>
                </a:lnTo>
                <a:lnTo>
                  <a:pt x="743927" y="167665"/>
                </a:lnTo>
                <a:lnTo>
                  <a:pt x="724852" y="164388"/>
                </a:lnTo>
                <a:close/>
              </a:path>
              <a:path w="2861309" h="490220">
                <a:moveTo>
                  <a:pt x="667626" y="177088"/>
                </a:moveTo>
                <a:lnTo>
                  <a:pt x="648550" y="178777"/>
                </a:lnTo>
                <a:lnTo>
                  <a:pt x="629475" y="179552"/>
                </a:lnTo>
                <a:lnTo>
                  <a:pt x="682669" y="179552"/>
                </a:lnTo>
                <a:lnTo>
                  <a:pt x="667626" y="177088"/>
                </a:lnTo>
                <a:close/>
              </a:path>
              <a:path w="2861309" h="490220">
                <a:moveTo>
                  <a:pt x="610400" y="162178"/>
                </a:moveTo>
                <a:lnTo>
                  <a:pt x="591324" y="162521"/>
                </a:lnTo>
                <a:lnTo>
                  <a:pt x="610776" y="162521"/>
                </a:lnTo>
                <a:lnTo>
                  <a:pt x="610400" y="162178"/>
                </a:lnTo>
                <a:close/>
              </a:path>
              <a:path w="2861309" h="490220">
                <a:moveTo>
                  <a:pt x="534098" y="130873"/>
                </a:moveTo>
                <a:lnTo>
                  <a:pt x="515023" y="137731"/>
                </a:lnTo>
                <a:lnTo>
                  <a:pt x="552964" y="137731"/>
                </a:lnTo>
                <a:lnTo>
                  <a:pt x="534098" y="130873"/>
                </a:lnTo>
                <a:close/>
              </a:path>
              <a:path w="2861309" h="490220">
                <a:moveTo>
                  <a:pt x="457796" y="103644"/>
                </a:moveTo>
                <a:lnTo>
                  <a:pt x="438721" y="106883"/>
                </a:lnTo>
                <a:lnTo>
                  <a:pt x="461597" y="106883"/>
                </a:lnTo>
                <a:lnTo>
                  <a:pt x="457796" y="103644"/>
                </a:lnTo>
                <a:close/>
              </a:path>
            </a:pathLst>
          </a:custGeom>
          <a:solidFill>
            <a:srgbClr val="499BC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" name="object 70"/>
          <p:cNvSpPr/>
          <p:nvPr/>
        </p:nvSpPr>
        <p:spPr>
          <a:xfrm>
            <a:off x="3837908" y="3329629"/>
            <a:ext cx="80814" cy="80814"/>
          </a:xfrm>
          <a:custGeom>
            <a:avLst/>
            <a:gdLst/>
            <a:ahLst/>
            <a:cxnLst/>
            <a:rect l="l" t="t" r="r" b="b"/>
            <a:pathLst>
              <a:path w="114935" h="114935">
                <a:moveTo>
                  <a:pt x="0" y="114327"/>
                </a:moveTo>
                <a:lnTo>
                  <a:pt x="114450" y="114327"/>
                </a:lnTo>
                <a:lnTo>
                  <a:pt x="114450" y="0"/>
                </a:lnTo>
                <a:lnTo>
                  <a:pt x="0" y="0"/>
                </a:lnTo>
                <a:lnTo>
                  <a:pt x="0" y="114327"/>
                </a:lnTo>
                <a:close/>
              </a:path>
            </a:pathLst>
          </a:custGeom>
          <a:solidFill>
            <a:srgbClr val="499BC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" name="object 71"/>
          <p:cNvSpPr txBox="1"/>
          <p:nvPr/>
        </p:nvSpPr>
        <p:spPr>
          <a:xfrm>
            <a:off x="3969808" y="3295584"/>
            <a:ext cx="465237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Negatives</a:t>
            </a:r>
            <a:endParaRPr sz="773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531986" y="3329629"/>
            <a:ext cx="75455" cy="80814"/>
          </a:xfrm>
          <a:custGeom>
            <a:avLst/>
            <a:gdLst/>
            <a:ahLst/>
            <a:cxnLst/>
            <a:rect l="l" t="t" r="r" b="b"/>
            <a:pathLst>
              <a:path w="107315" h="114935">
                <a:moveTo>
                  <a:pt x="0" y="114327"/>
                </a:moveTo>
                <a:lnTo>
                  <a:pt x="107297" y="114327"/>
                </a:lnTo>
                <a:lnTo>
                  <a:pt x="107297" y="0"/>
                </a:lnTo>
                <a:lnTo>
                  <a:pt x="0" y="0"/>
                </a:lnTo>
                <a:lnTo>
                  <a:pt x="0" y="114327"/>
                </a:lnTo>
                <a:close/>
              </a:path>
            </a:pathLst>
          </a:custGeom>
          <a:solidFill>
            <a:srgbClr val="CF232B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" name="object 73"/>
          <p:cNvSpPr txBox="1"/>
          <p:nvPr/>
        </p:nvSpPr>
        <p:spPr>
          <a:xfrm>
            <a:off x="4658859" y="3295584"/>
            <a:ext cx="275034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Zeros</a:t>
            </a:r>
            <a:endParaRPr sz="773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034942" y="3329629"/>
            <a:ext cx="75455" cy="80814"/>
          </a:xfrm>
          <a:custGeom>
            <a:avLst/>
            <a:gdLst/>
            <a:ahLst/>
            <a:cxnLst/>
            <a:rect l="l" t="t" r="r" b="b"/>
            <a:pathLst>
              <a:path w="107315" h="114935">
                <a:moveTo>
                  <a:pt x="0" y="114327"/>
                </a:moveTo>
                <a:lnTo>
                  <a:pt x="107297" y="114327"/>
                </a:lnTo>
                <a:lnTo>
                  <a:pt x="107297" y="0"/>
                </a:lnTo>
                <a:lnTo>
                  <a:pt x="0" y="0"/>
                </a:lnTo>
                <a:lnTo>
                  <a:pt x="0" y="114327"/>
                </a:lnTo>
                <a:close/>
              </a:path>
            </a:pathLst>
          </a:custGeom>
          <a:solidFill>
            <a:srgbClr val="79AE3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" name="object 75"/>
          <p:cNvSpPr txBox="1"/>
          <p:nvPr/>
        </p:nvSpPr>
        <p:spPr>
          <a:xfrm>
            <a:off x="5161815" y="3295584"/>
            <a:ext cx="420588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Positives</a:t>
            </a:r>
            <a:endParaRPr sz="773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965410" y="4186244"/>
            <a:ext cx="2022128" cy="0"/>
          </a:xfrm>
          <a:custGeom>
            <a:avLst/>
            <a:gdLst/>
            <a:ahLst/>
            <a:cxnLst/>
            <a:rect l="l" t="t" r="r" b="b"/>
            <a:pathLst>
              <a:path w="2875915">
                <a:moveTo>
                  <a:pt x="0" y="0"/>
                </a:moveTo>
                <a:lnTo>
                  <a:pt x="2875565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" name="object 77"/>
          <p:cNvSpPr/>
          <p:nvPr/>
        </p:nvSpPr>
        <p:spPr>
          <a:xfrm>
            <a:off x="5965410" y="3955134"/>
            <a:ext cx="2022128" cy="0"/>
          </a:xfrm>
          <a:custGeom>
            <a:avLst/>
            <a:gdLst/>
            <a:ahLst/>
            <a:cxnLst/>
            <a:rect l="l" t="t" r="r" b="b"/>
            <a:pathLst>
              <a:path w="2875915">
                <a:moveTo>
                  <a:pt x="0" y="0"/>
                </a:moveTo>
                <a:lnTo>
                  <a:pt x="2875565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" name="object 78"/>
          <p:cNvSpPr/>
          <p:nvPr/>
        </p:nvSpPr>
        <p:spPr>
          <a:xfrm>
            <a:off x="5965410" y="3729045"/>
            <a:ext cx="2022128" cy="0"/>
          </a:xfrm>
          <a:custGeom>
            <a:avLst/>
            <a:gdLst/>
            <a:ahLst/>
            <a:cxnLst/>
            <a:rect l="l" t="t" r="r" b="b"/>
            <a:pathLst>
              <a:path w="2875915">
                <a:moveTo>
                  <a:pt x="0" y="0"/>
                </a:moveTo>
                <a:lnTo>
                  <a:pt x="2875565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" name="object 79"/>
          <p:cNvSpPr/>
          <p:nvPr/>
        </p:nvSpPr>
        <p:spPr>
          <a:xfrm>
            <a:off x="5965410" y="3502959"/>
            <a:ext cx="2022128" cy="0"/>
          </a:xfrm>
          <a:custGeom>
            <a:avLst/>
            <a:gdLst/>
            <a:ahLst/>
            <a:cxnLst/>
            <a:rect l="l" t="t" r="r" b="b"/>
            <a:pathLst>
              <a:path w="2875915">
                <a:moveTo>
                  <a:pt x="0" y="0"/>
                </a:moveTo>
                <a:lnTo>
                  <a:pt x="2875565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" name="object 80"/>
          <p:cNvSpPr/>
          <p:nvPr/>
        </p:nvSpPr>
        <p:spPr>
          <a:xfrm>
            <a:off x="5967925" y="4412330"/>
            <a:ext cx="2022128" cy="0"/>
          </a:xfrm>
          <a:custGeom>
            <a:avLst/>
            <a:gdLst/>
            <a:ahLst/>
            <a:cxnLst/>
            <a:rect l="l" t="t" r="r" b="b"/>
            <a:pathLst>
              <a:path w="2875915">
                <a:moveTo>
                  <a:pt x="0" y="0"/>
                </a:moveTo>
                <a:lnTo>
                  <a:pt x="2875565" y="0"/>
                </a:lnTo>
              </a:path>
            </a:pathLst>
          </a:custGeom>
          <a:ln w="7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" name="object 81"/>
          <p:cNvSpPr txBox="1"/>
          <p:nvPr/>
        </p:nvSpPr>
        <p:spPr>
          <a:xfrm>
            <a:off x="5669798" y="4441085"/>
            <a:ext cx="330398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150</a:t>
            </a:r>
            <a:r>
              <a:rPr sz="773" spc="207" dirty="0">
                <a:latin typeface="Arial"/>
                <a:cs typeface="Arial"/>
              </a:rPr>
              <a:t> </a:t>
            </a:r>
            <a:r>
              <a:rPr sz="773" spc="7" dirty="0">
                <a:latin typeface="Arial"/>
                <a:cs typeface="Arial"/>
              </a:rPr>
              <a:t>0</a:t>
            </a:r>
            <a:endParaRPr sz="773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575116" y="4441085"/>
            <a:ext cx="129927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50</a:t>
            </a:r>
            <a:endParaRPr sz="773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223929" y="4441085"/>
            <a:ext cx="185738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100</a:t>
            </a:r>
            <a:endParaRPr sz="773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897889" y="4441085"/>
            <a:ext cx="185738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150</a:t>
            </a:r>
            <a:endParaRPr sz="773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965415" y="3500866"/>
            <a:ext cx="2022128" cy="911721"/>
          </a:xfrm>
          <a:custGeom>
            <a:avLst/>
            <a:gdLst/>
            <a:ahLst/>
            <a:cxnLst/>
            <a:rect l="l" t="t" r="r" b="b"/>
            <a:pathLst>
              <a:path w="2875915" h="1296670">
                <a:moveTo>
                  <a:pt x="2856395" y="0"/>
                </a:moveTo>
                <a:lnTo>
                  <a:pt x="0" y="0"/>
                </a:lnTo>
                <a:lnTo>
                  <a:pt x="0" y="1296581"/>
                </a:lnTo>
                <a:lnTo>
                  <a:pt x="2875559" y="1296581"/>
                </a:lnTo>
                <a:lnTo>
                  <a:pt x="2856395" y="0"/>
                </a:lnTo>
                <a:close/>
              </a:path>
            </a:pathLst>
          </a:custGeom>
          <a:solidFill>
            <a:srgbClr val="79AE3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" name="object 86"/>
          <p:cNvSpPr/>
          <p:nvPr/>
        </p:nvSpPr>
        <p:spPr>
          <a:xfrm>
            <a:off x="5965415" y="3734484"/>
            <a:ext cx="2022128" cy="678210"/>
          </a:xfrm>
          <a:custGeom>
            <a:avLst/>
            <a:gdLst/>
            <a:ahLst/>
            <a:cxnLst/>
            <a:rect l="l" t="t" r="r" b="b"/>
            <a:pathLst>
              <a:path w="2875915" h="964564">
                <a:moveTo>
                  <a:pt x="0" y="170167"/>
                </a:moveTo>
                <a:lnTo>
                  <a:pt x="0" y="964323"/>
                </a:lnTo>
                <a:lnTo>
                  <a:pt x="2875559" y="964323"/>
                </a:lnTo>
                <a:lnTo>
                  <a:pt x="2860739" y="224878"/>
                </a:lnTo>
                <a:lnTo>
                  <a:pt x="670966" y="224878"/>
                </a:lnTo>
                <a:lnTo>
                  <a:pt x="669898" y="222846"/>
                </a:lnTo>
                <a:lnTo>
                  <a:pt x="345058" y="222846"/>
                </a:lnTo>
                <a:lnTo>
                  <a:pt x="343142" y="218795"/>
                </a:lnTo>
                <a:lnTo>
                  <a:pt x="230035" y="218795"/>
                </a:lnTo>
                <a:lnTo>
                  <a:pt x="215980" y="196507"/>
                </a:lnTo>
                <a:lnTo>
                  <a:pt x="191693" y="196507"/>
                </a:lnTo>
                <a:lnTo>
                  <a:pt x="172529" y="184353"/>
                </a:lnTo>
                <a:lnTo>
                  <a:pt x="153365" y="184353"/>
                </a:lnTo>
                <a:lnTo>
                  <a:pt x="146972" y="180301"/>
                </a:lnTo>
                <a:lnTo>
                  <a:pt x="57505" y="180301"/>
                </a:lnTo>
                <a:lnTo>
                  <a:pt x="47923" y="176250"/>
                </a:lnTo>
                <a:lnTo>
                  <a:pt x="19164" y="176250"/>
                </a:lnTo>
                <a:lnTo>
                  <a:pt x="0" y="170167"/>
                </a:lnTo>
                <a:close/>
              </a:path>
              <a:path w="2875915" h="964564">
                <a:moveTo>
                  <a:pt x="709307" y="160045"/>
                </a:moveTo>
                <a:lnTo>
                  <a:pt x="690130" y="202590"/>
                </a:lnTo>
                <a:lnTo>
                  <a:pt x="670966" y="224878"/>
                </a:lnTo>
                <a:lnTo>
                  <a:pt x="2860739" y="224878"/>
                </a:lnTo>
                <a:lnTo>
                  <a:pt x="2860495" y="212712"/>
                </a:lnTo>
                <a:lnTo>
                  <a:pt x="824331" y="212712"/>
                </a:lnTo>
                <a:lnTo>
                  <a:pt x="805154" y="204609"/>
                </a:lnTo>
                <a:lnTo>
                  <a:pt x="785977" y="200558"/>
                </a:lnTo>
                <a:lnTo>
                  <a:pt x="728472" y="200558"/>
                </a:lnTo>
                <a:lnTo>
                  <a:pt x="709307" y="160045"/>
                </a:lnTo>
                <a:close/>
              </a:path>
              <a:path w="2875915" h="964564">
                <a:moveTo>
                  <a:pt x="364235" y="176250"/>
                </a:moveTo>
                <a:lnTo>
                  <a:pt x="345058" y="222846"/>
                </a:lnTo>
                <a:lnTo>
                  <a:pt x="669898" y="222846"/>
                </a:lnTo>
                <a:lnTo>
                  <a:pt x="663507" y="210693"/>
                </a:lnTo>
                <a:lnTo>
                  <a:pt x="632625" y="210693"/>
                </a:lnTo>
                <a:lnTo>
                  <a:pt x="629418" y="208661"/>
                </a:lnTo>
                <a:lnTo>
                  <a:pt x="555942" y="208661"/>
                </a:lnTo>
                <a:lnTo>
                  <a:pt x="546384" y="206641"/>
                </a:lnTo>
                <a:lnTo>
                  <a:pt x="383412" y="206641"/>
                </a:lnTo>
                <a:lnTo>
                  <a:pt x="364235" y="176250"/>
                </a:lnTo>
                <a:close/>
              </a:path>
              <a:path w="2875915" h="964564">
                <a:moveTo>
                  <a:pt x="249212" y="184353"/>
                </a:moveTo>
                <a:lnTo>
                  <a:pt x="230035" y="218795"/>
                </a:lnTo>
                <a:lnTo>
                  <a:pt x="343142" y="218795"/>
                </a:lnTo>
                <a:lnTo>
                  <a:pt x="332599" y="196507"/>
                </a:lnTo>
                <a:lnTo>
                  <a:pt x="268389" y="196507"/>
                </a:lnTo>
                <a:lnTo>
                  <a:pt x="249212" y="184353"/>
                </a:lnTo>
                <a:close/>
              </a:path>
              <a:path w="2875915" h="964564">
                <a:moveTo>
                  <a:pt x="843495" y="176250"/>
                </a:moveTo>
                <a:lnTo>
                  <a:pt x="824331" y="212712"/>
                </a:lnTo>
                <a:lnTo>
                  <a:pt x="2860495" y="212712"/>
                </a:lnTo>
                <a:lnTo>
                  <a:pt x="2860414" y="208661"/>
                </a:lnTo>
                <a:lnTo>
                  <a:pt x="881837" y="208661"/>
                </a:lnTo>
                <a:lnTo>
                  <a:pt x="862660" y="182333"/>
                </a:lnTo>
                <a:lnTo>
                  <a:pt x="843495" y="176250"/>
                </a:lnTo>
                <a:close/>
              </a:path>
              <a:path w="2875915" h="964564">
                <a:moveTo>
                  <a:pt x="651789" y="188404"/>
                </a:moveTo>
                <a:lnTo>
                  <a:pt x="632625" y="210693"/>
                </a:lnTo>
                <a:lnTo>
                  <a:pt x="663507" y="210693"/>
                </a:lnTo>
                <a:lnTo>
                  <a:pt x="651789" y="188404"/>
                </a:lnTo>
                <a:close/>
              </a:path>
              <a:path w="2875915" h="964564">
                <a:moveTo>
                  <a:pt x="575106" y="182333"/>
                </a:moveTo>
                <a:lnTo>
                  <a:pt x="555942" y="208661"/>
                </a:lnTo>
                <a:lnTo>
                  <a:pt x="629418" y="208661"/>
                </a:lnTo>
                <a:lnTo>
                  <a:pt x="616634" y="200558"/>
                </a:lnTo>
                <a:lnTo>
                  <a:pt x="594283" y="200558"/>
                </a:lnTo>
                <a:lnTo>
                  <a:pt x="575106" y="182333"/>
                </a:lnTo>
                <a:close/>
              </a:path>
              <a:path w="2875915" h="964564">
                <a:moveTo>
                  <a:pt x="901014" y="174231"/>
                </a:moveTo>
                <a:lnTo>
                  <a:pt x="881837" y="208661"/>
                </a:lnTo>
                <a:lnTo>
                  <a:pt x="2860414" y="208661"/>
                </a:lnTo>
                <a:lnTo>
                  <a:pt x="2860292" y="202590"/>
                </a:lnTo>
                <a:lnTo>
                  <a:pt x="920178" y="202590"/>
                </a:lnTo>
                <a:lnTo>
                  <a:pt x="901014" y="174231"/>
                </a:lnTo>
                <a:close/>
              </a:path>
              <a:path w="2875915" h="964564">
                <a:moveTo>
                  <a:pt x="402577" y="194487"/>
                </a:moveTo>
                <a:lnTo>
                  <a:pt x="383412" y="206641"/>
                </a:lnTo>
                <a:lnTo>
                  <a:pt x="546384" y="206641"/>
                </a:lnTo>
                <a:lnTo>
                  <a:pt x="536765" y="204609"/>
                </a:lnTo>
                <a:lnTo>
                  <a:pt x="530390" y="202590"/>
                </a:lnTo>
                <a:lnTo>
                  <a:pt x="460082" y="202590"/>
                </a:lnTo>
                <a:lnTo>
                  <a:pt x="455276" y="200558"/>
                </a:lnTo>
                <a:lnTo>
                  <a:pt x="421741" y="200558"/>
                </a:lnTo>
                <a:lnTo>
                  <a:pt x="402577" y="194487"/>
                </a:lnTo>
                <a:close/>
              </a:path>
              <a:path w="2875915" h="964564">
                <a:moveTo>
                  <a:pt x="479259" y="188404"/>
                </a:moveTo>
                <a:lnTo>
                  <a:pt x="460082" y="202590"/>
                </a:lnTo>
                <a:lnTo>
                  <a:pt x="530390" y="202590"/>
                </a:lnTo>
                <a:lnTo>
                  <a:pt x="517601" y="198539"/>
                </a:lnTo>
                <a:lnTo>
                  <a:pt x="498424" y="196507"/>
                </a:lnTo>
                <a:lnTo>
                  <a:pt x="479259" y="188404"/>
                </a:lnTo>
                <a:close/>
              </a:path>
              <a:path w="2875915" h="964564">
                <a:moveTo>
                  <a:pt x="977684" y="168148"/>
                </a:moveTo>
                <a:lnTo>
                  <a:pt x="958519" y="172199"/>
                </a:lnTo>
                <a:lnTo>
                  <a:pt x="939342" y="172199"/>
                </a:lnTo>
                <a:lnTo>
                  <a:pt x="920178" y="202590"/>
                </a:lnTo>
                <a:lnTo>
                  <a:pt x="2860292" y="202590"/>
                </a:lnTo>
                <a:lnTo>
                  <a:pt x="2860252" y="200558"/>
                </a:lnTo>
                <a:lnTo>
                  <a:pt x="1035202" y="200558"/>
                </a:lnTo>
                <a:lnTo>
                  <a:pt x="1028018" y="194487"/>
                </a:lnTo>
                <a:lnTo>
                  <a:pt x="996861" y="194487"/>
                </a:lnTo>
                <a:lnTo>
                  <a:pt x="977684" y="168148"/>
                </a:lnTo>
                <a:close/>
              </a:path>
              <a:path w="2875915" h="964564">
                <a:moveTo>
                  <a:pt x="440918" y="194487"/>
                </a:moveTo>
                <a:lnTo>
                  <a:pt x="421741" y="200558"/>
                </a:lnTo>
                <a:lnTo>
                  <a:pt x="455276" y="200558"/>
                </a:lnTo>
                <a:lnTo>
                  <a:pt x="440918" y="194487"/>
                </a:lnTo>
                <a:close/>
              </a:path>
              <a:path w="2875915" h="964564">
                <a:moveTo>
                  <a:pt x="613448" y="198539"/>
                </a:moveTo>
                <a:lnTo>
                  <a:pt x="594283" y="200558"/>
                </a:lnTo>
                <a:lnTo>
                  <a:pt x="616634" y="200558"/>
                </a:lnTo>
                <a:lnTo>
                  <a:pt x="613448" y="198539"/>
                </a:lnTo>
                <a:close/>
              </a:path>
              <a:path w="2875915" h="964564">
                <a:moveTo>
                  <a:pt x="766813" y="186385"/>
                </a:moveTo>
                <a:lnTo>
                  <a:pt x="747649" y="194487"/>
                </a:lnTo>
                <a:lnTo>
                  <a:pt x="728472" y="200558"/>
                </a:lnTo>
                <a:lnTo>
                  <a:pt x="785977" y="200558"/>
                </a:lnTo>
                <a:lnTo>
                  <a:pt x="766813" y="186385"/>
                </a:lnTo>
                <a:close/>
              </a:path>
              <a:path w="2875915" h="964564">
                <a:moveTo>
                  <a:pt x="1073543" y="166116"/>
                </a:moveTo>
                <a:lnTo>
                  <a:pt x="1054366" y="172199"/>
                </a:lnTo>
                <a:lnTo>
                  <a:pt x="1035202" y="200558"/>
                </a:lnTo>
                <a:lnTo>
                  <a:pt x="2860252" y="200558"/>
                </a:lnTo>
                <a:lnTo>
                  <a:pt x="2859683" y="172199"/>
                </a:lnTo>
                <a:lnTo>
                  <a:pt x="1188567" y="172199"/>
                </a:lnTo>
                <a:lnTo>
                  <a:pt x="1185371" y="168148"/>
                </a:lnTo>
                <a:lnTo>
                  <a:pt x="1092707" y="168148"/>
                </a:lnTo>
                <a:lnTo>
                  <a:pt x="1073543" y="166116"/>
                </a:lnTo>
                <a:close/>
              </a:path>
              <a:path w="2875915" h="964564">
                <a:moveTo>
                  <a:pt x="210870" y="188404"/>
                </a:moveTo>
                <a:lnTo>
                  <a:pt x="191693" y="196507"/>
                </a:lnTo>
                <a:lnTo>
                  <a:pt x="215980" y="196507"/>
                </a:lnTo>
                <a:lnTo>
                  <a:pt x="210870" y="188404"/>
                </a:lnTo>
                <a:close/>
              </a:path>
              <a:path w="2875915" h="964564">
                <a:moveTo>
                  <a:pt x="325894" y="182333"/>
                </a:moveTo>
                <a:lnTo>
                  <a:pt x="306730" y="190436"/>
                </a:lnTo>
                <a:lnTo>
                  <a:pt x="287553" y="190436"/>
                </a:lnTo>
                <a:lnTo>
                  <a:pt x="268389" y="196507"/>
                </a:lnTo>
                <a:lnTo>
                  <a:pt x="332599" y="196507"/>
                </a:lnTo>
                <a:lnTo>
                  <a:pt x="325894" y="182333"/>
                </a:lnTo>
                <a:close/>
              </a:path>
              <a:path w="2875915" h="964564">
                <a:moveTo>
                  <a:pt x="1016025" y="184353"/>
                </a:moveTo>
                <a:lnTo>
                  <a:pt x="996861" y="194487"/>
                </a:lnTo>
                <a:lnTo>
                  <a:pt x="1028018" y="194487"/>
                </a:lnTo>
                <a:lnTo>
                  <a:pt x="1016025" y="184353"/>
                </a:lnTo>
                <a:close/>
              </a:path>
              <a:path w="2875915" h="964564">
                <a:moveTo>
                  <a:pt x="76682" y="158013"/>
                </a:moveTo>
                <a:lnTo>
                  <a:pt x="57505" y="180301"/>
                </a:lnTo>
                <a:lnTo>
                  <a:pt x="115023" y="180301"/>
                </a:lnTo>
                <a:lnTo>
                  <a:pt x="95846" y="164096"/>
                </a:lnTo>
                <a:lnTo>
                  <a:pt x="76682" y="158013"/>
                </a:lnTo>
                <a:close/>
              </a:path>
              <a:path w="2875915" h="964564">
                <a:moveTo>
                  <a:pt x="134188" y="172199"/>
                </a:moveTo>
                <a:lnTo>
                  <a:pt x="115023" y="180301"/>
                </a:lnTo>
                <a:lnTo>
                  <a:pt x="146972" y="180301"/>
                </a:lnTo>
                <a:lnTo>
                  <a:pt x="134188" y="172199"/>
                </a:lnTo>
                <a:close/>
              </a:path>
              <a:path w="2875915" h="964564">
                <a:moveTo>
                  <a:pt x="38341" y="172199"/>
                </a:moveTo>
                <a:lnTo>
                  <a:pt x="19164" y="176250"/>
                </a:lnTo>
                <a:lnTo>
                  <a:pt x="47923" y="176250"/>
                </a:lnTo>
                <a:lnTo>
                  <a:pt x="38341" y="172199"/>
                </a:lnTo>
                <a:close/>
              </a:path>
              <a:path w="2875915" h="964564">
                <a:moveTo>
                  <a:pt x="1207731" y="127622"/>
                </a:moveTo>
                <a:lnTo>
                  <a:pt x="1188567" y="172199"/>
                </a:lnTo>
                <a:lnTo>
                  <a:pt x="2859683" y="172199"/>
                </a:lnTo>
                <a:lnTo>
                  <a:pt x="2859561" y="166116"/>
                </a:lnTo>
                <a:lnTo>
                  <a:pt x="1246073" y="166116"/>
                </a:lnTo>
                <a:lnTo>
                  <a:pt x="1226908" y="135737"/>
                </a:lnTo>
                <a:lnTo>
                  <a:pt x="1207731" y="127622"/>
                </a:lnTo>
                <a:close/>
              </a:path>
              <a:path w="2875915" h="964564">
                <a:moveTo>
                  <a:pt x="1150226" y="131686"/>
                </a:moveTo>
                <a:lnTo>
                  <a:pt x="1131049" y="164096"/>
                </a:lnTo>
                <a:lnTo>
                  <a:pt x="1092707" y="168148"/>
                </a:lnTo>
                <a:lnTo>
                  <a:pt x="1185371" y="168148"/>
                </a:lnTo>
                <a:lnTo>
                  <a:pt x="1169390" y="147891"/>
                </a:lnTo>
                <a:lnTo>
                  <a:pt x="1150226" y="131686"/>
                </a:lnTo>
                <a:close/>
              </a:path>
              <a:path w="2875915" h="964564">
                <a:moveTo>
                  <a:pt x="1265250" y="121551"/>
                </a:moveTo>
                <a:lnTo>
                  <a:pt x="1246073" y="166116"/>
                </a:lnTo>
                <a:lnTo>
                  <a:pt x="2859561" y="166116"/>
                </a:lnTo>
                <a:lnTo>
                  <a:pt x="2858750" y="125603"/>
                </a:lnTo>
                <a:lnTo>
                  <a:pt x="1284414" y="125603"/>
                </a:lnTo>
                <a:lnTo>
                  <a:pt x="1265250" y="121551"/>
                </a:lnTo>
                <a:close/>
              </a:path>
              <a:path w="2875915" h="964564">
                <a:moveTo>
                  <a:pt x="1303591" y="101295"/>
                </a:moveTo>
                <a:lnTo>
                  <a:pt x="1284414" y="125603"/>
                </a:lnTo>
                <a:lnTo>
                  <a:pt x="2858750" y="125603"/>
                </a:lnTo>
                <a:lnTo>
                  <a:pt x="2858587" y="117500"/>
                </a:lnTo>
                <a:lnTo>
                  <a:pt x="1322755" y="117500"/>
                </a:lnTo>
                <a:lnTo>
                  <a:pt x="1303591" y="101295"/>
                </a:lnTo>
                <a:close/>
              </a:path>
              <a:path w="2875915" h="964564">
                <a:moveTo>
                  <a:pt x="1399438" y="79006"/>
                </a:moveTo>
                <a:lnTo>
                  <a:pt x="1380261" y="89128"/>
                </a:lnTo>
                <a:lnTo>
                  <a:pt x="1361097" y="95211"/>
                </a:lnTo>
                <a:lnTo>
                  <a:pt x="1341932" y="117500"/>
                </a:lnTo>
                <a:lnTo>
                  <a:pt x="2858587" y="117500"/>
                </a:lnTo>
                <a:lnTo>
                  <a:pt x="2858506" y="113449"/>
                </a:lnTo>
                <a:lnTo>
                  <a:pt x="1418615" y="113449"/>
                </a:lnTo>
                <a:lnTo>
                  <a:pt x="1399438" y="79006"/>
                </a:lnTo>
                <a:close/>
              </a:path>
              <a:path w="2875915" h="964564">
                <a:moveTo>
                  <a:pt x="1437779" y="48615"/>
                </a:moveTo>
                <a:lnTo>
                  <a:pt x="1418615" y="113449"/>
                </a:lnTo>
                <a:lnTo>
                  <a:pt x="2858506" y="113449"/>
                </a:lnTo>
                <a:lnTo>
                  <a:pt x="2857328" y="54698"/>
                </a:lnTo>
                <a:lnTo>
                  <a:pt x="1476121" y="54698"/>
                </a:lnTo>
                <a:lnTo>
                  <a:pt x="1456956" y="52666"/>
                </a:lnTo>
                <a:lnTo>
                  <a:pt x="1437779" y="48615"/>
                </a:lnTo>
                <a:close/>
              </a:path>
              <a:path w="2875915" h="964564">
                <a:moveTo>
                  <a:pt x="1495285" y="22275"/>
                </a:moveTo>
                <a:lnTo>
                  <a:pt x="1476121" y="54698"/>
                </a:lnTo>
                <a:lnTo>
                  <a:pt x="2857328" y="54698"/>
                </a:lnTo>
                <a:lnTo>
                  <a:pt x="2857085" y="42532"/>
                </a:lnTo>
                <a:lnTo>
                  <a:pt x="1514462" y="42532"/>
                </a:lnTo>
                <a:lnTo>
                  <a:pt x="1495285" y="22275"/>
                </a:lnTo>
                <a:close/>
              </a:path>
              <a:path w="2875915" h="964564">
                <a:moveTo>
                  <a:pt x="1571967" y="12153"/>
                </a:moveTo>
                <a:lnTo>
                  <a:pt x="1552803" y="12153"/>
                </a:lnTo>
                <a:lnTo>
                  <a:pt x="1533626" y="42532"/>
                </a:lnTo>
                <a:lnTo>
                  <a:pt x="2857085" y="42532"/>
                </a:lnTo>
                <a:lnTo>
                  <a:pt x="2856801" y="28359"/>
                </a:lnTo>
                <a:lnTo>
                  <a:pt x="1744510" y="28359"/>
                </a:lnTo>
                <a:lnTo>
                  <a:pt x="1740250" y="24307"/>
                </a:lnTo>
                <a:lnTo>
                  <a:pt x="1610309" y="24307"/>
                </a:lnTo>
                <a:lnTo>
                  <a:pt x="1591144" y="22275"/>
                </a:lnTo>
                <a:lnTo>
                  <a:pt x="1571967" y="12153"/>
                </a:lnTo>
                <a:close/>
              </a:path>
              <a:path w="2875915" h="964564">
                <a:moveTo>
                  <a:pt x="1763674" y="12153"/>
                </a:moveTo>
                <a:lnTo>
                  <a:pt x="1744510" y="28359"/>
                </a:lnTo>
                <a:lnTo>
                  <a:pt x="2856801" y="28359"/>
                </a:lnTo>
                <a:lnTo>
                  <a:pt x="2856719" y="24307"/>
                </a:lnTo>
                <a:lnTo>
                  <a:pt x="2070404" y="24307"/>
                </a:lnTo>
                <a:lnTo>
                  <a:pt x="2066144" y="20256"/>
                </a:lnTo>
                <a:lnTo>
                  <a:pt x="1974545" y="20256"/>
                </a:lnTo>
                <a:lnTo>
                  <a:pt x="1969739" y="18224"/>
                </a:lnTo>
                <a:lnTo>
                  <a:pt x="1782851" y="18224"/>
                </a:lnTo>
                <a:lnTo>
                  <a:pt x="1763674" y="12153"/>
                </a:lnTo>
                <a:close/>
              </a:path>
              <a:path w="2875915" h="964564">
                <a:moveTo>
                  <a:pt x="1629486" y="16205"/>
                </a:moveTo>
                <a:lnTo>
                  <a:pt x="1610309" y="24307"/>
                </a:lnTo>
                <a:lnTo>
                  <a:pt x="1740250" y="24307"/>
                </a:lnTo>
                <a:lnTo>
                  <a:pt x="1738113" y="22275"/>
                </a:lnTo>
                <a:lnTo>
                  <a:pt x="1686991" y="22275"/>
                </a:lnTo>
                <a:lnTo>
                  <a:pt x="1677439" y="20256"/>
                </a:lnTo>
                <a:lnTo>
                  <a:pt x="1648650" y="20256"/>
                </a:lnTo>
                <a:lnTo>
                  <a:pt x="1629486" y="16205"/>
                </a:lnTo>
                <a:close/>
              </a:path>
              <a:path w="2875915" h="964564">
                <a:moveTo>
                  <a:pt x="2089569" y="0"/>
                </a:moveTo>
                <a:lnTo>
                  <a:pt x="2070404" y="24307"/>
                </a:lnTo>
                <a:lnTo>
                  <a:pt x="2856719" y="24307"/>
                </a:lnTo>
                <a:lnTo>
                  <a:pt x="2856679" y="22275"/>
                </a:lnTo>
                <a:lnTo>
                  <a:pt x="2472982" y="22275"/>
                </a:lnTo>
                <a:lnTo>
                  <a:pt x="2471071" y="20256"/>
                </a:lnTo>
                <a:lnTo>
                  <a:pt x="2108746" y="20256"/>
                </a:lnTo>
                <a:lnTo>
                  <a:pt x="2089569" y="0"/>
                </a:lnTo>
                <a:close/>
              </a:path>
              <a:path w="2875915" h="964564">
                <a:moveTo>
                  <a:pt x="1706168" y="6070"/>
                </a:moveTo>
                <a:lnTo>
                  <a:pt x="1686991" y="22275"/>
                </a:lnTo>
                <a:lnTo>
                  <a:pt x="1738113" y="22275"/>
                </a:lnTo>
                <a:lnTo>
                  <a:pt x="1725333" y="10121"/>
                </a:lnTo>
                <a:lnTo>
                  <a:pt x="1706168" y="6070"/>
                </a:lnTo>
                <a:close/>
              </a:path>
              <a:path w="2875915" h="964564">
                <a:moveTo>
                  <a:pt x="2492159" y="8102"/>
                </a:moveTo>
                <a:lnTo>
                  <a:pt x="2472982" y="22275"/>
                </a:lnTo>
                <a:lnTo>
                  <a:pt x="2856679" y="22275"/>
                </a:lnTo>
                <a:lnTo>
                  <a:pt x="2856597" y="18224"/>
                </a:lnTo>
                <a:lnTo>
                  <a:pt x="2664688" y="18224"/>
                </a:lnTo>
                <a:lnTo>
                  <a:pt x="2660862" y="16205"/>
                </a:lnTo>
                <a:lnTo>
                  <a:pt x="2588005" y="16205"/>
                </a:lnTo>
                <a:lnTo>
                  <a:pt x="2578393" y="14173"/>
                </a:lnTo>
                <a:lnTo>
                  <a:pt x="2530500" y="14173"/>
                </a:lnTo>
                <a:lnTo>
                  <a:pt x="2511323" y="10121"/>
                </a:lnTo>
                <a:lnTo>
                  <a:pt x="2492159" y="8102"/>
                </a:lnTo>
                <a:close/>
              </a:path>
              <a:path w="2875915" h="964564">
                <a:moveTo>
                  <a:pt x="1667827" y="18224"/>
                </a:moveTo>
                <a:lnTo>
                  <a:pt x="1648650" y="20256"/>
                </a:lnTo>
                <a:lnTo>
                  <a:pt x="1677439" y="20256"/>
                </a:lnTo>
                <a:lnTo>
                  <a:pt x="1667827" y="18224"/>
                </a:lnTo>
                <a:close/>
              </a:path>
              <a:path w="2875915" h="964564">
                <a:moveTo>
                  <a:pt x="2012899" y="12153"/>
                </a:moveTo>
                <a:lnTo>
                  <a:pt x="1993722" y="14173"/>
                </a:lnTo>
                <a:lnTo>
                  <a:pt x="1974545" y="20256"/>
                </a:lnTo>
                <a:lnTo>
                  <a:pt x="2066144" y="20256"/>
                </a:lnTo>
                <a:lnTo>
                  <a:pt x="2061884" y="16205"/>
                </a:lnTo>
                <a:lnTo>
                  <a:pt x="2032063" y="16205"/>
                </a:lnTo>
                <a:lnTo>
                  <a:pt x="2012899" y="12153"/>
                </a:lnTo>
                <a:close/>
              </a:path>
              <a:path w="2875915" h="964564">
                <a:moveTo>
                  <a:pt x="2147087" y="10121"/>
                </a:moveTo>
                <a:lnTo>
                  <a:pt x="2127910" y="14173"/>
                </a:lnTo>
                <a:lnTo>
                  <a:pt x="2108746" y="20256"/>
                </a:lnTo>
                <a:lnTo>
                  <a:pt x="2471071" y="20256"/>
                </a:lnTo>
                <a:lnTo>
                  <a:pt x="2469149" y="18224"/>
                </a:lnTo>
                <a:lnTo>
                  <a:pt x="2262111" y="18224"/>
                </a:lnTo>
                <a:lnTo>
                  <a:pt x="2242934" y="16205"/>
                </a:lnTo>
                <a:lnTo>
                  <a:pt x="2166251" y="16205"/>
                </a:lnTo>
                <a:lnTo>
                  <a:pt x="2147087" y="10121"/>
                </a:lnTo>
                <a:close/>
              </a:path>
              <a:path w="2875915" h="964564">
                <a:moveTo>
                  <a:pt x="1821192" y="6070"/>
                </a:moveTo>
                <a:lnTo>
                  <a:pt x="1802015" y="10121"/>
                </a:lnTo>
                <a:lnTo>
                  <a:pt x="1782851" y="18224"/>
                </a:lnTo>
                <a:lnTo>
                  <a:pt x="1840356" y="18224"/>
                </a:lnTo>
                <a:lnTo>
                  <a:pt x="1821192" y="6070"/>
                </a:lnTo>
                <a:close/>
              </a:path>
              <a:path w="2875915" h="964564">
                <a:moveTo>
                  <a:pt x="1859533" y="8102"/>
                </a:moveTo>
                <a:lnTo>
                  <a:pt x="1840356" y="18224"/>
                </a:lnTo>
                <a:lnTo>
                  <a:pt x="1917039" y="18224"/>
                </a:lnTo>
                <a:lnTo>
                  <a:pt x="1909369" y="14173"/>
                </a:lnTo>
                <a:lnTo>
                  <a:pt x="1878698" y="14173"/>
                </a:lnTo>
                <a:lnTo>
                  <a:pt x="1859533" y="8102"/>
                </a:lnTo>
                <a:close/>
              </a:path>
              <a:path w="2875915" h="964564">
                <a:moveTo>
                  <a:pt x="1936216" y="10121"/>
                </a:moveTo>
                <a:lnTo>
                  <a:pt x="1917039" y="18224"/>
                </a:lnTo>
                <a:lnTo>
                  <a:pt x="1969739" y="18224"/>
                </a:lnTo>
                <a:lnTo>
                  <a:pt x="1955380" y="12153"/>
                </a:lnTo>
                <a:lnTo>
                  <a:pt x="1936216" y="10121"/>
                </a:lnTo>
                <a:close/>
              </a:path>
              <a:path w="2875915" h="964564">
                <a:moveTo>
                  <a:pt x="2300452" y="12153"/>
                </a:moveTo>
                <a:lnTo>
                  <a:pt x="2281275" y="12153"/>
                </a:lnTo>
                <a:lnTo>
                  <a:pt x="2262111" y="18224"/>
                </a:lnTo>
                <a:lnTo>
                  <a:pt x="2319616" y="18224"/>
                </a:lnTo>
                <a:lnTo>
                  <a:pt x="2300452" y="12153"/>
                </a:lnTo>
                <a:close/>
              </a:path>
              <a:path w="2875915" h="964564">
                <a:moveTo>
                  <a:pt x="2377135" y="6070"/>
                </a:moveTo>
                <a:lnTo>
                  <a:pt x="2357958" y="12153"/>
                </a:lnTo>
                <a:lnTo>
                  <a:pt x="2338793" y="16205"/>
                </a:lnTo>
                <a:lnTo>
                  <a:pt x="2319616" y="18224"/>
                </a:lnTo>
                <a:lnTo>
                  <a:pt x="2469149" y="18224"/>
                </a:lnTo>
                <a:lnTo>
                  <a:pt x="2465316" y="14173"/>
                </a:lnTo>
                <a:lnTo>
                  <a:pt x="2396299" y="14173"/>
                </a:lnTo>
                <a:lnTo>
                  <a:pt x="2377135" y="6070"/>
                </a:lnTo>
                <a:close/>
              </a:path>
              <a:path w="2875915" h="964564">
                <a:moveTo>
                  <a:pt x="2722206" y="8102"/>
                </a:moveTo>
                <a:lnTo>
                  <a:pt x="2703029" y="10121"/>
                </a:lnTo>
                <a:lnTo>
                  <a:pt x="2683852" y="16205"/>
                </a:lnTo>
                <a:lnTo>
                  <a:pt x="2664688" y="18224"/>
                </a:lnTo>
                <a:lnTo>
                  <a:pt x="2741371" y="18224"/>
                </a:lnTo>
                <a:lnTo>
                  <a:pt x="2722206" y="8102"/>
                </a:lnTo>
                <a:close/>
              </a:path>
              <a:path w="2875915" h="964564">
                <a:moveTo>
                  <a:pt x="2760535" y="2019"/>
                </a:moveTo>
                <a:lnTo>
                  <a:pt x="2741371" y="18224"/>
                </a:lnTo>
                <a:lnTo>
                  <a:pt x="2856597" y="18224"/>
                </a:lnTo>
                <a:lnTo>
                  <a:pt x="2856557" y="16205"/>
                </a:lnTo>
                <a:lnTo>
                  <a:pt x="2779712" y="16205"/>
                </a:lnTo>
                <a:lnTo>
                  <a:pt x="2760535" y="2019"/>
                </a:lnTo>
                <a:close/>
              </a:path>
              <a:path w="2875915" h="964564">
                <a:moveTo>
                  <a:pt x="2051227" y="6070"/>
                </a:moveTo>
                <a:lnTo>
                  <a:pt x="2032063" y="16205"/>
                </a:lnTo>
                <a:lnTo>
                  <a:pt x="2061884" y="16205"/>
                </a:lnTo>
                <a:lnTo>
                  <a:pt x="2051227" y="6070"/>
                </a:lnTo>
                <a:close/>
              </a:path>
              <a:path w="2875915" h="964564">
                <a:moveTo>
                  <a:pt x="2204593" y="10121"/>
                </a:moveTo>
                <a:lnTo>
                  <a:pt x="2185428" y="12153"/>
                </a:lnTo>
                <a:lnTo>
                  <a:pt x="2166251" y="16205"/>
                </a:lnTo>
                <a:lnTo>
                  <a:pt x="2242934" y="16205"/>
                </a:lnTo>
                <a:lnTo>
                  <a:pt x="2223770" y="12153"/>
                </a:lnTo>
                <a:lnTo>
                  <a:pt x="2204593" y="10121"/>
                </a:lnTo>
                <a:close/>
              </a:path>
              <a:path w="2875915" h="964564">
                <a:moveTo>
                  <a:pt x="2645511" y="8102"/>
                </a:moveTo>
                <a:lnTo>
                  <a:pt x="2626347" y="10121"/>
                </a:lnTo>
                <a:lnTo>
                  <a:pt x="2607170" y="10121"/>
                </a:lnTo>
                <a:lnTo>
                  <a:pt x="2588005" y="16205"/>
                </a:lnTo>
                <a:lnTo>
                  <a:pt x="2660862" y="16205"/>
                </a:lnTo>
                <a:lnTo>
                  <a:pt x="2645511" y="8102"/>
                </a:lnTo>
                <a:close/>
              </a:path>
              <a:path w="2875915" h="964564">
                <a:moveTo>
                  <a:pt x="2856395" y="8102"/>
                </a:moveTo>
                <a:lnTo>
                  <a:pt x="2837218" y="8102"/>
                </a:lnTo>
                <a:lnTo>
                  <a:pt x="2818053" y="14173"/>
                </a:lnTo>
                <a:lnTo>
                  <a:pt x="2798876" y="14173"/>
                </a:lnTo>
                <a:lnTo>
                  <a:pt x="2779712" y="16205"/>
                </a:lnTo>
                <a:lnTo>
                  <a:pt x="2856557" y="16205"/>
                </a:lnTo>
                <a:lnTo>
                  <a:pt x="2856395" y="8102"/>
                </a:lnTo>
                <a:close/>
              </a:path>
              <a:path w="2875915" h="964564">
                <a:moveTo>
                  <a:pt x="1897875" y="8102"/>
                </a:moveTo>
                <a:lnTo>
                  <a:pt x="1878698" y="14173"/>
                </a:lnTo>
                <a:lnTo>
                  <a:pt x="1909369" y="14173"/>
                </a:lnTo>
                <a:lnTo>
                  <a:pt x="1897875" y="8102"/>
                </a:lnTo>
                <a:close/>
              </a:path>
              <a:path w="2875915" h="964564">
                <a:moveTo>
                  <a:pt x="2415476" y="6070"/>
                </a:moveTo>
                <a:lnTo>
                  <a:pt x="2396299" y="14173"/>
                </a:lnTo>
                <a:lnTo>
                  <a:pt x="2434640" y="14173"/>
                </a:lnTo>
                <a:lnTo>
                  <a:pt x="2415476" y="6070"/>
                </a:lnTo>
                <a:close/>
              </a:path>
              <a:path w="2875915" h="964564">
                <a:moveTo>
                  <a:pt x="2453817" y="2019"/>
                </a:moveTo>
                <a:lnTo>
                  <a:pt x="2434640" y="14173"/>
                </a:lnTo>
                <a:lnTo>
                  <a:pt x="2465316" y="14173"/>
                </a:lnTo>
                <a:lnTo>
                  <a:pt x="2453817" y="2019"/>
                </a:lnTo>
                <a:close/>
              </a:path>
              <a:path w="2875915" h="964564">
                <a:moveTo>
                  <a:pt x="2549664" y="6070"/>
                </a:moveTo>
                <a:lnTo>
                  <a:pt x="2530500" y="14173"/>
                </a:lnTo>
                <a:lnTo>
                  <a:pt x="2578393" y="14173"/>
                </a:lnTo>
                <a:lnTo>
                  <a:pt x="2568841" y="12153"/>
                </a:lnTo>
                <a:lnTo>
                  <a:pt x="2549664" y="6070"/>
                </a:lnTo>
                <a:close/>
              </a:path>
            </a:pathLst>
          </a:custGeom>
          <a:solidFill>
            <a:srgbClr val="CF232B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" name="object 87"/>
          <p:cNvSpPr/>
          <p:nvPr/>
        </p:nvSpPr>
        <p:spPr>
          <a:xfrm>
            <a:off x="5965415" y="3888325"/>
            <a:ext cx="2022128" cy="524619"/>
          </a:xfrm>
          <a:custGeom>
            <a:avLst/>
            <a:gdLst/>
            <a:ahLst/>
            <a:cxnLst/>
            <a:rect l="l" t="t" r="r" b="b"/>
            <a:pathLst>
              <a:path w="2875915" h="746125">
                <a:moveTo>
                  <a:pt x="19164" y="18237"/>
                </a:moveTo>
                <a:lnTo>
                  <a:pt x="0" y="18237"/>
                </a:lnTo>
                <a:lnTo>
                  <a:pt x="0" y="745528"/>
                </a:lnTo>
                <a:lnTo>
                  <a:pt x="2875559" y="745528"/>
                </a:lnTo>
                <a:lnTo>
                  <a:pt x="2856585" y="141808"/>
                </a:lnTo>
                <a:lnTo>
                  <a:pt x="2338793" y="141808"/>
                </a:lnTo>
                <a:lnTo>
                  <a:pt x="2319616" y="139788"/>
                </a:lnTo>
                <a:lnTo>
                  <a:pt x="2313215" y="137756"/>
                </a:lnTo>
                <a:lnTo>
                  <a:pt x="2281275" y="137756"/>
                </a:lnTo>
                <a:lnTo>
                  <a:pt x="2262111" y="135737"/>
                </a:lnTo>
                <a:lnTo>
                  <a:pt x="2249339" y="131686"/>
                </a:lnTo>
                <a:lnTo>
                  <a:pt x="2070404" y="131686"/>
                </a:lnTo>
                <a:lnTo>
                  <a:pt x="2066559" y="129654"/>
                </a:lnTo>
                <a:lnTo>
                  <a:pt x="2032063" y="129654"/>
                </a:lnTo>
                <a:lnTo>
                  <a:pt x="2019273" y="125602"/>
                </a:lnTo>
                <a:lnTo>
                  <a:pt x="1993722" y="125602"/>
                </a:lnTo>
                <a:lnTo>
                  <a:pt x="1974545" y="121551"/>
                </a:lnTo>
                <a:lnTo>
                  <a:pt x="1970721" y="119532"/>
                </a:lnTo>
                <a:lnTo>
                  <a:pt x="1878698" y="119532"/>
                </a:lnTo>
                <a:lnTo>
                  <a:pt x="1869086" y="117500"/>
                </a:lnTo>
                <a:lnTo>
                  <a:pt x="1840356" y="117500"/>
                </a:lnTo>
                <a:lnTo>
                  <a:pt x="1830774" y="113449"/>
                </a:lnTo>
                <a:lnTo>
                  <a:pt x="1782851" y="113449"/>
                </a:lnTo>
                <a:lnTo>
                  <a:pt x="1768453" y="107365"/>
                </a:lnTo>
                <a:lnTo>
                  <a:pt x="1686991" y="107365"/>
                </a:lnTo>
                <a:lnTo>
                  <a:pt x="1667827" y="99275"/>
                </a:lnTo>
                <a:lnTo>
                  <a:pt x="1648650" y="97243"/>
                </a:lnTo>
                <a:lnTo>
                  <a:pt x="1635860" y="93192"/>
                </a:lnTo>
                <a:lnTo>
                  <a:pt x="1533626" y="93192"/>
                </a:lnTo>
                <a:lnTo>
                  <a:pt x="1521656" y="83070"/>
                </a:lnTo>
                <a:lnTo>
                  <a:pt x="1418615" y="83070"/>
                </a:lnTo>
                <a:lnTo>
                  <a:pt x="1402636" y="52679"/>
                </a:lnTo>
                <a:lnTo>
                  <a:pt x="1131049" y="52679"/>
                </a:lnTo>
                <a:lnTo>
                  <a:pt x="1116142" y="38493"/>
                </a:lnTo>
                <a:lnTo>
                  <a:pt x="920178" y="38493"/>
                </a:lnTo>
                <a:lnTo>
                  <a:pt x="907402" y="30391"/>
                </a:lnTo>
                <a:lnTo>
                  <a:pt x="230035" y="30391"/>
                </a:lnTo>
                <a:lnTo>
                  <a:pt x="225244" y="26339"/>
                </a:lnTo>
                <a:lnTo>
                  <a:pt x="57505" y="26339"/>
                </a:lnTo>
                <a:lnTo>
                  <a:pt x="19164" y="18237"/>
                </a:lnTo>
                <a:close/>
              </a:path>
              <a:path w="2875915" h="746125">
                <a:moveTo>
                  <a:pt x="2377135" y="137756"/>
                </a:moveTo>
                <a:lnTo>
                  <a:pt x="2357958" y="141808"/>
                </a:lnTo>
                <a:lnTo>
                  <a:pt x="2396299" y="141808"/>
                </a:lnTo>
                <a:lnTo>
                  <a:pt x="2377135" y="137756"/>
                </a:lnTo>
                <a:close/>
              </a:path>
              <a:path w="2875915" h="746125">
                <a:moveTo>
                  <a:pt x="2415476" y="137756"/>
                </a:moveTo>
                <a:lnTo>
                  <a:pt x="2396299" y="141808"/>
                </a:lnTo>
                <a:lnTo>
                  <a:pt x="2434640" y="141808"/>
                </a:lnTo>
                <a:lnTo>
                  <a:pt x="2415476" y="137756"/>
                </a:lnTo>
                <a:close/>
              </a:path>
              <a:path w="2875915" h="746125">
                <a:moveTo>
                  <a:pt x="2453817" y="129654"/>
                </a:moveTo>
                <a:lnTo>
                  <a:pt x="2434640" y="141808"/>
                </a:lnTo>
                <a:lnTo>
                  <a:pt x="2472982" y="141808"/>
                </a:lnTo>
                <a:lnTo>
                  <a:pt x="2453817" y="129654"/>
                </a:lnTo>
                <a:close/>
              </a:path>
              <a:path w="2875915" h="746125">
                <a:moveTo>
                  <a:pt x="2511323" y="137756"/>
                </a:moveTo>
                <a:lnTo>
                  <a:pt x="2492159" y="137756"/>
                </a:lnTo>
                <a:lnTo>
                  <a:pt x="2472982" y="141808"/>
                </a:lnTo>
                <a:lnTo>
                  <a:pt x="2741371" y="141808"/>
                </a:lnTo>
                <a:lnTo>
                  <a:pt x="2731819" y="139788"/>
                </a:lnTo>
                <a:lnTo>
                  <a:pt x="2530500" y="139788"/>
                </a:lnTo>
                <a:lnTo>
                  <a:pt x="2511323" y="137756"/>
                </a:lnTo>
                <a:close/>
              </a:path>
              <a:path w="2875915" h="746125">
                <a:moveTo>
                  <a:pt x="2760535" y="133705"/>
                </a:moveTo>
                <a:lnTo>
                  <a:pt x="2741371" y="141808"/>
                </a:lnTo>
                <a:lnTo>
                  <a:pt x="2856585" y="141808"/>
                </a:lnTo>
                <a:lnTo>
                  <a:pt x="2856458" y="137756"/>
                </a:lnTo>
                <a:lnTo>
                  <a:pt x="2798876" y="137756"/>
                </a:lnTo>
                <a:lnTo>
                  <a:pt x="2760535" y="133705"/>
                </a:lnTo>
                <a:close/>
              </a:path>
              <a:path w="2875915" h="746125">
                <a:moveTo>
                  <a:pt x="2549664" y="135737"/>
                </a:moveTo>
                <a:lnTo>
                  <a:pt x="2530500" y="139788"/>
                </a:lnTo>
                <a:lnTo>
                  <a:pt x="2664688" y="139788"/>
                </a:lnTo>
                <a:lnTo>
                  <a:pt x="2658282" y="137756"/>
                </a:lnTo>
                <a:lnTo>
                  <a:pt x="2568841" y="137756"/>
                </a:lnTo>
                <a:lnTo>
                  <a:pt x="2549664" y="135737"/>
                </a:lnTo>
                <a:close/>
              </a:path>
              <a:path w="2875915" h="746125">
                <a:moveTo>
                  <a:pt x="2722206" y="137756"/>
                </a:moveTo>
                <a:lnTo>
                  <a:pt x="2703029" y="139788"/>
                </a:lnTo>
                <a:lnTo>
                  <a:pt x="2731819" y="139788"/>
                </a:lnTo>
                <a:lnTo>
                  <a:pt x="2722206" y="137756"/>
                </a:lnTo>
                <a:close/>
              </a:path>
              <a:path w="2875915" h="746125">
                <a:moveTo>
                  <a:pt x="2300452" y="133705"/>
                </a:moveTo>
                <a:lnTo>
                  <a:pt x="2281275" y="137756"/>
                </a:lnTo>
                <a:lnTo>
                  <a:pt x="2313215" y="137756"/>
                </a:lnTo>
                <a:lnTo>
                  <a:pt x="2300452" y="133705"/>
                </a:lnTo>
                <a:close/>
              </a:path>
              <a:path w="2875915" h="746125">
                <a:moveTo>
                  <a:pt x="2645511" y="133705"/>
                </a:moveTo>
                <a:lnTo>
                  <a:pt x="2607170" y="137756"/>
                </a:lnTo>
                <a:lnTo>
                  <a:pt x="2658282" y="137756"/>
                </a:lnTo>
                <a:lnTo>
                  <a:pt x="2645511" y="133705"/>
                </a:lnTo>
                <a:close/>
              </a:path>
              <a:path w="2875915" h="746125">
                <a:moveTo>
                  <a:pt x="2856395" y="135737"/>
                </a:moveTo>
                <a:lnTo>
                  <a:pt x="2837218" y="135737"/>
                </a:lnTo>
                <a:lnTo>
                  <a:pt x="2818053" y="137756"/>
                </a:lnTo>
                <a:lnTo>
                  <a:pt x="2856458" y="137756"/>
                </a:lnTo>
                <a:lnTo>
                  <a:pt x="2856395" y="135737"/>
                </a:lnTo>
                <a:close/>
              </a:path>
              <a:path w="2875915" h="746125">
                <a:moveTo>
                  <a:pt x="2089569" y="121551"/>
                </a:moveTo>
                <a:lnTo>
                  <a:pt x="2070404" y="131686"/>
                </a:lnTo>
                <a:lnTo>
                  <a:pt x="2185428" y="131686"/>
                </a:lnTo>
                <a:lnTo>
                  <a:pt x="2147087" y="127635"/>
                </a:lnTo>
                <a:lnTo>
                  <a:pt x="2108746" y="127635"/>
                </a:lnTo>
                <a:lnTo>
                  <a:pt x="2089569" y="121551"/>
                </a:lnTo>
                <a:close/>
              </a:path>
              <a:path w="2875915" h="746125">
                <a:moveTo>
                  <a:pt x="2242934" y="129654"/>
                </a:moveTo>
                <a:lnTo>
                  <a:pt x="2204593" y="129654"/>
                </a:lnTo>
                <a:lnTo>
                  <a:pt x="2185428" y="131686"/>
                </a:lnTo>
                <a:lnTo>
                  <a:pt x="2249339" y="131686"/>
                </a:lnTo>
                <a:lnTo>
                  <a:pt x="2242934" y="129654"/>
                </a:lnTo>
                <a:close/>
              </a:path>
              <a:path w="2875915" h="746125">
                <a:moveTo>
                  <a:pt x="2051227" y="121551"/>
                </a:moveTo>
                <a:lnTo>
                  <a:pt x="2032063" y="129654"/>
                </a:lnTo>
                <a:lnTo>
                  <a:pt x="2066559" y="129654"/>
                </a:lnTo>
                <a:lnTo>
                  <a:pt x="2051227" y="121551"/>
                </a:lnTo>
                <a:close/>
              </a:path>
              <a:path w="2875915" h="746125">
                <a:moveTo>
                  <a:pt x="2012899" y="123583"/>
                </a:moveTo>
                <a:lnTo>
                  <a:pt x="1993722" y="125602"/>
                </a:lnTo>
                <a:lnTo>
                  <a:pt x="2019273" y="125602"/>
                </a:lnTo>
                <a:lnTo>
                  <a:pt x="2012899" y="123583"/>
                </a:lnTo>
                <a:close/>
              </a:path>
              <a:path w="2875915" h="746125">
                <a:moveTo>
                  <a:pt x="1897875" y="113449"/>
                </a:moveTo>
                <a:lnTo>
                  <a:pt x="1878698" y="119532"/>
                </a:lnTo>
                <a:lnTo>
                  <a:pt x="1970721" y="119532"/>
                </a:lnTo>
                <a:lnTo>
                  <a:pt x="1966874" y="117500"/>
                </a:lnTo>
                <a:lnTo>
                  <a:pt x="1917039" y="117500"/>
                </a:lnTo>
                <a:lnTo>
                  <a:pt x="1897875" y="113449"/>
                </a:lnTo>
                <a:close/>
              </a:path>
              <a:path w="2875915" h="746125">
                <a:moveTo>
                  <a:pt x="1859533" y="115481"/>
                </a:moveTo>
                <a:lnTo>
                  <a:pt x="1840356" y="117500"/>
                </a:lnTo>
                <a:lnTo>
                  <a:pt x="1869086" y="117500"/>
                </a:lnTo>
                <a:lnTo>
                  <a:pt x="1859533" y="115481"/>
                </a:lnTo>
                <a:close/>
              </a:path>
              <a:path w="2875915" h="746125">
                <a:moveTo>
                  <a:pt x="1955380" y="111429"/>
                </a:moveTo>
                <a:lnTo>
                  <a:pt x="1936216" y="115481"/>
                </a:lnTo>
                <a:lnTo>
                  <a:pt x="1917039" y="117500"/>
                </a:lnTo>
                <a:lnTo>
                  <a:pt x="1966874" y="117500"/>
                </a:lnTo>
                <a:lnTo>
                  <a:pt x="1955380" y="111429"/>
                </a:lnTo>
                <a:close/>
              </a:path>
              <a:path w="2875915" h="746125">
                <a:moveTo>
                  <a:pt x="1821192" y="109397"/>
                </a:moveTo>
                <a:lnTo>
                  <a:pt x="1802015" y="113449"/>
                </a:lnTo>
                <a:lnTo>
                  <a:pt x="1830774" y="113449"/>
                </a:lnTo>
                <a:lnTo>
                  <a:pt x="1821192" y="109397"/>
                </a:lnTo>
                <a:close/>
              </a:path>
              <a:path w="2875915" h="746125">
                <a:moveTo>
                  <a:pt x="1725333" y="91173"/>
                </a:moveTo>
                <a:lnTo>
                  <a:pt x="1686991" y="107365"/>
                </a:lnTo>
                <a:lnTo>
                  <a:pt x="1768453" y="107365"/>
                </a:lnTo>
                <a:lnTo>
                  <a:pt x="1763674" y="105346"/>
                </a:lnTo>
                <a:lnTo>
                  <a:pt x="1744510" y="105346"/>
                </a:lnTo>
                <a:lnTo>
                  <a:pt x="1725333" y="91173"/>
                </a:lnTo>
                <a:close/>
              </a:path>
              <a:path w="2875915" h="746125">
                <a:moveTo>
                  <a:pt x="1571967" y="79019"/>
                </a:moveTo>
                <a:lnTo>
                  <a:pt x="1552803" y="85089"/>
                </a:lnTo>
                <a:lnTo>
                  <a:pt x="1533626" y="93192"/>
                </a:lnTo>
                <a:lnTo>
                  <a:pt x="1635860" y="93192"/>
                </a:lnTo>
                <a:lnTo>
                  <a:pt x="1629486" y="91173"/>
                </a:lnTo>
                <a:lnTo>
                  <a:pt x="1610309" y="91173"/>
                </a:lnTo>
                <a:lnTo>
                  <a:pt x="1591144" y="83070"/>
                </a:lnTo>
                <a:lnTo>
                  <a:pt x="1571967" y="79019"/>
                </a:lnTo>
                <a:close/>
              </a:path>
              <a:path w="2875915" h="746125">
                <a:moveTo>
                  <a:pt x="1437779" y="68884"/>
                </a:moveTo>
                <a:lnTo>
                  <a:pt x="1418615" y="83070"/>
                </a:lnTo>
                <a:lnTo>
                  <a:pt x="1476121" y="83070"/>
                </a:lnTo>
                <a:lnTo>
                  <a:pt x="1456956" y="70904"/>
                </a:lnTo>
                <a:lnTo>
                  <a:pt x="1437779" y="68884"/>
                </a:lnTo>
                <a:close/>
              </a:path>
              <a:path w="2875915" h="746125">
                <a:moveTo>
                  <a:pt x="1495285" y="72936"/>
                </a:moveTo>
                <a:lnTo>
                  <a:pt x="1476121" y="83070"/>
                </a:lnTo>
                <a:lnTo>
                  <a:pt x="1521656" y="83070"/>
                </a:lnTo>
                <a:lnTo>
                  <a:pt x="1514462" y="76987"/>
                </a:lnTo>
                <a:lnTo>
                  <a:pt x="1495285" y="72936"/>
                </a:lnTo>
                <a:close/>
              </a:path>
              <a:path w="2875915" h="746125">
                <a:moveTo>
                  <a:pt x="1169390" y="26339"/>
                </a:moveTo>
                <a:lnTo>
                  <a:pt x="1150226" y="32410"/>
                </a:lnTo>
                <a:lnTo>
                  <a:pt x="1131049" y="52679"/>
                </a:lnTo>
                <a:lnTo>
                  <a:pt x="1361097" y="52679"/>
                </a:lnTo>
                <a:lnTo>
                  <a:pt x="1349593" y="46596"/>
                </a:lnTo>
                <a:lnTo>
                  <a:pt x="1188567" y="46596"/>
                </a:lnTo>
                <a:lnTo>
                  <a:pt x="1169390" y="26339"/>
                </a:lnTo>
                <a:close/>
              </a:path>
              <a:path w="2875915" h="746125">
                <a:moveTo>
                  <a:pt x="1380261" y="42545"/>
                </a:moveTo>
                <a:lnTo>
                  <a:pt x="1361097" y="52679"/>
                </a:lnTo>
                <a:lnTo>
                  <a:pt x="1402636" y="52679"/>
                </a:lnTo>
                <a:lnTo>
                  <a:pt x="1399438" y="46596"/>
                </a:lnTo>
                <a:lnTo>
                  <a:pt x="1380261" y="42545"/>
                </a:lnTo>
                <a:close/>
              </a:path>
              <a:path w="2875915" h="746125">
                <a:moveTo>
                  <a:pt x="1226908" y="14185"/>
                </a:moveTo>
                <a:lnTo>
                  <a:pt x="1207731" y="32410"/>
                </a:lnTo>
                <a:lnTo>
                  <a:pt x="1188567" y="46596"/>
                </a:lnTo>
                <a:lnTo>
                  <a:pt x="1349593" y="46596"/>
                </a:lnTo>
                <a:lnTo>
                  <a:pt x="1341932" y="42545"/>
                </a:lnTo>
                <a:lnTo>
                  <a:pt x="1334733" y="36461"/>
                </a:lnTo>
                <a:lnTo>
                  <a:pt x="1284414" y="36461"/>
                </a:lnTo>
                <a:lnTo>
                  <a:pt x="1271638" y="28359"/>
                </a:lnTo>
                <a:lnTo>
                  <a:pt x="1246073" y="28359"/>
                </a:lnTo>
                <a:lnTo>
                  <a:pt x="1226908" y="14185"/>
                </a:lnTo>
                <a:close/>
              </a:path>
              <a:path w="2875915" h="746125">
                <a:moveTo>
                  <a:pt x="977684" y="14185"/>
                </a:moveTo>
                <a:lnTo>
                  <a:pt x="958519" y="18237"/>
                </a:lnTo>
                <a:lnTo>
                  <a:pt x="939342" y="30391"/>
                </a:lnTo>
                <a:lnTo>
                  <a:pt x="920178" y="38493"/>
                </a:lnTo>
                <a:lnTo>
                  <a:pt x="1116142" y="38493"/>
                </a:lnTo>
                <a:lnTo>
                  <a:pt x="1114006" y="36461"/>
                </a:lnTo>
                <a:lnTo>
                  <a:pt x="1035202" y="36461"/>
                </a:lnTo>
                <a:lnTo>
                  <a:pt x="1016025" y="22288"/>
                </a:lnTo>
                <a:lnTo>
                  <a:pt x="977684" y="14185"/>
                </a:lnTo>
                <a:close/>
              </a:path>
              <a:path w="2875915" h="746125">
                <a:moveTo>
                  <a:pt x="1073543" y="22288"/>
                </a:moveTo>
                <a:lnTo>
                  <a:pt x="1054366" y="28359"/>
                </a:lnTo>
                <a:lnTo>
                  <a:pt x="1035202" y="36461"/>
                </a:lnTo>
                <a:lnTo>
                  <a:pt x="1114006" y="36461"/>
                </a:lnTo>
                <a:lnTo>
                  <a:pt x="1111884" y="34442"/>
                </a:lnTo>
                <a:lnTo>
                  <a:pt x="1092707" y="26339"/>
                </a:lnTo>
                <a:lnTo>
                  <a:pt x="1073543" y="22288"/>
                </a:lnTo>
                <a:close/>
              </a:path>
              <a:path w="2875915" h="746125">
                <a:moveTo>
                  <a:pt x="1303591" y="20256"/>
                </a:moveTo>
                <a:lnTo>
                  <a:pt x="1284414" y="36461"/>
                </a:lnTo>
                <a:lnTo>
                  <a:pt x="1334733" y="36461"/>
                </a:lnTo>
                <a:lnTo>
                  <a:pt x="1322755" y="26339"/>
                </a:lnTo>
                <a:lnTo>
                  <a:pt x="1303591" y="20256"/>
                </a:lnTo>
                <a:close/>
              </a:path>
              <a:path w="2875915" h="746125">
                <a:moveTo>
                  <a:pt x="268389" y="16205"/>
                </a:moveTo>
                <a:lnTo>
                  <a:pt x="249212" y="16205"/>
                </a:lnTo>
                <a:lnTo>
                  <a:pt x="230035" y="30391"/>
                </a:lnTo>
                <a:lnTo>
                  <a:pt x="881837" y="30391"/>
                </a:lnTo>
                <a:lnTo>
                  <a:pt x="879913" y="28359"/>
                </a:lnTo>
                <a:lnTo>
                  <a:pt x="690130" y="28359"/>
                </a:lnTo>
                <a:lnTo>
                  <a:pt x="683755" y="26339"/>
                </a:lnTo>
                <a:lnTo>
                  <a:pt x="345058" y="26339"/>
                </a:lnTo>
                <a:lnTo>
                  <a:pt x="337393" y="18237"/>
                </a:lnTo>
                <a:lnTo>
                  <a:pt x="287553" y="18237"/>
                </a:lnTo>
                <a:lnTo>
                  <a:pt x="268389" y="16205"/>
                </a:lnTo>
                <a:close/>
              </a:path>
              <a:path w="2875915" h="746125">
                <a:moveTo>
                  <a:pt x="901014" y="26339"/>
                </a:moveTo>
                <a:lnTo>
                  <a:pt x="881837" y="30391"/>
                </a:lnTo>
                <a:lnTo>
                  <a:pt x="907402" y="30391"/>
                </a:lnTo>
                <a:lnTo>
                  <a:pt x="901014" y="26339"/>
                </a:lnTo>
                <a:close/>
              </a:path>
              <a:path w="2875915" h="746125">
                <a:moveTo>
                  <a:pt x="709307" y="6083"/>
                </a:moveTo>
                <a:lnTo>
                  <a:pt x="690130" y="28359"/>
                </a:lnTo>
                <a:lnTo>
                  <a:pt x="824331" y="28359"/>
                </a:lnTo>
                <a:lnTo>
                  <a:pt x="805154" y="18237"/>
                </a:lnTo>
                <a:lnTo>
                  <a:pt x="747649" y="18237"/>
                </a:lnTo>
                <a:lnTo>
                  <a:pt x="709307" y="6083"/>
                </a:lnTo>
                <a:close/>
              </a:path>
              <a:path w="2875915" h="746125">
                <a:moveTo>
                  <a:pt x="862660" y="10134"/>
                </a:moveTo>
                <a:lnTo>
                  <a:pt x="843495" y="22288"/>
                </a:lnTo>
                <a:lnTo>
                  <a:pt x="824331" y="28359"/>
                </a:lnTo>
                <a:lnTo>
                  <a:pt x="879913" y="28359"/>
                </a:lnTo>
                <a:lnTo>
                  <a:pt x="862660" y="10134"/>
                </a:lnTo>
                <a:close/>
              </a:path>
              <a:path w="2875915" h="746125">
                <a:moveTo>
                  <a:pt x="1265250" y="24307"/>
                </a:moveTo>
                <a:lnTo>
                  <a:pt x="1246073" y="28359"/>
                </a:lnTo>
                <a:lnTo>
                  <a:pt x="1271638" y="28359"/>
                </a:lnTo>
                <a:lnTo>
                  <a:pt x="1265250" y="24307"/>
                </a:lnTo>
                <a:close/>
              </a:path>
              <a:path w="2875915" h="746125">
                <a:moveTo>
                  <a:pt x="95846" y="14185"/>
                </a:moveTo>
                <a:lnTo>
                  <a:pt x="57505" y="26339"/>
                </a:lnTo>
                <a:lnTo>
                  <a:pt x="225244" y="26339"/>
                </a:lnTo>
                <a:lnTo>
                  <a:pt x="215661" y="18237"/>
                </a:lnTo>
                <a:lnTo>
                  <a:pt x="115023" y="18237"/>
                </a:lnTo>
                <a:lnTo>
                  <a:pt x="95846" y="14185"/>
                </a:lnTo>
                <a:close/>
              </a:path>
              <a:path w="2875915" h="746125">
                <a:moveTo>
                  <a:pt x="364235" y="12153"/>
                </a:moveTo>
                <a:lnTo>
                  <a:pt x="345058" y="26339"/>
                </a:lnTo>
                <a:lnTo>
                  <a:pt x="683755" y="26339"/>
                </a:lnTo>
                <a:lnTo>
                  <a:pt x="677341" y="24307"/>
                </a:lnTo>
                <a:lnTo>
                  <a:pt x="383412" y="24307"/>
                </a:lnTo>
                <a:lnTo>
                  <a:pt x="364235" y="12153"/>
                </a:lnTo>
                <a:close/>
              </a:path>
              <a:path w="2875915" h="746125">
                <a:moveTo>
                  <a:pt x="479259" y="4051"/>
                </a:moveTo>
                <a:lnTo>
                  <a:pt x="460082" y="12153"/>
                </a:lnTo>
                <a:lnTo>
                  <a:pt x="402577" y="18237"/>
                </a:lnTo>
                <a:lnTo>
                  <a:pt x="383412" y="24307"/>
                </a:lnTo>
                <a:lnTo>
                  <a:pt x="677341" y="24307"/>
                </a:lnTo>
                <a:lnTo>
                  <a:pt x="670966" y="22288"/>
                </a:lnTo>
                <a:lnTo>
                  <a:pt x="664569" y="16205"/>
                </a:lnTo>
                <a:lnTo>
                  <a:pt x="555942" y="16205"/>
                </a:lnTo>
                <a:lnTo>
                  <a:pt x="517601" y="8102"/>
                </a:lnTo>
                <a:lnTo>
                  <a:pt x="498424" y="8102"/>
                </a:lnTo>
                <a:lnTo>
                  <a:pt x="479259" y="4051"/>
                </a:lnTo>
                <a:close/>
              </a:path>
              <a:path w="2875915" h="746125">
                <a:moveTo>
                  <a:pt x="172529" y="8102"/>
                </a:moveTo>
                <a:lnTo>
                  <a:pt x="153365" y="12153"/>
                </a:lnTo>
                <a:lnTo>
                  <a:pt x="134188" y="12153"/>
                </a:lnTo>
                <a:lnTo>
                  <a:pt x="115023" y="18237"/>
                </a:lnTo>
                <a:lnTo>
                  <a:pt x="191693" y="18237"/>
                </a:lnTo>
                <a:lnTo>
                  <a:pt x="172529" y="8102"/>
                </a:lnTo>
                <a:close/>
              </a:path>
              <a:path w="2875915" h="746125">
                <a:moveTo>
                  <a:pt x="210870" y="14185"/>
                </a:moveTo>
                <a:lnTo>
                  <a:pt x="191693" y="18237"/>
                </a:lnTo>
                <a:lnTo>
                  <a:pt x="215661" y="18237"/>
                </a:lnTo>
                <a:lnTo>
                  <a:pt x="210870" y="14185"/>
                </a:lnTo>
                <a:close/>
              </a:path>
              <a:path w="2875915" h="746125">
                <a:moveTo>
                  <a:pt x="325894" y="6083"/>
                </a:moveTo>
                <a:lnTo>
                  <a:pt x="306730" y="14185"/>
                </a:lnTo>
                <a:lnTo>
                  <a:pt x="287553" y="18237"/>
                </a:lnTo>
                <a:lnTo>
                  <a:pt x="337393" y="18237"/>
                </a:lnTo>
                <a:lnTo>
                  <a:pt x="325894" y="6083"/>
                </a:lnTo>
                <a:close/>
              </a:path>
              <a:path w="2875915" h="746125">
                <a:moveTo>
                  <a:pt x="785977" y="6083"/>
                </a:moveTo>
                <a:lnTo>
                  <a:pt x="766813" y="10134"/>
                </a:lnTo>
                <a:lnTo>
                  <a:pt x="747649" y="18237"/>
                </a:lnTo>
                <a:lnTo>
                  <a:pt x="805154" y="18237"/>
                </a:lnTo>
                <a:lnTo>
                  <a:pt x="785977" y="6083"/>
                </a:lnTo>
                <a:close/>
              </a:path>
              <a:path w="2875915" h="746125">
                <a:moveTo>
                  <a:pt x="613448" y="0"/>
                </a:moveTo>
                <a:lnTo>
                  <a:pt x="594283" y="4051"/>
                </a:lnTo>
                <a:lnTo>
                  <a:pt x="575106" y="4051"/>
                </a:lnTo>
                <a:lnTo>
                  <a:pt x="555942" y="16205"/>
                </a:lnTo>
                <a:lnTo>
                  <a:pt x="664569" y="16205"/>
                </a:lnTo>
                <a:lnTo>
                  <a:pt x="658186" y="10134"/>
                </a:lnTo>
                <a:lnTo>
                  <a:pt x="632625" y="10134"/>
                </a:lnTo>
                <a:lnTo>
                  <a:pt x="613448" y="0"/>
                </a:lnTo>
                <a:close/>
              </a:path>
              <a:path w="2875915" h="746125">
                <a:moveTo>
                  <a:pt x="651789" y="4051"/>
                </a:moveTo>
                <a:lnTo>
                  <a:pt x="632625" y="10134"/>
                </a:lnTo>
                <a:lnTo>
                  <a:pt x="658186" y="10134"/>
                </a:lnTo>
                <a:lnTo>
                  <a:pt x="651789" y="4051"/>
                </a:lnTo>
                <a:close/>
              </a:path>
            </a:pathLst>
          </a:custGeom>
          <a:solidFill>
            <a:srgbClr val="499BC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" name="object 88"/>
          <p:cNvSpPr/>
          <p:nvPr/>
        </p:nvSpPr>
        <p:spPr>
          <a:xfrm>
            <a:off x="6055945" y="3329629"/>
            <a:ext cx="75455" cy="80814"/>
          </a:xfrm>
          <a:custGeom>
            <a:avLst/>
            <a:gdLst/>
            <a:ahLst/>
            <a:cxnLst/>
            <a:rect l="l" t="t" r="r" b="b"/>
            <a:pathLst>
              <a:path w="107315" h="114935">
                <a:moveTo>
                  <a:pt x="0" y="114327"/>
                </a:moveTo>
                <a:lnTo>
                  <a:pt x="107297" y="114327"/>
                </a:lnTo>
                <a:lnTo>
                  <a:pt x="107297" y="0"/>
                </a:lnTo>
                <a:lnTo>
                  <a:pt x="0" y="0"/>
                </a:lnTo>
                <a:lnTo>
                  <a:pt x="0" y="114327"/>
                </a:lnTo>
                <a:close/>
              </a:path>
            </a:pathLst>
          </a:custGeom>
          <a:solidFill>
            <a:srgbClr val="499BC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" name="object 89"/>
          <p:cNvSpPr txBox="1"/>
          <p:nvPr/>
        </p:nvSpPr>
        <p:spPr>
          <a:xfrm>
            <a:off x="6182808" y="3295584"/>
            <a:ext cx="465237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Negatives</a:t>
            </a:r>
            <a:endParaRPr sz="773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750022" y="3329629"/>
            <a:ext cx="75455" cy="80814"/>
          </a:xfrm>
          <a:custGeom>
            <a:avLst/>
            <a:gdLst/>
            <a:ahLst/>
            <a:cxnLst/>
            <a:rect l="l" t="t" r="r" b="b"/>
            <a:pathLst>
              <a:path w="107315" h="114935">
                <a:moveTo>
                  <a:pt x="0" y="114327"/>
                </a:moveTo>
                <a:lnTo>
                  <a:pt x="107297" y="114327"/>
                </a:lnTo>
                <a:lnTo>
                  <a:pt x="107297" y="0"/>
                </a:lnTo>
                <a:lnTo>
                  <a:pt x="0" y="0"/>
                </a:lnTo>
                <a:lnTo>
                  <a:pt x="0" y="114327"/>
                </a:lnTo>
                <a:close/>
              </a:path>
            </a:pathLst>
          </a:custGeom>
          <a:solidFill>
            <a:srgbClr val="CF232B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" name="object 91"/>
          <p:cNvSpPr txBox="1"/>
          <p:nvPr/>
        </p:nvSpPr>
        <p:spPr>
          <a:xfrm>
            <a:off x="6876895" y="3295584"/>
            <a:ext cx="275034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Zeros</a:t>
            </a:r>
            <a:endParaRPr sz="773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258005" y="3329629"/>
            <a:ext cx="75455" cy="80814"/>
          </a:xfrm>
          <a:custGeom>
            <a:avLst/>
            <a:gdLst/>
            <a:ahLst/>
            <a:cxnLst/>
            <a:rect l="l" t="t" r="r" b="b"/>
            <a:pathLst>
              <a:path w="107315" h="114935">
                <a:moveTo>
                  <a:pt x="0" y="114327"/>
                </a:moveTo>
                <a:lnTo>
                  <a:pt x="107297" y="114327"/>
                </a:lnTo>
                <a:lnTo>
                  <a:pt x="107297" y="0"/>
                </a:lnTo>
                <a:lnTo>
                  <a:pt x="0" y="0"/>
                </a:lnTo>
                <a:lnTo>
                  <a:pt x="0" y="114327"/>
                </a:lnTo>
                <a:close/>
              </a:path>
            </a:pathLst>
          </a:custGeom>
          <a:solidFill>
            <a:srgbClr val="79AE3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" name="object 93"/>
          <p:cNvSpPr txBox="1"/>
          <p:nvPr/>
        </p:nvSpPr>
        <p:spPr>
          <a:xfrm>
            <a:off x="7384878" y="3295584"/>
            <a:ext cx="420588" cy="13021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773" spc="7" dirty="0">
                <a:latin typeface="Arial"/>
                <a:cs typeface="Arial"/>
              </a:rPr>
              <a:t>Positives</a:t>
            </a:r>
            <a:endParaRPr sz="773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77329" y="4948876"/>
            <a:ext cx="8049220" cy="494576"/>
          </a:xfrm>
          <a:prstGeom prst="rect">
            <a:avLst/>
          </a:prstGeom>
        </p:spPr>
        <p:txBody>
          <a:bodyPr vert="horz" wrap="square" lIns="0" tIns="32593" rIns="0" bIns="0" rtlCol="0">
            <a:spAutoFit/>
          </a:bodyPr>
          <a:lstStyle/>
          <a:p>
            <a:pPr marL="8929" marR="3572">
              <a:lnSpc>
                <a:spcPts val="1751"/>
              </a:lnSpc>
              <a:spcBef>
                <a:spcPts val="257"/>
              </a:spcBef>
            </a:pPr>
            <a:r>
              <a:rPr sz="1582" spc="-63" dirty="0">
                <a:latin typeface="Georgia"/>
                <a:cs typeface="Georgia"/>
              </a:rPr>
              <a:t>Figure </a:t>
            </a:r>
            <a:r>
              <a:rPr sz="1582" spc="-70" dirty="0">
                <a:latin typeface="Georgia"/>
                <a:cs typeface="Georgia"/>
              </a:rPr>
              <a:t>2: </a:t>
            </a:r>
            <a:r>
              <a:rPr sz="1582" spc="-91" dirty="0">
                <a:latin typeface="Georgia"/>
                <a:cs typeface="Georgia"/>
              </a:rPr>
              <a:t>Ternary </a:t>
            </a:r>
            <a:r>
              <a:rPr sz="1582" spc="-56" dirty="0">
                <a:latin typeface="Georgia"/>
                <a:cs typeface="Georgia"/>
              </a:rPr>
              <a:t>weights </a:t>
            </a:r>
            <a:r>
              <a:rPr sz="1582" spc="-63" dirty="0">
                <a:latin typeface="Georgia"/>
                <a:cs typeface="Georgia"/>
              </a:rPr>
              <a:t>value </a:t>
            </a:r>
            <a:r>
              <a:rPr sz="1582" spc="-67" dirty="0">
                <a:latin typeface="Georgia"/>
                <a:cs typeface="Georgia"/>
              </a:rPr>
              <a:t>(above) </a:t>
            </a:r>
            <a:r>
              <a:rPr sz="1582" spc="-116" dirty="0">
                <a:latin typeface="Georgia"/>
                <a:cs typeface="Georgia"/>
              </a:rPr>
              <a:t>and </a:t>
            </a:r>
            <a:r>
              <a:rPr sz="1582" spc="-84" dirty="0">
                <a:latin typeface="Georgia"/>
                <a:cs typeface="Georgia"/>
              </a:rPr>
              <a:t>distribution </a:t>
            </a:r>
            <a:r>
              <a:rPr sz="1582" spc="-56" dirty="0">
                <a:latin typeface="Georgia"/>
                <a:cs typeface="Georgia"/>
              </a:rPr>
              <a:t>(below) </a:t>
            </a:r>
            <a:r>
              <a:rPr sz="1582" spc="-67" dirty="0">
                <a:latin typeface="Georgia"/>
                <a:cs typeface="Georgia"/>
              </a:rPr>
              <a:t>with </a:t>
            </a:r>
            <a:r>
              <a:rPr sz="1582" spc="-77" dirty="0">
                <a:latin typeface="Georgia"/>
                <a:cs typeface="Georgia"/>
              </a:rPr>
              <a:t>iterations </a:t>
            </a:r>
            <a:r>
              <a:rPr sz="1582" spc="-53" dirty="0">
                <a:latin typeface="Georgia"/>
                <a:cs typeface="Georgia"/>
              </a:rPr>
              <a:t>for </a:t>
            </a:r>
            <a:r>
              <a:rPr sz="1582" spc="-70" dirty="0">
                <a:latin typeface="Georgia"/>
                <a:cs typeface="Georgia"/>
              </a:rPr>
              <a:t>different </a:t>
            </a:r>
            <a:r>
              <a:rPr sz="1582" spc="-56" dirty="0">
                <a:latin typeface="Georgia"/>
                <a:cs typeface="Georgia"/>
              </a:rPr>
              <a:t>layers  </a:t>
            </a:r>
            <a:r>
              <a:rPr sz="1582" spc="-21" dirty="0">
                <a:latin typeface="Georgia"/>
                <a:cs typeface="Georgia"/>
              </a:rPr>
              <a:t>of </a:t>
            </a:r>
            <a:r>
              <a:rPr sz="1582" spc="-80" dirty="0">
                <a:latin typeface="Georgia"/>
                <a:cs typeface="Georgia"/>
              </a:rPr>
              <a:t>ResNet-20 </a:t>
            </a:r>
            <a:r>
              <a:rPr sz="1582" spc="-98" dirty="0">
                <a:latin typeface="Georgia"/>
                <a:cs typeface="Georgia"/>
              </a:rPr>
              <a:t>on</a:t>
            </a:r>
            <a:r>
              <a:rPr sz="1582" spc="-158" dirty="0">
                <a:latin typeface="Georgia"/>
                <a:cs typeface="Georgia"/>
              </a:rPr>
              <a:t> </a:t>
            </a:r>
            <a:r>
              <a:rPr sz="1582" spc="-39" dirty="0">
                <a:latin typeface="Georgia"/>
                <a:cs typeface="Georgia"/>
              </a:rPr>
              <a:t>CIFAR-10.</a:t>
            </a:r>
            <a:endParaRPr sz="1582">
              <a:latin typeface="Georgia"/>
              <a:cs typeface="Georgi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035969" y="6134696"/>
            <a:ext cx="5055989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spc="-4" dirty="0">
                <a:solidFill>
                  <a:srgbClr val="53585F"/>
                </a:solidFill>
                <a:latin typeface="Arial"/>
                <a:cs typeface="Arial"/>
              </a:rPr>
              <a:t>Zhu, </a:t>
            </a:r>
            <a:r>
              <a:rPr sz="1477" dirty="0">
                <a:solidFill>
                  <a:srgbClr val="53585F"/>
                </a:solidFill>
                <a:latin typeface="Arial"/>
                <a:cs typeface="Arial"/>
              </a:rPr>
              <a:t>Han, Mao, </a:t>
            </a:r>
            <a:r>
              <a:rPr sz="1477" spc="-21" dirty="0">
                <a:solidFill>
                  <a:srgbClr val="53585F"/>
                </a:solidFill>
                <a:latin typeface="Arial"/>
                <a:cs typeface="Arial"/>
              </a:rPr>
              <a:t>Dally. </a:t>
            </a:r>
            <a:r>
              <a:rPr sz="1477" spc="-11" dirty="0">
                <a:solidFill>
                  <a:srgbClr val="53585F"/>
                </a:solidFill>
                <a:latin typeface="Arial"/>
                <a:cs typeface="Arial"/>
              </a:rPr>
              <a:t>Trained </a:t>
            </a:r>
            <a:r>
              <a:rPr sz="1477" spc="-25" dirty="0">
                <a:solidFill>
                  <a:srgbClr val="53585F"/>
                </a:solidFill>
                <a:latin typeface="Arial"/>
                <a:cs typeface="Arial"/>
              </a:rPr>
              <a:t>Ternary </a:t>
            </a:r>
            <a:r>
              <a:rPr sz="1477" spc="-4" dirty="0">
                <a:solidFill>
                  <a:srgbClr val="53585F"/>
                </a:solidFill>
                <a:latin typeface="Arial"/>
                <a:cs typeface="Arial"/>
              </a:rPr>
              <a:t>Quantization, ICLR’17</a:t>
            </a:r>
            <a:endParaRPr sz="147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3877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568" y="304951"/>
            <a:ext cx="669458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3857934" algn="l"/>
              </a:tabLst>
            </a:pPr>
            <a:r>
              <a:rPr spc="-7" dirty="0"/>
              <a:t>Visualization</a:t>
            </a:r>
            <a:r>
              <a:rPr dirty="0"/>
              <a:t> </a:t>
            </a:r>
            <a:r>
              <a:rPr spc="-4" dirty="0"/>
              <a:t>of</a:t>
            </a:r>
            <a:r>
              <a:rPr spc="4" dirty="0"/>
              <a:t> </a:t>
            </a:r>
            <a:r>
              <a:rPr spc="-4" dirty="0"/>
              <a:t>the	TTQ</a:t>
            </a:r>
            <a:r>
              <a:rPr spc="-46" dirty="0"/>
              <a:t> </a:t>
            </a:r>
            <a:r>
              <a:rPr spc="-4" dirty="0"/>
              <a:t>Kernels</a:t>
            </a:r>
          </a:p>
        </p:txBody>
      </p:sp>
      <p:sp>
        <p:nvSpPr>
          <p:cNvPr id="3" name="object 3"/>
          <p:cNvSpPr/>
          <p:nvPr/>
        </p:nvSpPr>
        <p:spPr>
          <a:xfrm>
            <a:off x="1491959" y="1224422"/>
            <a:ext cx="6193743" cy="2380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1517737" y="3794655"/>
            <a:ext cx="6150805" cy="2358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2035969" y="6134696"/>
            <a:ext cx="5055989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spc="-4" dirty="0">
                <a:solidFill>
                  <a:srgbClr val="53585F"/>
                </a:solidFill>
                <a:latin typeface="Arial"/>
                <a:cs typeface="Arial"/>
              </a:rPr>
              <a:t>Zhu, </a:t>
            </a:r>
            <a:r>
              <a:rPr sz="1477" dirty="0">
                <a:solidFill>
                  <a:srgbClr val="53585F"/>
                </a:solidFill>
                <a:latin typeface="Arial"/>
                <a:cs typeface="Arial"/>
              </a:rPr>
              <a:t>Han, Mao, </a:t>
            </a:r>
            <a:r>
              <a:rPr sz="1477" spc="-21" dirty="0">
                <a:solidFill>
                  <a:srgbClr val="53585F"/>
                </a:solidFill>
                <a:latin typeface="Arial"/>
                <a:cs typeface="Arial"/>
              </a:rPr>
              <a:t>Dally. </a:t>
            </a:r>
            <a:r>
              <a:rPr sz="1477" spc="-11" dirty="0">
                <a:solidFill>
                  <a:srgbClr val="53585F"/>
                </a:solidFill>
                <a:latin typeface="Arial"/>
                <a:cs typeface="Arial"/>
              </a:rPr>
              <a:t>Trained </a:t>
            </a:r>
            <a:r>
              <a:rPr sz="1477" spc="-25" dirty="0">
                <a:solidFill>
                  <a:srgbClr val="53585F"/>
                </a:solidFill>
                <a:latin typeface="Arial"/>
                <a:cs typeface="Arial"/>
              </a:rPr>
              <a:t>Ternary </a:t>
            </a:r>
            <a:r>
              <a:rPr sz="1477" spc="-4" dirty="0">
                <a:solidFill>
                  <a:srgbClr val="53585F"/>
                </a:solidFill>
                <a:latin typeface="Arial"/>
                <a:cs typeface="Arial"/>
              </a:rPr>
              <a:t>Quantization, ICLR’17</a:t>
            </a:r>
            <a:endParaRPr sz="147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414" y="6548046"/>
            <a:ext cx="79384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b="1" dirty="0">
                <a:solidFill>
                  <a:srgbClr val="919191"/>
                </a:solidFill>
                <a:latin typeface="Arial"/>
                <a:cs typeface="Arial"/>
              </a:rPr>
              <a:t>Pr</a:t>
            </a:r>
            <a:r>
              <a:rPr sz="1617" b="1" spc="-4" dirty="0">
                <a:solidFill>
                  <a:srgbClr val="919191"/>
                </a:solidFill>
                <a:latin typeface="Arial"/>
                <a:cs typeface="Arial"/>
              </a:rPr>
              <a:t>unin</a:t>
            </a:r>
            <a:r>
              <a:rPr sz="1617" b="1" dirty="0">
                <a:solidFill>
                  <a:srgbClr val="919191"/>
                </a:solidFill>
                <a:latin typeface="Arial"/>
                <a:cs typeface="Arial"/>
              </a:rPr>
              <a:t>g</a:t>
            </a:r>
            <a:endParaRPr sz="161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7711" y="6548046"/>
            <a:ext cx="204936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b="1" spc="-14" dirty="0">
                <a:solidFill>
                  <a:srgbClr val="FFFFFF"/>
                </a:solidFill>
                <a:latin typeface="Arial"/>
                <a:cs typeface="Arial"/>
              </a:rPr>
              <a:t>Trained</a:t>
            </a:r>
            <a:r>
              <a:rPr sz="1617" b="1" spc="-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17" b="1" spc="-4" dirty="0">
                <a:solidFill>
                  <a:srgbClr val="FFFFFF"/>
                </a:solidFill>
                <a:latin typeface="Arial"/>
                <a:cs typeface="Arial"/>
              </a:rPr>
              <a:t>Quantization</a:t>
            </a:r>
            <a:endParaRPr sz="161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3039" y="6548046"/>
            <a:ext cx="161538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b="1" spc="-4" dirty="0">
                <a:solidFill>
                  <a:srgbClr val="919191"/>
                </a:solidFill>
                <a:latin typeface="Arial"/>
                <a:cs typeface="Arial"/>
              </a:rPr>
              <a:t>Huffman</a:t>
            </a:r>
            <a:r>
              <a:rPr sz="1617" b="1" spc="-39" dirty="0">
                <a:solidFill>
                  <a:srgbClr val="919191"/>
                </a:solidFill>
                <a:latin typeface="Arial"/>
                <a:cs typeface="Arial"/>
              </a:rPr>
              <a:t> </a:t>
            </a:r>
            <a:r>
              <a:rPr sz="1617" b="1" spc="-4" dirty="0">
                <a:solidFill>
                  <a:srgbClr val="919191"/>
                </a:solidFill>
                <a:latin typeface="Arial"/>
                <a:cs typeface="Arial"/>
              </a:rPr>
              <a:t>Coding</a:t>
            </a:r>
            <a:endParaRPr sz="161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71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969" y="304951"/>
            <a:ext cx="5061793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127333" algn="l"/>
              </a:tabLst>
            </a:pPr>
            <a:r>
              <a:rPr spc="-4" dirty="0"/>
              <a:t>Error	</a:t>
            </a:r>
            <a:r>
              <a:rPr dirty="0"/>
              <a:t>Rate </a:t>
            </a:r>
            <a:r>
              <a:rPr spc="-4" dirty="0"/>
              <a:t>on</a:t>
            </a:r>
            <a:r>
              <a:rPr spc="-49" dirty="0"/>
              <a:t> </a:t>
            </a:r>
            <a:r>
              <a:rPr spc="-4" dirty="0"/>
              <a:t>ImageNet</a:t>
            </a:r>
          </a:p>
        </p:txBody>
      </p:sp>
      <p:sp>
        <p:nvSpPr>
          <p:cNvPr id="3" name="object 3"/>
          <p:cNvSpPr/>
          <p:nvPr/>
        </p:nvSpPr>
        <p:spPr>
          <a:xfrm>
            <a:off x="2303475" y="2457945"/>
            <a:ext cx="4764902" cy="3081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2035969" y="6134696"/>
            <a:ext cx="5055989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spc="-4" dirty="0">
                <a:solidFill>
                  <a:srgbClr val="53585F"/>
                </a:solidFill>
                <a:latin typeface="Arial"/>
                <a:cs typeface="Arial"/>
              </a:rPr>
              <a:t>Zhu, </a:t>
            </a:r>
            <a:r>
              <a:rPr sz="1477" dirty="0">
                <a:solidFill>
                  <a:srgbClr val="53585F"/>
                </a:solidFill>
                <a:latin typeface="Arial"/>
                <a:cs typeface="Arial"/>
              </a:rPr>
              <a:t>Han, Mao, </a:t>
            </a:r>
            <a:r>
              <a:rPr sz="1477" spc="-21" dirty="0">
                <a:solidFill>
                  <a:srgbClr val="53585F"/>
                </a:solidFill>
                <a:latin typeface="Arial"/>
                <a:cs typeface="Arial"/>
              </a:rPr>
              <a:t>Dally. </a:t>
            </a:r>
            <a:r>
              <a:rPr sz="1477" spc="-11" dirty="0">
                <a:solidFill>
                  <a:srgbClr val="53585F"/>
                </a:solidFill>
                <a:latin typeface="Arial"/>
                <a:cs typeface="Arial"/>
              </a:rPr>
              <a:t>Trained </a:t>
            </a:r>
            <a:r>
              <a:rPr sz="1477" spc="-25" dirty="0">
                <a:solidFill>
                  <a:srgbClr val="53585F"/>
                </a:solidFill>
                <a:latin typeface="Arial"/>
                <a:cs typeface="Arial"/>
              </a:rPr>
              <a:t>Ternary </a:t>
            </a:r>
            <a:r>
              <a:rPr sz="1477" spc="-4" dirty="0">
                <a:solidFill>
                  <a:srgbClr val="53585F"/>
                </a:solidFill>
                <a:latin typeface="Arial"/>
                <a:cs typeface="Arial"/>
              </a:rPr>
              <a:t>Quantization, ICLR’17</a:t>
            </a:r>
            <a:endParaRPr sz="147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6914" y="1759148"/>
            <a:ext cx="6438305" cy="28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/>
          <p:nvPr/>
        </p:nvSpPr>
        <p:spPr>
          <a:xfrm>
            <a:off x="455414" y="6548046"/>
            <a:ext cx="79384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b="1" dirty="0">
                <a:solidFill>
                  <a:srgbClr val="919191"/>
                </a:solidFill>
                <a:latin typeface="Arial"/>
                <a:cs typeface="Arial"/>
              </a:rPr>
              <a:t>Pr</a:t>
            </a:r>
            <a:r>
              <a:rPr sz="1617" b="1" spc="-4" dirty="0">
                <a:solidFill>
                  <a:srgbClr val="919191"/>
                </a:solidFill>
                <a:latin typeface="Arial"/>
                <a:cs typeface="Arial"/>
              </a:rPr>
              <a:t>unin</a:t>
            </a:r>
            <a:r>
              <a:rPr sz="1617" b="1" dirty="0">
                <a:solidFill>
                  <a:srgbClr val="919191"/>
                </a:solidFill>
                <a:latin typeface="Arial"/>
                <a:cs typeface="Arial"/>
              </a:rPr>
              <a:t>g</a:t>
            </a:r>
            <a:endParaRPr sz="161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7711" y="6548046"/>
            <a:ext cx="204936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b="1" spc="-14" dirty="0">
                <a:solidFill>
                  <a:srgbClr val="FFFFFF"/>
                </a:solidFill>
                <a:latin typeface="Arial"/>
                <a:cs typeface="Arial"/>
              </a:rPr>
              <a:t>Trained</a:t>
            </a:r>
            <a:r>
              <a:rPr sz="1617" b="1" spc="-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17" b="1" spc="-4" dirty="0">
                <a:solidFill>
                  <a:srgbClr val="FFFFFF"/>
                </a:solidFill>
                <a:latin typeface="Arial"/>
                <a:cs typeface="Arial"/>
              </a:rPr>
              <a:t>Quantization</a:t>
            </a:r>
            <a:endParaRPr sz="161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3039" y="6548046"/>
            <a:ext cx="161538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38"/>
              </a:lnSpc>
            </a:pPr>
            <a:r>
              <a:rPr sz="1617" b="1" spc="-4" dirty="0">
                <a:solidFill>
                  <a:srgbClr val="919191"/>
                </a:solidFill>
                <a:latin typeface="Arial"/>
                <a:cs typeface="Arial"/>
              </a:rPr>
              <a:t>Huffman</a:t>
            </a:r>
            <a:r>
              <a:rPr sz="1617" b="1" spc="-39" dirty="0">
                <a:solidFill>
                  <a:srgbClr val="919191"/>
                </a:solidFill>
                <a:latin typeface="Arial"/>
                <a:cs typeface="Arial"/>
              </a:rPr>
              <a:t> </a:t>
            </a:r>
            <a:r>
              <a:rPr sz="1617" b="1" spc="-4" dirty="0">
                <a:solidFill>
                  <a:srgbClr val="919191"/>
                </a:solidFill>
                <a:latin typeface="Arial"/>
                <a:cs typeface="Arial"/>
              </a:rPr>
              <a:t>Coding</a:t>
            </a:r>
            <a:endParaRPr sz="161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977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078" y="-186539"/>
            <a:ext cx="7900095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4329405" algn="l"/>
              </a:tabLst>
            </a:pPr>
            <a:r>
              <a:rPr dirty="0"/>
              <a:t>Part 1:</a:t>
            </a:r>
            <a:r>
              <a:rPr spc="-116" dirty="0"/>
              <a:t> </a:t>
            </a:r>
            <a:r>
              <a:rPr spc="-4" dirty="0"/>
              <a:t>Algorithms</a:t>
            </a:r>
            <a:r>
              <a:rPr spc="7" dirty="0"/>
              <a:t> </a:t>
            </a:r>
            <a:r>
              <a:rPr spc="-4" dirty="0"/>
              <a:t>for	Efficient</a:t>
            </a:r>
            <a:r>
              <a:rPr spc="-32" dirty="0"/>
              <a:t> </a:t>
            </a:r>
            <a:r>
              <a:rPr spc="-4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6485" y="168771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024" y="1643063"/>
            <a:ext cx="148366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1.</a:t>
            </a:r>
            <a:r>
              <a:rPr sz="2531" spc="-7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Pruning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485" y="2446734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024" y="2402086"/>
            <a:ext cx="256773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2. </a:t>
            </a:r>
            <a:r>
              <a:rPr sz="2531" spc="-11" dirty="0">
                <a:solidFill>
                  <a:srgbClr val="A6AAA9"/>
                </a:solidFill>
                <a:latin typeface="Arial"/>
                <a:cs typeface="Arial"/>
              </a:rPr>
              <a:t>Weight</a:t>
            </a:r>
            <a:r>
              <a:rPr sz="2531" spc="-6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Sharing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485" y="320575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023" y="3161109"/>
            <a:ext cx="218063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3.</a:t>
            </a:r>
            <a:r>
              <a:rPr sz="2531" spc="-39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Quantization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485" y="3964781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024" y="3920133"/>
            <a:ext cx="393174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4. Low Rank</a:t>
            </a:r>
            <a:r>
              <a:rPr sz="2531" spc="-172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Approximation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485" y="4723805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solidFill>
                  <a:srgbClr val="A6AAA9"/>
                </a:solidFill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024" y="4679156"/>
            <a:ext cx="321066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5. </a:t>
            </a:r>
            <a:r>
              <a:rPr sz="2531" spc="-4" dirty="0">
                <a:solidFill>
                  <a:srgbClr val="A6AAA9"/>
                </a:solidFill>
                <a:latin typeface="Arial"/>
                <a:cs typeface="Arial"/>
              </a:rPr>
              <a:t>Binary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/ </a:t>
            </a:r>
            <a:r>
              <a:rPr sz="2531" spc="-42" dirty="0">
                <a:solidFill>
                  <a:srgbClr val="A6AAA9"/>
                </a:solidFill>
                <a:latin typeface="Arial"/>
                <a:cs typeface="Arial"/>
              </a:rPr>
              <a:t>Ternary</a:t>
            </a:r>
            <a:r>
              <a:rPr sz="2531" spc="-9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531" dirty="0">
                <a:solidFill>
                  <a:srgbClr val="A6AAA9"/>
                </a:solidFill>
                <a:latin typeface="Arial"/>
                <a:cs typeface="Arial"/>
              </a:rPr>
              <a:t>Net</a:t>
            </a:r>
            <a:endParaRPr sz="2531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485" y="5482828"/>
            <a:ext cx="102691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023" y="5438180"/>
            <a:ext cx="398532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6. </a:t>
            </a:r>
            <a:r>
              <a:rPr sz="2531" spc="-4" dirty="0">
                <a:latin typeface="Arial"/>
                <a:cs typeface="Arial"/>
              </a:rPr>
              <a:t>Winograd</a:t>
            </a:r>
            <a:r>
              <a:rPr sz="2531" spc="-49" dirty="0">
                <a:latin typeface="Arial"/>
                <a:cs typeface="Arial"/>
              </a:rPr>
              <a:t> </a:t>
            </a:r>
            <a:r>
              <a:rPr sz="2531" spc="-11" dirty="0">
                <a:latin typeface="Arial"/>
                <a:cs typeface="Arial"/>
              </a:rPr>
              <a:t>Transformation</a:t>
            </a:r>
            <a:endParaRPr sz="253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598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00253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Nesterov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Momentum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3080" y="1878870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150" y="174907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18370" y="2205842"/>
            <a:ext cx="1203915" cy="324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9069" y="1863473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7" y="0"/>
                </a:lnTo>
                <a:lnTo>
                  <a:pt x="1255197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08740" y="1967723"/>
            <a:ext cx="24155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Annoying, usually we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want  update in terms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16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7145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1600" y="340378"/>
            <a:ext cx="6147221" cy="594123"/>
          </a:xfrm>
          <a:prstGeom prst="rect">
            <a:avLst/>
          </a:prstGeom>
        </p:spPr>
        <p:txBody>
          <a:bodyPr vert="horz" wrap="square" lIns="0" tIns="39737" rIns="0" bIns="0" rtlCol="0" anchor="b" anchorCtr="0">
            <a:spAutoFit/>
          </a:bodyPr>
          <a:lstStyle/>
          <a:p>
            <a:pPr marL="8929">
              <a:spcBef>
                <a:spcPts val="313"/>
              </a:spcBef>
              <a:tabLst>
                <a:tab pos="808108" algn="l"/>
              </a:tabLst>
            </a:pPr>
            <a:r>
              <a:rPr dirty="0"/>
              <a:t>3x3	</a:t>
            </a:r>
            <a:r>
              <a:rPr spc="-4" dirty="0"/>
              <a:t>DIRECT</a:t>
            </a:r>
            <a:r>
              <a:rPr spc="-39" dirty="0"/>
              <a:t> </a:t>
            </a:r>
            <a:r>
              <a:rPr spc="-4" dirty="0" smtClean="0"/>
              <a:t>Convolutions</a:t>
            </a:r>
            <a:endParaRPr spc="-4" dirty="0"/>
          </a:p>
        </p:txBody>
      </p:sp>
      <p:sp>
        <p:nvSpPr>
          <p:cNvPr id="112" name="object 112"/>
          <p:cNvSpPr txBox="1"/>
          <p:nvPr/>
        </p:nvSpPr>
        <p:spPr>
          <a:xfrm>
            <a:off x="1384101" y="5518547"/>
            <a:ext cx="5923062" cy="91247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dirty="0">
                <a:latin typeface="Trebuchet MS"/>
                <a:cs typeface="Trebuchet MS"/>
              </a:rPr>
              <a:t>Direct </a:t>
            </a:r>
            <a:r>
              <a:rPr sz="1687" spc="-4" dirty="0">
                <a:latin typeface="Trebuchet MS"/>
                <a:cs typeface="Trebuchet MS"/>
              </a:rPr>
              <a:t>convolution: we </a:t>
            </a:r>
            <a:r>
              <a:rPr sz="1687" dirty="0">
                <a:latin typeface="Trebuchet MS"/>
                <a:cs typeface="Trebuchet MS"/>
              </a:rPr>
              <a:t>need 9xCx4 = 36xC </a:t>
            </a:r>
            <a:r>
              <a:rPr sz="1687" spc="-4" dirty="0">
                <a:latin typeface="Trebuchet MS"/>
                <a:cs typeface="Trebuchet MS"/>
              </a:rPr>
              <a:t>FMAs for </a:t>
            </a:r>
            <a:r>
              <a:rPr sz="1687" dirty="0">
                <a:latin typeface="Trebuchet MS"/>
                <a:cs typeface="Trebuchet MS"/>
              </a:rPr>
              <a:t>4</a:t>
            </a:r>
            <a:r>
              <a:rPr sz="1687" spc="4" dirty="0">
                <a:latin typeface="Trebuchet MS"/>
                <a:cs typeface="Trebuchet MS"/>
              </a:rPr>
              <a:t> </a:t>
            </a:r>
            <a:r>
              <a:rPr sz="1687" spc="-4" dirty="0">
                <a:latin typeface="Trebuchet MS"/>
                <a:cs typeface="Trebuchet MS"/>
              </a:rPr>
              <a:t>outputs</a:t>
            </a:r>
            <a:endParaRPr sz="1687">
              <a:latin typeface="Trebuchet MS"/>
              <a:cs typeface="Trebuchet MS"/>
            </a:endParaRPr>
          </a:p>
          <a:p>
            <a:pPr>
              <a:spcBef>
                <a:spcPts val="32"/>
              </a:spcBef>
            </a:pPr>
            <a:endParaRPr sz="2918">
              <a:latin typeface="Times New Roman"/>
              <a:cs typeface="Times New Roman"/>
            </a:endParaRPr>
          </a:p>
          <a:p>
            <a:pPr marL="741138"/>
            <a:r>
              <a:rPr sz="1266" i="1" spc="-4" dirty="0">
                <a:latin typeface="Trebuchet MS"/>
                <a:cs typeface="Trebuchet MS"/>
              </a:rPr>
              <a:t>Julien Demouth, Convolution </a:t>
            </a:r>
            <a:r>
              <a:rPr sz="1266" i="1" spc="-14" dirty="0">
                <a:latin typeface="Trebuchet MS"/>
                <a:cs typeface="Trebuchet MS"/>
              </a:rPr>
              <a:t>OPTIMIZATION: </a:t>
            </a:r>
            <a:r>
              <a:rPr sz="1266" i="1" spc="-4" dirty="0">
                <a:latin typeface="Trebuchet MS"/>
                <a:cs typeface="Trebuchet MS"/>
              </a:rPr>
              <a:t>Winograd,</a:t>
            </a:r>
            <a:r>
              <a:rPr sz="1266" i="1" spc="25" dirty="0">
                <a:latin typeface="Trebuchet MS"/>
                <a:cs typeface="Trebuchet MS"/>
              </a:rPr>
              <a:t> </a:t>
            </a:r>
            <a:r>
              <a:rPr sz="1266" i="1" dirty="0">
                <a:latin typeface="Trebuchet MS"/>
                <a:cs typeface="Trebuchet MS"/>
              </a:rPr>
              <a:t>NVIDIA</a:t>
            </a:r>
            <a:endParaRPr sz="1266">
              <a:latin typeface="Trebuchet MS"/>
              <a:cs typeface="Trebuchet MS"/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98" y="934501"/>
            <a:ext cx="8213066" cy="55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641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131" y="42032"/>
            <a:ext cx="6667879" cy="1081472"/>
          </a:xfrm>
          <a:prstGeom prst="rect">
            <a:avLst/>
          </a:prstGeom>
        </p:spPr>
        <p:txBody>
          <a:bodyPr vert="horz" wrap="square" lIns="0" tIns="176361" rIns="0" bIns="0" rtlCol="0" anchor="b" anchorCtr="0">
            <a:spAutoFit/>
          </a:bodyPr>
          <a:lstStyle/>
          <a:p>
            <a:pPr algn="ctr">
              <a:spcBef>
                <a:spcPts val="1389"/>
              </a:spcBef>
              <a:tabLst>
                <a:tab pos="799179" algn="l"/>
                <a:tab pos="3240468" algn="l"/>
              </a:tabLst>
            </a:pPr>
            <a:r>
              <a:rPr dirty="0"/>
              <a:t>3x3	</a:t>
            </a:r>
            <a:r>
              <a:rPr spc="-4" dirty="0" smtClean="0"/>
              <a:t>WINOGRAD</a:t>
            </a:r>
            <a:r>
              <a:rPr lang="de-DE" spc="-4" dirty="0" smtClean="0"/>
              <a:t> </a:t>
            </a:r>
            <a:r>
              <a:rPr spc="-4" dirty="0" smtClean="0"/>
              <a:t>Convolutions</a:t>
            </a:r>
            <a:endParaRPr spc="-4" dirty="0"/>
          </a:p>
          <a:p>
            <a:pPr algn="ctr">
              <a:spcBef>
                <a:spcPts val="689"/>
              </a:spcBef>
            </a:pPr>
            <a:r>
              <a:rPr sz="1687" spc="-21" dirty="0">
                <a:solidFill>
                  <a:srgbClr val="000000"/>
                </a:solidFill>
                <a:latin typeface="Trebuchet MS"/>
                <a:cs typeface="Trebuchet MS"/>
              </a:rPr>
              <a:t>Transform </a:t>
            </a:r>
            <a:r>
              <a:rPr sz="1687" dirty="0">
                <a:solidFill>
                  <a:srgbClr val="000000"/>
                </a:solidFill>
                <a:latin typeface="Trebuchet MS"/>
                <a:cs typeface="Trebuchet MS"/>
              </a:rPr>
              <a:t>Data to </a:t>
            </a:r>
            <a:r>
              <a:rPr sz="1687" spc="-14" dirty="0">
                <a:solidFill>
                  <a:srgbClr val="000000"/>
                </a:solidFill>
                <a:latin typeface="Trebuchet MS"/>
                <a:cs typeface="Trebuchet MS"/>
              </a:rPr>
              <a:t>Reduce </a:t>
            </a:r>
            <a:r>
              <a:rPr sz="1687" dirty="0">
                <a:solidFill>
                  <a:srgbClr val="000000"/>
                </a:solidFill>
                <a:latin typeface="Trebuchet MS"/>
                <a:cs typeface="Trebuchet MS"/>
              </a:rPr>
              <a:t>Math</a:t>
            </a:r>
            <a:r>
              <a:rPr sz="1687" spc="2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87" spc="-4" dirty="0">
                <a:solidFill>
                  <a:srgbClr val="000000"/>
                </a:solidFill>
                <a:latin typeface="Trebuchet MS"/>
                <a:cs typeface="Trebuchet MS"/>
              </a:rPr>
              <a:t>Intensity</a:t>
            </a:r>
            <a:endParaRPr sz="168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898" y="1982390"/>
            <a:ext cx="455414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dirty="0">
                <a:latin typeface="Trebuchet MS"/>
                <a:cs typeface="Trebuchet MS"/>
              </a:rPr>
              <a:t>4x4</a:t>
            </a:r>
            <a:r>
              <a:rPr sz="984" spc="-74" dirty="0">
                <a:latin typeface="Trebuchet MS"/>
                <a:cs typeface="Trebuchet MS"/>
              </a:rPr>
              <a:t> </a:t>
            </a:r>
            <a:r>
              <a:rPr sz="984" spc="-11" dirty="0">
                <a:latin typeface="Trebuchet MS"/>
                <a:cs typeface="Trebuchet MS"/>
              </a:rPr>
              <a:t>Tile</a:t>
            </a:r>
            <a:endParaRPr sz="984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59881" y="2594119"/>
            <a:ext cx="1660475" cy="977354"/>
          </a:xfrm>
          <a:custGeom>
            <a:avLst/>
            <a:gdLst/>
            <a:ahLst/>
            <a:cxnLst/>
            <a:rect l="l" t="t" r="r" b="b"/>
            <a:pathLst>
              <a:path w="2361565" h="1390014">
                <a:moveTo>
                  <a:pt x="1666328" y="0"/>
                </a:moveTo>
                <a:lnTo>
                  <a:pt x="1666328" y="347345"/>
                </a:lnTo>
                <a:lnTo>
                  <a:pt x="0" y="347345"/>
                </a:lnTo>
                <a:lnTo>
                  <a:pt x="0" y="1042060"/>
                </a:lnTo>
                <a:lnTo>
                  <a:pt x="1666328" y="1042060"/>
                </a:lnTo>
                <a:lnTo>
                  <a:pt x="1666328" y="1389405"/>
                </a:lnTo>
                <a:lnTo>
                  <a:pt x="2361031" y="694702"/>
                </a:lnTo>
                <a:lnTo>
                  <a:pt x="1666328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10215" y="2709534"/>
          <a:ext cx="732236" cy="732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19050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19050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19050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19050">
                      <a:solidFill>
                        <a:srgbClr val="007450"/>
                      </a:solidFill>
                      <a:prstDash val="solid"/>
                    </a:lnR>
                    <a:lnT w="19050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19050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19050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19050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19050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19050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19050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19050">
                      <a:solidFill>
                        <a:srgbClr val="0074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883681" y="2792473"/>
            <a:ext cx="1660475" cy="580430"/>
          </a:xfrm>
          <a:custGeom>
            <a:avLst/>
            <a:gdLst/>
            <a:ahLst/>
            <a:cxnLst/>
            <a:rect l="l" t="t" r="r" b="b"/>
            <a:pathLst>
              <a:path w="2361565" h="825500">
                <a:moveTo>
                  <a:pt x="1948446" y="0"/>
                </a:moveTo>
                <a:lnTo>
                  <a:pt x="1948446" y="206298"/>
                </a:lnTo>
                <a:lnTo>
                  <a:pt x="0" y="206298"/>
                </a:lnTo>
                <a:lnTo>
                  <a:pt x="0" y="618896"/>
                </a:lnTo>
                <a:lnTo>
                  <a:pt x="1948446" y="618896"/>
                </a:lnTo>
                <a:lnTo>
                  <a:pt x="1948446" y="825195"/>
                </a:lnTo>
                <a:lnTo>
                  <a:pt x="2361044" y="412597"/>
                </a:lnTo>
                <a:lnTo>
                  <a:pt x="1948446" y="0"/>
                </a:lnTo>
                <a:close/>
              </a:path>
            </a:pathLst>
          </a:custGeom>
          <a:solidFill>
            <a:srgbClr val="0074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 txBox="1"/>
          <p:nvPr/>
        </p:nvSpPr>
        <p:spPr>
          <a:xfrm>
            <a:off x="7143750" y="2991445"/>
            <a:ext cx="1001018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spc="-4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984" spc="-4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84" spc="-14" dirty="0">
                <a:solidFill>
                  <a:srgbClr val="FFFFFF"/>
                </a:solidFill>
                <a:latin typeface="Trebuchet MS"/>
                <a:cs typeface="Trebuchet MS"/>
              </a:rPr>
              <a:t>Transform</a:t>
            </a:r>
            <a:endParaRPr sz="984">
              <a:latin typeface="Trebuchet MS"/>
              <a:cs typeface="Trebuchet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598280" y="2892710"/>
          <a:ext cx="366118" cy="366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19050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19050">
                      <a:solidFill>
                        <a:srgbClr val="007450"/>
                      </a:solidFill>
                      <a:prstDash val="solid"/>
                    </a:lnR>
                    <a:lnT w="19050">
                      <a:solidFill>
                        <a:srgbClr val="007450"/>
                      </a:solidFill>
                      <a:prstDash val="solid"/>
                    </a:lnT>
                    <a:lnB w="28575">
                      <a:solidFill>
                        <a:srgbClr val="0074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450"/>
                      </a:solidFill>
                      <a:prstDash val="solid"/>
                    </a:lnL>
                    <a:lnR w="28575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19050">
                      <a:solidFill>
                        <a:srgbClr val="0074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450"/>
                      </a:solidFill>
                      <a:prstDash val="solid"/>
                    </a:lnL>
                    <a:lnR w="19050">
                      <a:solidFill>
                        <a:srgbClr val="007450"/>
                      </a:solidFill>
                      <a:prstDash val="solid"/>
                    </a:lnR>
                    <a:lnT w="28575">
                      <a:solidFill>
                        <a:srgbClr val="007450"/>
                      </a:solidFill>
                      <a:prstDash val="solid"/>
                    </a:lnT>
                    <a:lnB w="19050">
                      <a:solidFill>
                        <a:srgbClr val="0074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49131" y="3296180"/>
          <a:ext cx="549177" cy="549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19050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19050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19050">
                      <a:solidFill>
                        <a:srgbClr val="0071C5"/>
                      </a:solidFill>
                      <a:prstDash val="solid"/>
                    </a:lnR>
                    <a:lnT w="19050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19050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19050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19050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19050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19050">
                      <a:solidFill>
                        <a:srgbClr val="0071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64407" y="3062883"/>
            <a:ext cx="322808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dirty="0">
                <a:latin typeface="Trebuchet MS"/>
                <a:cs typeface="Trebuchet MS"/>
              </a:rPr>
              <a:t>Filter</a:t>
            </a:r>
            <a:endParaRPr sz="984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88520" y="2294331"/>
            <a:ext cx="1660475" cy="580430"/>
          </a:xfrm>
          <a:custGeom>
            <a:avLst/>
            <a:gdLst/>
            <a:ahLst/>
            <a:cxnLst/>
            <a:rect l="l" t="t" r="r" b="b"/>
            <a:pathLst>
              <a:path w="2361565" h="825500">
                <a:moveTo>
                  <a:pt x="1948434" y="0"/>
                </a:moveTo>
                <a:lnTo>
                  <a:pt x="1948434" y="206298"/>
                </a:lnTo>
                <a:lnTo>
                  <a:pt x="0" y="206298"/>
                </a:lnTo>
                <a:lnTo>
                  <a:pt x="0" y="618909"/>
                </a:lnTo>
                <a:lnTo>
                  <a:pt x="1948434" y="618909"/>
                </a:lnTo>
                <a:lnTo>
                  <a:pt x="1948434" y="825207"/>
                </a:lnTo>
                <a:lnTo>
                  <a:pt x="2361031" y="412597"/>
                </a:lnTo>
                <a:lnTo>
                  <a:pt x="1948434" y="0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1910954" y="2491383"/>
            <a:ext cx="868412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spc="-4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984" spc="-5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84" spc="-18" dirty="0">
                <a:solidFill>
                  <a:srgbClr val="FFFFFF"/>
                </a:solidFill>
                <a:latin typeface="Trebuchet MS"/>
                <a:cs typeface="Trebuchet MS"/>
              </a:rPr>
              <a:t>Transform</a:t>
            </a:r>
            <a:endParaRPr sz="984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88520" y="3287518"/>
            <a:ext cx="1660475" cy="580430"/>
          </a:xfrm>
          <a:custGeom>
            <a:avLst/>
            <a:gdLst/>
            <a:ahLst/>
            <a:cxnLst/>
            <a:rect l="l" t="t" r="r" b="b"/>
            <a:pathLst>
              <a:path w="2361565" h="825500">
                <a:moveTo>
                  <a:pt x="1948434" y="0"/>
                </a:moveTo>
                <a:lnTo>
                  <a:pt x="1948434" y="206311"/>
                </a:lnTo>
                <a:lnTo>
                  <a:pt x="0" y="206311"/>
                </a:lnTo>
                <a:lnTo>
                  <a:pt x="0" y="618909"/>
                </a:lnTo>
                <a:lnTo>
                  <a:pt x="1948434" y="618909"/>
                </a:lnTo>
                <a:lnTo>
                  <a:pt x="1948434" y="825207"/>
                </a:lnTo>
                <a:lnTo>
                  <a:pt x="2361031" y="412610"/>
                </a:lnTo>
                <a:lnTo>
                  <a:pt x="1948434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 txBox="1"/>
          <p:nvPr/>
        </p:nvSpPr>
        <p:spPr>
          <a:xfrm>
            <a:off x="1884164" y="3482578"/>
            <a:ext cx="916186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dirty="0">
                <a:solidFill>
                  <a:srgbClr val="FFFFFF"/>
                </a:solidFill>
                <a:latin typeface="Trebuchet MS"/>
                <a:cs typeface="Trebuchet MS"/>
              </a:rPr>
              <a:t>Filter</a:t>
            </a:r>
            <a:r>
              <a:rPr sz="984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84" spc="-14" dirty="0">
                <a:solidFill>
                  <a:srgbClr val="FFFFFF"/>
                </a:solidFill>
                <a:latin typeface="Trebuchet MS"/>
                <a:cs typeface="Trebuchet MS"/>
              </a:rPr>
              <a:t>Transform</a:t>
            </a:r>
            <a:endParaRPr sz="984">
              <a:latin typeface="Trebuchet MS"/>
              <a:cs typeface="Trebuchet M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380441" y="2210446"/>
          <a:ext cx="732236" cy="732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19050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19050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19050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19050">
                      <a:solidFill>
                        <a:srgbClr val="76B900"/>
                      </a:solidFill>
                      <a:prstDash val="solid"/>
                    </a:lnR>
                    <a:lnT w="19050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19050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19050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19050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19050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19050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19050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19050">
                      <a:solidFill>
                        <a:srgbClr val="76B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380441" y="3208624"/>
          <a:ext cx="732236" cy="732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19050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19050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19050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19050">
                      <a:solidFill>
                        <a:srgbClr val="0071C5"/>
                      </a:solidFill>
                      <a:prstDash val="solid"/>
                    </a:lnR>
                    <a:lnT w="19050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19050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19050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28575">
                      <a:solidFill>
                        <a:srgbClr val="0071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19050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19050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28575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19050">
                      <a:solidFill>
                        <a:srgbClr val="0071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71C5"/>
                      </a:solidFill>
                      <a:prstDash val="solid"/>
                    </a:lnL>
                    <a:lnR w="19050">
                      <a:solidFill>
                        <a:srgbClr val="0071C5"/>
                      </a:solidFill>
                      <a:prstDash val="solid"/>
                    </a:lnR>
                    <a:lnT w="28575">
                      <a:solidFill>
                        <a:srgbClr val="0071C5"/>
                      </a:solidFill>
                      <a:prstDash val="solid"/>
                    </a:lnT>
                    <a:lnB w="19050">
                      <a:solidFill>
                        <a:srgbClr val="0071C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57544" y="2210446"/>
          <a:ext cx="732236" cy="732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19050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19050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19050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19050">
                      <a:solidFill>
                        <a:srgbClr val="76B900"/>
                      </a:solidFill>
                      <a:prstDash val="solid"/>
                    </a:lnR>
                    <a:lnT w="19050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19050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19050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28575">
                      <a:solidFill>
                        <a:srgbClr val="76B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19050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19050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28575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19050">
                      <a:solidFill>
                        <a:srgbClr val="76B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900"/>
                      </a:solidFill>
                      <a:prstDash val="solid"/>
                    </a:lnL>
                    <a:lnR w="19050">
                      <a:solidFill>
                        <a:srgbClr val="76B900"/>
                      </a:solidFill>
                      <a:prstDash val="solid"/>
                    </a:lnR>
                    <a:lnT w="28575">
                      <a:solidFill>
                        <a:srgbClr val="76B900"/>
                      </a:solidFill>
                      <a:prstDash val="solid"/>
                    </a:lnT>
                    <a:lnB w="19050">
                      <a:solidFill>
                        <a:srgbClr val="76B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4518422" y="2393156"/>
            <a:ext cx="846981" cy="8345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274132" algn="l"/>
              </a:tabLst>
            </a:pPr>
            <a:r>
              <a:rPr sz="2531" dirty="0">
                <a:latin typeface="Trebuchet MS"/>
                <a:cs typeface="Trebuchet MS"/>
              </a:rPr>
              <a:t>∑	</a:t>
            </a:r>
            <a:r>
              <a:rPr sz="984" dirty="0">
                <a:latin typeface="Trebuchet MS"/>
                <a:cs typeface="Trebuchet MS"/>
              </a:rPr>
              <a:t>over</a:t>
            </a:r>
            <a:r>
              <a:rPr sz="984" spc="-77" dirty="0">
                <a:latin typeface="Trebuchet MS"/>
                <a:cs typeface="Trebuchet MS"/>
              </a:rPr>
              <a:t> </a:t>
            </a:r>
            <a:r>
              <a:rPr sz="1266" dirty="0">
                <a:latin typeface="Trebuchet MS"/>
                <a:cs typeface="Trebuchet MS"/>
              </a:rPr>
              <a:t>C</a:t>
            </a:r>
            <a:endParaRPr sz="1266">
              <a:latin typeface="Trebuchet MS"/>
              <a:cs typeface="Trebuchet MS"/>
            </a:endParaRPr>
          </a:p>
          <a:p>
            <a:pPr marL="53576" marR="3572" indent="107152">
              <a:lnSpc>
                <a:spcPts val="1125"/>
              </a:lnSpc>
              <a:spcBef>
                <a:spcPts val="1195"/>
              </a:spcBef>
            </a:pPr>
            <a:r>
              <a:rPr sz="984" spc="-7" dirty="0">
                <a:solidFill>
                  <a:srgbClr val="FFFFFF"/>
                </a:solidFill>
                <a:latin typeface="Trebuchet MS"/>
                <a:cs typeface="Trebuchet MS"/>
              </a:rPr>
              <a:t>Point-wise  </a:t>
            </a:r>
            <a:r>
              <a:rPr sz="984" dirty="0">
                <a:solidFill>
                  <a:srgbClr val="FFFFFF"/>
                </a:solidFill>
                <a:latin typeface="Trebuchet MS"/>
                <a:cs typeface="Trebuchet MS"/>
              </a:rPr>
              <a:t>multiplicati</a:t>
            </a:r>
            <a:r>
              <a:rPr sz="984" spc="-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8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984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9758" y="4722018"/>
            <a:ext cx="7305824" cy="626445"/>
          </a:xfrm>
          <a:prstGeom prst="rect">
            <a:avLst/>
          </a:prstGeom>
        </p:spPr>
        <p:txBody>
          <a:bodyPr vert="horz" wrap="square" lIns="0" tIns="55364" rIns="0" bIns="0" rtlCol="0">
            <a:spAutoFit/>
          </a:bodyPr>
          <a:lstStyle/>
          <a:p>
            <a:pPr marL="8929">
              <a:spcBef>
                <a:spcPts val="436"/>
              </a:spcBef>
            </a:pPr>
            <a:r>
              <a:rPr sz="1687" dirty="0">
                <a:latin typeface="Trebuchet MS"/>
                <a:cs typeface="Trebuchet MS"/>
              </a:rPr>
              <a:t>Direct </a:t>
            </a:r>
            <a:r>
              <a:rPr sz="1687" spc="-4" dirty="0">
                <a:latin typeface="Trebuchet MS"/>
                <a:cs typeface="Trebuchet MS"/>
              </a:rPr>
              <a:t>convolution: we </a:t>
            </a:r>
            <a:r>
              <a:rPr sz="1687" dirty="0">
                <a:latin typeface="Trebuchet MS"/>
                <a:cs typeface="Trebuchet MS"/>
              </a:rPr>
              <a:t>need 9xCx4 = 36xC </a:t>
            </a:r>
            <a:r>
              <a:rPr sz="1687" spc="-4" dirty="0">
                <a:latin typeface="Trebuchet MS"/>
                <a:cs typeface="Trebuchet MS"/>
              </a:rPr>
              <a:t>FMAs for </a:t>
            </a:r>
            <a:r>
              <a:rPr sz="1687" dirty="0">
                <a:latin typeface="Trebuchet MS"/>
                <a:cs typeface="Trebuchet MS"/>
              </a:rPr>
              <a:t>4</a:t>
            </a:r>
            <a:r>
              <a:rPr sz="1687" spc="11" dirty="0">
                <a:latin typeface="Trebuchet MS"/>
                <a:cs typeface="Trebuchet MS"/>
              </a:rPr>
              <a:t> </a:t>
            </a:r>
            <a:r>
              <a:rPr sz="1687" spc="-4" dirty="0">
                <a:latin typeface="Trebuchet MS"/>
                <a:cs typeface="Trebuchet MS"/>
              </a:rPr>
              <a:t>outputs</a:t>
            </a:r>
            <a:endParaRPr sz="1687" dirty="0">
              <a:latin typeface="Trebuchet MS"/>
              <a:cs typeface="Trebuchet MS"/>
            </a:endParaRPr>
          </a:p>
          <a:p>
            <a:pPr marL="8929">
              <a:spcBef>
                <a:spcPts val="366"/>
              </a:spcBef>
            </a:pPr>
            <a:r>
              <a:rPr sz="1687" spc="-7" dirty="0">
                <a:latin typeface="Trebuchet MS"/>
                <a:cs typeface="Trebuchet MS"/>
              </a:rPr>
              <a:t>Winograd </a:t>
            </a:r>
            <a:r>
              <a:rPr sz="1687" spc="-4" dirty="0">
                <a:latin typeface="Trebuchet MS"/>
                <a:cs typeface="Trebuchet MS"/>
              </a:rPr>
              <a:t>convolution: we </a:t>
            </a:r>
            <a:r>
              <a:rPr sz="1687" dirty="0">
                <a:latin typeface="Trebuchet MS"/>
                <a:cs typeface="Trebuchet MS"/>
              </a:rPr>
              <a:t>need 16xC </a:t>
            </a:r>
            <a:r>
              <a:rPr sz="1687" spc="-4" dirty="0">
                <a:latin typeface="Trebuchet MS"/>
                <a:cs typeface="Trebuchet MS"/>
              </a:rPr>
              <a:t>FMAs for </a:t>
            </a:r>
            <a:r>
              <a:rPr sz="1687" dirty="0">
                <a:latin typeface="Trebuchet MS"/>
                <a:cs typeface="Trebuchet MS"/>
              </a:rPr>
              <a:t>4 </a:t>
            </a:r>
            <a:r>
              <a:rPr sz="1687" spc="-4" dirty="0">
                <a:latin typeface="Trebuchet MS"/>
                <a:cs typeface="Trebuchet MS"/>
              </a:rPr>
              <a:t>outputs: </a:t>
            </a:r>
            <a:r>
              <a:rPr sz="1687" b="1" spc="-4" dirty="0">
                <a:solidFill>
                  <a:srgbClr val="C82506"/>
                </a:solidFill>
                <a:latin typeface="Trebuchet MS"/>
                <a:cs typeface="Trebuchet MS"/>
              </a:rPr>
              <a:t>2.25x </a:t>
            </a:r>
            <a:r>
              <a:rPr sz="1687" spc="-4" dirty="0">
                <a:latin typeface="Trebuchet MS"/>
                <a:cs typeface="Trebuchet MS"/>
              </a:rPr>
              <a:t>fewer</a:t>
            </a:r>
            <a:r>
              <a:rPr sz="1687" spc="60" dirty="0">
                <a:latin typeface="Trebuchet MS"/>
                <a:cs typeface="Trebuchet MS"/>
              </a:rPr>
              <a:t> </a:t>
            </a:r>
            <a:r>
              <a:rPr sz="1687" spc="-4" dirty="0">
                <a:latin typeface="Trebuchet MS"/>
                <a:cs typeface="Trebuchet MS"/>
              </a:rPr>
              <a:t>FMAs</a:t>
            </a:r>
            <a:endParaRPr sz="1687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942" y="6004362"/>
            <a:ext cx="6584305" cy="403456"/>
          </a:xfrm>
          <a:prstGeom prst="rect">
            <a:avLst/>
          </a:prstGeom>
        </p:spPr>
        <p:txBody>
          <a:bodyPr vert="horz" wrap="square" lIns="0" tIns="31254" rIns="0" bIns="0" rtlCol="0">
            <a:spAutoFit/>
          </a:bodyPr>
          <a:lstStyle/>
          <a:p>
            <a:pPr marL="8929">
              <a:spcBef>
                <a:spcPts val="246"/>
              </a:spcBef>
            </a:pPr>
            <a:r>
              <a:rPr sz="984" i="1" spc="14" dirty="0">
                <a:latin typeface="Trebuchet MS"/>
                <a:cs typeface="Trebuchet MS"/>
              </a:rPr>
              <a:t>See</a:t>
            </a:r>
            <a:r>
              <a:rPr sz="984" i="1" spc="-123" dirty="0">
                <a:latin typeface="Trebuchet MS"/>
                <a:cs typeface="Trebuchet MS"/>
              </a:rPr>
              <a:t> </a:t>
            </a:r>
            <a:r>
              <a:rPr sz="984" i="1" spc="14" dirty="0">
                <a:latin typeface="Trebuchet MS"/>
                <a:cs typeface="Trebuchet MS"/>
              </a:rPr>
              <a:t>A.</a:t>
            </a:r>
            <a:r>
              <a:rPr sz="984" i="1" spc="-28" dirty="0">
                <a:latin typeface="Trebuchet MS"/>
                <a:cs typeface="Trebuchet MS"/>
              </a:rPr>
              <a:t> </a:t>
            </a:r>
            <a:r>
              <a:rPr sz="984" i="1" spc="-11" dirty="0">
                <a:latin typeface="Trebuchet MS"/>
                <a:cs typeface="Trebuchet MS"/>
              </a:rPr>
              <a:t>Lavin</a:t>
            </a:r>
            <a:r>
              <a:rPr sz="984" i="1" spc="77" dirty="0">
                <a:latin typeface="Trebuchet MS"/>
                <a:cs typeface="Trebuchet MS"/>
              </a:rPr>
              <a:t> </a:t>
            </a:r>
            <a:r>
              <a:rPr sz="984" i="1" dirty="0">
                <a:latin typeface="Trebuchet MS"/>
                <a:cs typeface="Trebuchet MS"/>
              </a:rPr>
              <a:t>&amp;</a:t>
            </a:r>
            <a:r>
              <a:rPr sz="984" i="1" spc="-11" dirty="0">
                <a:latin typeface="Trebuchet MS"/>
                <a:cs typeface="Trebuchet MS"/>
              </a:rPr>
              <a:t> </a:t>
            </a:r>
            <a:r>
              <a:rPr sz="984" i="1" spc="7" dirty="0">
                <a:latin typeface="Trebuchet MS"/>
                <a:cs typeface="Trebuchet MS"/>
              </a:rPr>
              <a:t>S.</a:t>
            </a:r>
            <a:r>
              <a:rPr sz="984" i="1" spc="-28" dirty="0">
                <a:latin typeface="Trebuchet MS"/>
                <a:cs typeface="Trebuchet MS"/>
              </a:rPr>
              <a:t> </a:t>
            </a:r>
            <a:r>
              <a:rPr sz="984" i="1" spc="-39" dirty="0">
                <a:latin typeface="Trebuchet MS"/>
                <a:cs typeface="Trebuchet MS"/>
              </a:rPr>
              <a:t>Gray,</a:t>
            </a:r>
            <a:r>
              <a:rPr sz="984" i="1" spc="42" dirty="0">
                <a:latin typeface="Trebuchet MS"/>
                <a:cs typeface="Trebuchet MS"/>
              </a:rPr>
              <a:t> </a:t>
            </a:r>
            <a:r>
              <a:rPr sz="984" i="1" spc="-14" dirty="0">
                <a:latin typeface="Trebuchet MS"/>
                <a:cs typeface="Trebuchet MS"/>
              </a:rPr>
              <a:t>”Fast</a:t>
            </a:r>
            <a:r>
              <a:rPr sz="984" i="1" spc="63" dirty="0">
                <a:latin typeface="Trebuchet MS"/>
                <a:cs typeface="Trebuchet MS"/>
              </a:rPr>
              <a:t> </a:t>
            </a:r>
            <a:r>
              <a:rPr sz="984" i="1" spc="4" dirty="0">
                <a:latin typeface="Trebuchet MS"/>
                <a:cs typeface="Trebuchet MS"/>
              </a:rPr>
              <a:t>Algorithms</a:t>
            </a:r>
            <a:r>
              <a:rPr sz="984" i="1" spc="-63" dirty="0">
                <a:latin typeface="Trebuchet MS"/>
                <a:cs typeface="Trebuchet MS"/>
              </a:rPr>
              <a:t> </a:t>
            </a:r>
            <a:r>
              <a:rPr sz="984" i="1" spc="18" dirty="0">
                <a:latin typeface="Trebuchet MS"/>
                <a:cs typeface="Trebuchet MS"/>
              </a:rPr>
              <a:t>for</a:t>
            </a:r>
            <a:r>
              <a:rPr sz="984" i="1" spc="-74" dirty="0">
                <a:latin typeface="Trebuchet MS"/>
                <a:cs typeface="Trebuchet MS"/>
              </a:rPr>
              <a:t> </a:t>
            </a:r>
            <a:r>
              <a:rPr sz="984" i="1" spc="4" dirty="0">
                <a:latin typeface="Trebuchet MS"/>
                <a:cs typeface="Trebuchet MS"/>
              </a:rPr>
              <a:t>Convolutional</a:t>
            </a:r>
            <a:r>
              <a:rPr sz="984" i="1" spc="-123" dirty="0">
                <a:latin typeface="Trebuchet MS"/>
                <a:cs typeface="Trebuchet MS"/>
              </a:rPr>
              <a:t> </a:t>
            </a:r>
            <a:r>
              <a:rPr sz="984" i="1" spc="4" dirty="0">
                <a:latin typeface="Trebuchet MS"/>
                <a:cs typeface="Trebuchet MS"/>
              </a:rPr>
              <a:t>Neural</a:t>
            </a:r>
            <a:r>
              <a:rPr sz="984" i="1" spc="-49" dirty="0">
                <a:latin typeface="Trebuchet MS"/>
                <a:cs typeface="Trebuchet MS"/>
              </a:rPr>
              <a:t> </a:t>
            </a:r>
            <a:r>
              <a:rPr sz="984" i="1" spc="4" dirty="0">
                <a:latin typeface="Trebuchet MS"/>
                <a:cs typeface="Trebuchet MS"/>
              </a:rPr>
              <a:t>Networks</a:t>
            </a:r>
            <a:endParaRPr sz="984" dirty="0">
              <a:latin typeface="Trebuchet MS"/>
              <a:cs typeface="Trebuchet MS"/>
            </a:endParaRPr>
          </a:p>
          <a:p>
            <a:pPr marL="2016252">
              <a:spcBef>
                <a:spcPts val="232"/>
              </a:spcBef>
            </a:pPr>
            <a:r>
              <a:rPr sz="1266" i="1" spc="-4" dirty="0">
                <a:latin typeface="Trebuchet MS"/>
                <a:cs typeface="Trebuchet MS"/>
              </a:rPr>
              <a:t>Julien Demouth, Convolution </a:t>
            </a:r>
            <a:r>
              <a:rPr sz="1266" i="1" spc="-14" dirty="0">
                <a:latin typeface="Trebuchet MS"/>
                <a:cs typeface="Trebuchet MS"/>
              </a:rPr>
              <a:t>OPTIMIZATION: </a:t>
            </a:r>
            <a:r>
              <a:rPr sz="1266" i="1" spc="-4" dirty="0">
                <a:latin typeface="Trebuchet MS"/>
                <a:cs typeface="Trebuchet MS"/>
              </a:rPr>
              <a:t>Winograd,</a:t>
            </a:r>
            <a:r>
              <a:rPr sz="1266" i="1" spc="35" dirty="0">
                <a:latin typeface="Trebuchet MS"/>
                <a:cs typeface="Trebuchet MS"/>
              </a:rPr>
              <a:t> </a:t>
            </a:r>
            <a:r>
              <a:rPr sz="1266" i="1" dirty="0">
                <a:latin typeface="Trebuchet MS"/>
                <a:cs typeface="Trebuchet MS"/>
              </a:rPr>
              <a:t>NVIDIA</a:t>
            </a:r>
            <a:endParaRPr sz="1266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464184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254" y="305989"/>
            <a:ext cx="7108180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Speedup of </a:t>
            </a:r>
            <a:r>
              <a:rPr spc="-7" dirty="0"/>
              <a:t>Winograd</a:t>
            </a:r>
            <a:r>
              <a:rPr spc="-32" dirty="0"/>
              <a:t> </a:t>
            </a:r>
            <a:r>
              <a:rPr spc="-4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52117" y="1053704"/>
            <a:ext cx="423535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4" dirty="0">
                <a:latin typeface="Trebuchet MS"/>
                <a:cs typeface="Trebuchet MS"/>
              </a:rPr>
              <a:t>VGG16, </a:t>
            </a:r>
            <a:r>
              <a:rPr sz="1687" dirty="0">
                <a:latin typeface="Trebuchet MS"/>
                <a:cs typeface="Trebuchet MS"/>
              </a:rPr>
              <a:t>Batch Size 1 – </a:t>
            </a:r>
            <a:r>
              <a:rPr sz="1687" spc="-11" dirty="0">
                <a:latin typeface="Trebuchet MS"/>
                <a:cs typeface="Trebuchet MS"/>
              </a:rPr>
              <a:t>Relative</a:t>
            </a:r>
            <a:r>
              <a:rPr sz="1687" spc="-28" dirty="0">
                <a:latin typeface="Trebuchet MS"/>
                <a:cs typeface="Trebuchet MS"/>
              </a:rPr>
              <a:t> </a:t>
            </a:r>
            <a:r>
              <a:rPr sz="1687" spc="-11" dirty="0">
                <a:latin typeface="Trebuchet MS"/>
                <a:cs typeface="Trebuchet MS"/>
              </a:rPr>
              <a:t>Performance</a:t>
            </a:r>
            <a:endParaRPr sz="168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74273" y="4388941"/>
            <a:ext cx="125016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8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8170664" y="4388941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7679531" y="4388941"/>
            <a:ext cx="241102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7366992" y="4388941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6875860" y="4388941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6572250" y="4388941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6081117" y="4388941"/>
            <a:ext cx="241102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5768578" y="4388941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5277445" y="4388941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4973836" y="4388941"/>
            <a:ext cx="53578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4482703" y="4388941"/>
            <a:ext cx="241102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4170164" y="4388941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3679031" y="4388941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3375422" y="4388941"/>
            <a:ext cx="53578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2875360" y="4388941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2571750" y="4388941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2080617" y="4388941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777008" y="4388941"/>
            <a:ext cx="53578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1401959" y="4388941"/>
            <a:ext cx="125016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801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8474273" y="3808512"/>
            <a:ext cx="125016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8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8170664" y="3808512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7679531" y="3808512"/>
            <a:ext cx="241102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7366992" y="3808512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6875860" y="3808512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6572250" y="3808512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6081117" y="3808512"/>
            <a:ext cx="241102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5768578" y="3808512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5277445" y="3808512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4973836" y="3808512"/>
            <a:ext cx="53578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4482703" y="3808512"/>
            <a:ext cx="241102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4170164" y="3808512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3679031" y="3808512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3375422" y="3808512"/>
            <a:ext cx="53578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2875360" y="3808512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2571750" y="3808512"/>
            <a:ext cx="62508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2080617" y="3808512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1777008" y="3808512"/>
            <a:ext cx="53578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1401959" y="3808512"/>
            <a:ext cx="125016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801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8474273" y="3228082"/>
            <a:ext cx="125016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8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7679531" y="3228082"/>
            <a:ext cx="553641" cy="0"/>
          </a:xfrm>
          <a:custGeom>
            <a:avLst/>
            <a:gdLst/>
            <a:ahLst/>
            <a:cxnLst/>
            <a:rect l="l" t="t" r="r" b="b"/>
            <a:pathLst>
              <a:path w="787400">
                <a:moveTo>
                  <a:pt x="0" y="0"/>
                </a:moveTo>
                <a:lnTo>
                  <a:pt x="7874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6875859" y="3228082"/>
            <a:ext cx="553641" cy="0"/>
          </a:xfrm>
          <a:custGeom>
            <a:avLst/>
            <a:gdLst/>
            <a:ahLst/>
            <a:cxnLst/>
            <a:rect l="l" t="t" r="r" b="b"/>
            <a:pathLst>
              <a:path w="787400">
                <a:moveTo>
                  <a:pt x="0" y="0"/>
                </a:moveTo>
                <a:lnTo>
                  <a:pt x="7874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6081117" y="3228082"/>
            <a:ext cx="553641" cy="0"/>
          </a:xfrm>
          <a:custGeom>
            <a:avLst/>
            <a:gdLst/>
            <a:ahLst/>
            <a:cxnLst/>
            <a:rect l="l" t="t" r="r" b="b"/>
            <a:pathLst>
              <a:path w="787400">
                <a:moveTo>
                  <a:pt x="0" y="0"/>
                </a:moveTo>
                <a:lnTo>
                  <a:pt x="7874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5277445" y="3228082"/>
            <a:ext cx="553641" cy="0"/>
          </a:xfrm>
          <a:custGeom>
            <a:avLst/>
            <a:gdLst/>
            <a:ahLst/>
            <a:cxnLst/>
            <a:rect l="l" t="t" r="r" b="b"/>
            <a:pathLst>
              <a:path w="787400">
                <a:moveTo>
                  <a:pt x="0" y="0"/>
                </a:moveTo>
                <a:lnTo>
                  <a:pt x="7874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4482703" y="3228082"/>
            <a:ext cx="544711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7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3679031" y="3228082"/>
            <a:ext cx="553641" cy="0"/>
          </a:xfrm>
          <a:custGeom>
            <a:avLst/>
            <a:gdLst/>
            <a:ahLst/>
            <a:cxnLst/>
            <a:rect l="l" t="t" r="r" b="b"/>
            <a:pathLst>
              <a:path w="787400">
                <a:moveTo>
                  <a:pt x="0" y="0"/>
                </a:moveTo>
                <a:lnTo>
                  <a:pt x="7874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/>
          <p:nvPr/>
        </p:nvSpPr>
        <p:spPr>
          <a:xfrm>
            <a:off x="2875359" y="3228082"/>
            <a:ext cx="553641" cy="0"/>
          </a:xfrm>
          <a:custGeom>
            <a:avLst/>
            <a:gdLst/>
            <a:ahLst/>
            <a:cxnLst/>
            <a:rect l="l" t="t" r="r" b="b"/>
            <a:pathLst>
              <a:path w="787400">
                <a:moveTo>
                  <a:pt x="0" y="0"/>
                </a:moveTo>
                <a:lnTo>
                  <a:pt x="787400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1401959" y="3228082"/>
            <a:ext cx="1232297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1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1401960" y="2647652"/>
            <a:ext cx="7197328" cy="0"/>
          </a:xfrm>
          <a:custGeom>
            <a:avLst/>
            <a:gdLst/>
            <a:ahLst/>
            <a:cxnLst/>
            <a:rect l="l" t="t" r="r" b="b"/>
            <a:pathLst>
              <a:path w="10236200">
                <a:moveTo>
                  <a:pt x="0" y="0"/>
                </a:moveTo>
                <a:lnTo>
                  <a:pt x="10236201" y="0"/>
                </a:lnTo>
              </a:path>
            </a:pathLst>
          </a:custGeom>
          <a:ln w="12700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 txBox="1"/>
          <p:nvPr/>
        </p:nvSpPr>
        <p:spPr>
          <a:xfrm>
            <a:off x="937618" y="2536031"/>
            <a:ext cx="329952" cy="260626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Trebuchet MS"/>
                <a:cs typeface="Trebuchet MS"/>
              </a:rPr>
              <a:t>2.00</a:t>
            </a:r>
            <a:endParaRPr sz="126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77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1160">
              <a:latin typeface="Times New Roman"/>
              <a:cs typeface="Times New Roman"/>
            </a:endParaRPr>
          </a:p>
          <a:p>
            <a:pPr marL="8929"/>
            <a:r>
              <a:rPr sz="1266" dirty="0">
                <a:latin typeface="Trebuchet MS"/>
                <a:cs typeface="Trebuchet MS"/>
              </a:rPr>
              <a:t>1.50</a:t>
            </a:r>
            <a:endParaRPr sz="126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77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1160">
              <a:latin typeface="Times New Roman"/>
              <a:cs typeface="Times New Roman"/>
            </a:endParaRPr>
          </a:p>
          <a:p>
            <a:pPr marL="8929"/>
            <a:r>
              <a:rPr sz="1266" dirty="0">
                <a:latin typeface="Trebuchet MS"/>
                <a:cs typeface="Trebuchet MS"/>
              </a:rPr>
              <a:t>1.00</a:t>
            </a:r>
            <a:endParaRPr sz="126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77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1160">
              <a:latin typeface="Times New Roman"/>
              <a:cs typeface="Times New Roman"/>
            </a:endParaRPr>
          </a:p>
          <a:p>
            <a:pPr marL="8929"/>
            <a:r>
              <a:rPr sz="1266" dirty="0">
                <a:latin typeface="Trebuchet MS"/>
                <a:cs typeface="Trebuchet MS"/>
              </a:rPr>
              <a:t>0.50</a:t>
            </a:r>
            <a:endParaRPr sz="126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77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1160">
              <a:latin typeface="Times New Roman"/>
              <a:cs typeface="Times New Roman"/>
            </a:endParaRPr>
          </a:p>
          <a:p>
            <a:pPr marL="8929"/>
            <a:r>
              <a:rPr sz="1266" dirty="0">
                <a:latin typeface="Trebuchet MS"/>
                <a:cs typeface="Trebuchet MS"/>
              </a:rPr>
              <a:t>0.00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406424" y="4969371"/>
            <a:ext cx="7197328" cy="0"/>
          </a:xfrm>
          <a:custGeom>
            <a:avLst/>
            <a:gdLst/>
            <a:ahLst/>
            <a:cxnLst/>
            <a:rect l="l" t="t" r="r" b="b"/>
            <a:pathLst>
              <a:path w="10236200">
                <a:moveTo>
                  <a:pt x="0" y="0"/>
                </a:moveTo>
                <a:lnTo>
                  <a:pt x="10236201" y="0"/>
                </a:lnTo>
              </a:path>
            </a:pathLst>
          </a:custGeom>
          <a:ln w="12700">
            <a:solidFill>
              <a:srgbClr val="EDFFCE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 txBox="1"/>
          <p:nvPr/>
        </p:nvSpPr>
        <p:spPr>
          <a:xfrm>
            <a:off x="1491258" y="5027414"/>
            <a:ext cx="625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conv</a:t>
            </a:r>
            <a:r>
              <a:rPr sz="1266" spc="-56" dirty="0">
                <a:latin typeface="Trebuchet MS"/>
                <a:cs typeface="Trebuchet MS"/>
              </a:rPr>
              <a:t> </a:t>
            </a:r>
            <a:r>
              <a:rPr sz="1266" spc="-4" dirty="0">
                <a:latin typeface="Trebuchet MS"/>
                <a:cs typeface="Trebuchet MS"/>
              </a:rPr>
              <a:t>1.1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86001" y="5027414"/>
            <a:ext cx="625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conv</a:t>
            </a:r>
            <a:r>
              <a:rPr sz="1266" spc="-56" dirty="0">
                <a:latin typeface="Trebuchet MS"/>
                <a:cs typeface="Trebuchet MS"/>
              </a:rPr>
              <a:t> </a:t>
            </a:r>
            <a:r>
              <a:rPr sz="1266" spc="-4" dirty="0">
                <a:latin typeface="Trebuchet MS"/>
                <a:cs typeface="Trebuchet MS"/>
              </a:rPr>
              <a:t>1.2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89672" y="5027414"/>
            <a:ext cx="625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conv</a:t>
            </a:r>
            <a:r>
              <a:rPr sz="1266" spc="-56" dirty="0">
                <a:latin typeface="Trebuchet MS"/>
                <a:cs typeface="Trebuchet MS"/>
              </a:rPr>
              <a:t> </a:t>
            </a:r>
            <a:r>
              <a:rPr sz="1266" spc="-4" dirty="0">
                <a:latin typeface="Trebuchet MS"/>
                <a:cs typeface="Trebuchet MS"/>
              </a:rPr>
              <a:t>2.1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893344" y="5027414"/>
            <a:ext cx="625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conv</a:t>
            </a:r>
            <a:r>
              <a:rPr sz="1266" spc="-56" dirty="0">
                <a:latin typeface="Trebuchet MS"/>
                <a:cs typeface="Trebuchet MS"/>
              </a:rPr>
              <a:t> </a:t>
            </a:r>
            <a:r>
              <a:rPr sz="1266" spc="-4" dirty="0">
                <a:latin typeface="Trebuchet MS"/>
                <a:cs typeface="Trebuchet MS"/>
              </a:rPr>
              <a:t>2.2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88086" y="5027414"/>
            <a:ext cx="625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conv</a:t>
            </a:r>
            <a:r>
              <a:rPr sz="1266" spc="-56" dirty="0">
                <a:latin typeface="Trebuchet MS"/>
                <a:cs typeface="Trebuchet MS"/>
              </a:rPr>
              <a:t> </a:t>
            </a:r>
            <a:r>
              <a:rPr sz="1266" spc="-4" dirty="0">
                <a:latin typeface="Trebuchet MS"/>
                <a:cs typeface="Trebuchet MS"/>
              </a:rPr>
              <a:t>3.1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491758" y="5027414"/>
            <a:ext cx="625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conv</a:t>
            </a:r>
            <a:r>
              <a:rPr sz="1266" spc="-56" dirty="0">
                <a:latin typeface="Trebuchet MS"/>
                <a:cs typeface="Trebuchet MS"/>
              </a:rPr>
              <a:t> </a:t>
            </a:r>
            <a:r>
              <a:rPr sz="1266" spc="-4" dirty="0">
                <a:latin typeface="Trebuchet MS"/>
                <a:cs typeface="Trebuchet MS"/>
              </a:rPr>
              <a:t>3.2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286501" y="5027414"/>
            <a:ext cx="625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conv</a:t>
            </a:r>
            <a:r>
              <a:rPr sz="1266" spc="-56" dirty="0">
                <a:latin typeface="Trebuchet MS"/>
                <a:cs typeface="Trebuchet MS"/>
              </a:rPr>
              <a:t> </a:t>
            </a:r>
            <a:r>
              <a:rPr sz="1266" spc="-4" dirty="0">
                <a:latin typeface="Trebuchet MS"/>
                <a:cs typeface="Trebuchet MS"/>
              </a:rPr>
              <a:t>4.1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90172" y="5027414"/>
            <a:ext cx="625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conv</a:t>
            </a:r>
            <a:r>
              <a:rPr sz="1266" spc="-56" dirty="0">
                <a:latin typeface="Trebuchet MS"/>
                <a:cs typeface="Trebuchet MS"/>
              </a:rPr>
              <a:t> </a:t>
            </a:r>
            <a:r>
              <a:rPr sz="1266" spc="-4" dirty="0">
                <a:latin typeface="Trebuchet MS"/>
                <a:cs typeface="Trebuchet MS"/>
              </a:rPr>
              <a:t>4.2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884915" y="5027414"/>
            <a:ext cx="625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conv</a:t>
            </a:r>
            <a:r>
              <a:rPr sz="1266" spc="-56" dirty="0">
                <a:latin typeface="Trebuchet MS"/>
                <a:cs typeface="Trebuchet MS"/>
              </a:rPr>
              <a:t> </a:t>
            </a:r>
            <a:r>
              <a:rPr sz="1266" spc="-4" dirty="0">
                <a:latin typeface="Trebuchet MS"/>
                <a:cs typeface="Trebuchet MS"/>
              </a:rPr>
              <a:t>5.0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30586" y="3804047"/>
            <a:ext cx="250031" cy="1160859"/>
          </a:xfrm>
          <a:custGeom>
            <a:avLst/>
            <a:gdLst/>
            <a:ahLst/>
            <a:cxnLst/>
            <a:rect l="l" t="t" r="r" b="b"/>
            <a:pathLst>
              <a:path w="355600" h="1651000">
                <a:moveTo>
                  <a:pt x="0" y="1651000"/>
                </a:moveTo>
                <a:lnTo>
                  <a:pt x="355600" y="1651000"/>
                </a:lnTo>
                <a:lnTo>
                  <a:pt x="3556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" name="object 64"/>
          <p:cNvSpPr/>
          <p:nvPr/>
        </p:nvSpPr>
        <p:spPr>
          <a:xfrm>
            <a:off x="2634258" y="2911078"/>
            <a:ext cx="241102" cy="2053828"/>
          </a:xfrm>
          <a:custGeom>
            <a:avLst/>
            <a:gdLst/>
            <a:ahLst/>
            <a:cxnLst/>
            <a:rect l="l" t="t" r="r" b="b"/>
            <a:pathLst>
              <a:path w="342900" h="2921000">
                <a:moveTo>
                  <a:pt x="0" y="2921000"/>
                </a:moveTo>
                <a:lnTo>
                  <a:pt x="342900" y="2921000"/>
                </a:lnTo>
                <a:lnTo>
                  <a:pt x="342900" y="0"/>
                </a:lnTo>
                <a:lnTo>
                  <a:pt x="0" y="0"/>
                </a:lnTo>
                <a:lnTo>
                  <a:pt x="0" y="29210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" name="object 65"/>
          <p:cNvSpPr/>
          <p:nvPr/>
        </p:nvSpPr>
        <p:spPr>
          <a:xfrm>
            <a:off x="3429000" y="2946797"/>
            <a:ext cx="250031" cy="2018109"/>
          </a:xfrm>
          <a:custGeom>
            <a:avLst/>
            <a:gdLst/>
            <a:ahLst/>
            <a:cxnLst/>
            <a:rect l="l" t="t" r="r" b="b"/>
            <a:pathLst>
              <a:path w="355600" h="2870200">
                <a:moveTo>
                  <a:pt x="0" y="2870200"/>
                </a:moveTo>
                <a:lnTo>
                  <a:pt x="355600" y="2870200"/>
                </a:lnTo>
                <a:lnTo>
                  <a:pt x="355600" y="0"/>
                </a:lnTo>
                <a:lnTo>
                  <a:pt x="0" y="0"/>
                </a:lnTo>
                <a:lnTo>
                  <a:pt x="0" y="28702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" name="object 66"/>
          <p:cNvSpPr/>
          <p:nvPr/>
        </p:nvSpPr>
        <p:spPr>
          <a:xfrm>
            <a:off x="4232672" y="2687836"/>
            <a:ext cx="250031" cy="2277070"/>
          </a:xfrm>
          <a:custGeom>
            <a:avLst/>
            <a:gdLst/>
            <a:ahLst/>
            <a:cxnLst/>
            <a:rect l="l" t="t" r="r" b="b"/>
            <a:pathLst>
              <a:path w="355600" h="3238500">
                <a:moveTo>
                  <a:pt x="0" y="3238500"/>
                </a:moveTo>
                <a:lnTo>
                  <a:pt x="355600" y="3238500"/>
                </a:lnTo>
                <a:lnTo>
                  <a:pt x="355600" y="0"/>
                </a:lnTo>
                <a:lnTo>
                  <a:pt x="0" y="0"/>
                </a:lnTo>
                <a:lnTo>
                  <a:pt x="0" y="32385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" name="object 67"/>
          <p:cNvSpPr/>
          <p:nvPr/>
        </p:nvSpPr>
        <p:spPr>
          <a:xfrm>
            <a:off x="5027414" y="2669976"/>
            <a:ext cx="250031" cy="2294930"/>
          </a:xfrm>
          <a:custGeom>
            <a:avLst/>
            <a:gdLst/>
            <a:ahLst/>
            <a:cxnLst/>
            <a:rect l="l" t="t" r="r" b="b"/>
            <a:pathLst>
              <a:path w="355600" h="3263900">
                <a:moveTo>
                  <a:pt x="0" y="3263900"/>
                </a:moveTo>
                <a:lnTo>
                  <a:pt x="355600" y="3263900"/>
                </a:lnTo>
                <a:lnTo>
                  <a:pt x="355600" y="0"/>
                </a:lnTo>
                <a:lnTo>
                  <a:pt x="0" y="0"/>
                </a:lnTo>
                <a:lnTo>
                  <a:pt x="0" y="32639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" name="object 68"/>
          <p:cNvSpPr/>
          <p:nvPr/>
        </p:nvSpPr>
        <p:spPr>
          <a:xfrm>
            <a:off x="5831086" y="2652117"/>
            <a:ext cx="250031" cy="2312789"/>
          </a:xfrm>
          <a:custGeom>
            <a:avLst/>
            <a:gdLst/>
            <a:ahLst/>
            <a:cxnLst/>
            <a:rect l="l" t="t" r="r" b="b"/>
            <a:pathLst>
              <a:path w="355600" h="3289300">
                <a:moveTo>
                  <a:pt x="0" y="3289300"/>
                </a:moveTo>
                <a:lnTo>
                  <a:pt x="355600" y="3289300"/>
                </a:lnTo>
                <a:lnTo>
                  <a:pt x="355600" y="0"/>
                </a:lnTo>
                <a:lnTo>
                  <a:pt x="0" y="0"/>
                </a:lnTo>
                <a:lnTo>
                  <a:pt x="0" y="32893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" name="object 69"/>
          <p:cNvSpPr/>
          <p:nvPr/>
        </p:nvSpPr>
        <p:spPr>
          <a:xfrm>
            <a:off x="6634758" y="2812851"/>
            <a:ext cx="241102" cy="2152055"/>
          </a:xfrm>
          <a:custGeom>
            <a:avLst/>
            <a:gdLst/>
            <a:ahLst/>
            <a:cxnLst/>
            <a:rect l="l" t="t" r="r" b="b"/>
            <a:pathLst>
              <a:path w="342900" h="3060700">
                <a:moveTo>
                  <a:pt x="0" y="3060700"/>
                </a:moveTo>
                <a:lnTo>
                  <a:pt x="342900" y="3060700"/>
                </a:lnTo>
                <a:lnTo>
                  <a:pt x="342900" y="0"/>
                </a:lnTo>
                <a:lnTo>
                  <a:pt x="0" y="0"/>
                </a:lnTo>
                <a:lnTo>
                  <a:pt x="0" y="30607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" name="object 70"/>
          <p:cNvSpPr/>
          <p:nvPr/>
        </p:nvSpPr>
        <p:spPr>
          <a:xfrm>
            <a:off x="7429500" y="2723554"/>
            <a:ext cx="250031" cy="2241352"/>
          </a:xfrm>
          <a:custGeom>
            <a:avLst/>
            <a:gdLst/>
            <a:ahLst/>
            <a:cxnLst/>
            <a:rect l="l" t="t" r="r" b="b"/>
            <a:pathLst>
              <a:path w="355600" h="3187700">
                <a:moveTo>
                  <a:pt x="0" y="3187700"/>
                </a:moveTo>
                <a:lnTo>
                  <a:pt x="355600" y="3187700"/>
                </a:lnTo>
                <a:lnTo>
                  <a:pt x="355600" y="0"/>
                </a:lnTo>
                <a:lnTo>
                  <a:pt x="0" y="0"/>
                </a:lnTo>
                <a:lnTo>
                  <a:pt x="0" y="31877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" name="object 71"/>
          <p:cNvSpPr/>
          <p:nvPr/>
        </p:nvSpPr>
        <p:spPr>
          <a:xfrm>
            <a:off x="8233172" y="3009304"/>
            <a:ext cx="241102" cy="1955602"/>
          </a:xfrm>
          <a:custGeom>
            <a:avLst/>
            <a:gdLst/>
            <a:ahLst/>
            <a:cxnLst/>
            <a:rect l="l" t="t" r="r" b="b"/>
            <a:pathLst>
              <a:path w="342900" h="2781300">
                <a:moveTo>
                  <a:pt x="0" y="2781300"/>
                </a:moveTo>
                <a:lnTo>
                  <a:pt x="342900" y="2781300"/>
                </a:lnTo>
                <a:lnTo>
                  <a:pt x="342900" y="0"/>
                </a:lnTo>
                <a:lnTo>
                  <a:pt x="0" y="0"/>
                </a:lnTo>
                <a:lnTo>
                  <a:pt x="0" y="27813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" name="object 72"/>
          <p:cNvSpPr/>
          <p:nvPr/>
        </p:nvSpPr>
        <p:spPr>
          <a:xfrm>
            <a:off x="1526977" y="3804047"/>
            <a:ext cx="250031" cy="1160859"/>
          </a:xfrm>
          <a:custGeom>
            <a:avLst/>
            <a:gdLst/>
            <a:ahLst/>
            <a:cxnLst/>
            <a:rect l="l" t="t" r="r" b="b"/>
            <a:pathLst>
              <a:path w="355600" h="1651000">
                <a:moveTo>
                  <a:pt x="0" y="1651000"/>
                </a:moveTo>
                <a:lnTo>
                  <a:pt x="355600" y="1651000"/>
                </a:lnTo>
                <a:lnTo>
                  <a:pt x="3556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" name="object 73"/>
          <p:cNvSpPr/>
          <p:nvPr/>
        </p:nvSpPr>
        <p:spPr>
          <a:xfrm>
            <a:off x="2330648" y="3804047"/>
            <a:ext cx="241102" cy="1160859"/>
          </a:xfrm>
          <a:custGeom>
            <a:avLst/>
            <a:gdLst/>
            <a:ahLst/>
            <a:cxnLst/>
            <a:rect l="l" t="t" r="r" b="b"/>
            <a:pathLst>
              <a:path w="342900" h="1651000">
                <a:moveTo>
                  <a:pt x="0" y="1651000"/>
                </a:moveTo>
                <a:lnTo>
                  <a:pt x="342900" y="1651000"/>
                </a:lnTo>
                <a:lnTo>
                  <a:pt x="3429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" name="object 74"/>
          <p:cNvSpPr/>
          <p:nvPr/>
        </p:nvSpPr>
        <p:spPr>
          <a:xfrm>
            <a:off x="3125391" y="3804047"/>
            <a:ext cx="250031" cy="1160859"/>
          </a:xfrm>
          <a:custGeom>
            <a:avLst/>
            <a:gdLst/>
            <a:ahLst/>
            <a:cxnLst/>
            <a:rect l="l" t="t" r="r" b="b"/>
            <a:pathLst>
              <a:path w="355600" h="1651000">
                <a:moveTo>
                  <a:pt x="0" y="1651000"/>
                </a:moveTo>
                <a:lnTo>
                  <a:pt x="355600" y="1651000"/>
                </a:lnTo>
                <a:lnTo>
                  <a:pt x="3556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" name="object 75"/>
          <p:cNvSpPr/>
          <p:nvPr/>
        </p:nvSpPr>
        <p:spPr>
          <a:xfrm>
            <a:off x="3929062" y="3804047"/>
            <a:ext cx="241102" cy="1160859"/>
          </a:xfrm>
          <a:custGeom>
            <a:avLst/>
            <a:gdLst/>
            <a:ahLst/>
            <a:cxnLst/>
            <a:rect l="l" t="t" r="r" b="b"/>
            <a:pathLst>
              <a:path w="342900" h="1651000">
                <a:moveTo>
                  <a:pt x="0" y="1651000"/>
                </a:moveTo>
                <a:lnTo>
                  <a:pt x="342900" y="1651000"/>
                </a:lnTo>
                <a:lnTo>
                  <a:pt x="3429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" name="object 76"/>
          <p:cNvSpPr/>
          <p:nvPr/>
        </p:nvSpPr>
        <p:spPr>
          <a:xfrm>
            <a:off x="4723805" y="3804047"/>
            <a:ext cx="250031" cy="1160859"/>
          </a:xfrm>
          <a:custGeom>
            <a:avLst/>
            <a:gdLst/>
            <a:ahLst/>
            <a:cxnLst/>
            <a:rect l="l" t="t" r="r" b="b"/>
            <a:pathLst>
              <a:path w="355600" h="1651000">
                <a:moveTo>
                  <a:pt x="0" y="1651000"/>
                </a:moveTo>
                <a:lnTo>
                  <a:pt x="355600" y="1651000"/>
                </a:lnTo>
                <a:lnTo>
                  <a:pt x="3556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" name="object 77"/>
          <p:cNvSpPr/>
          <p:nvPr/>
        </p:nvSpPr>
        <p:spPr>
          <a:xfrm>
            <a:off x="5527476" y="3804047"/>
            <a:ext cx="241102" cy="1160859"/>
          </a:xfrm>
          <a:custGeom>
            <a:avLst/>
            <a:gdLst/>
            <a:ahLst/>
            <a:cxnLst/>
            <a:rect l="l" t="t" r="r" b="b"/>
            <a:pathLst>
              <a:path w="342900" h="1651000">
                <a:moveTo>
                  <a:pt x="0" y="1651000"/>
                </a:moveTo>
                <a:lnTo>
                  <a:pt x="342900" y="1651000"/>
                </a:lnTo>
                <a:lnTo>
                  <a:pt x="3429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" name="object 78"/>
          <p:cNvSpPr/>
          <p:nvPr/>
        </p:nvSpPr>
        <p:spPr>
          <a:xfrm>
            <a:off x="6322219" y="3804047"/>
            <a:ext cx="250031" cy="1160859"/>
          </a:xfrm>
          <a:custGeom>
            <a:avLst/>
            <a:gdLst/>
            <a:ahLst/>
            <a:cxnLst/>
            <a:rect l="l" t="t" r="r" b="b"/>
            <a:pathLst>
              <a:path w="355600" h="1651000">
                <a:moveTo>
                  <a:pt x="0" y="1651000"/>
                </a:moveTo>
                <a:lnTo>
                  <a:pt x="355600" y="1651000"/>
                </a:lnTo>
                <a:lnTo>
                  <a:pt x="3556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" name="object 79"/>
          <p:cNvSpPr/>
          <p:nvPr/>
        </p:nvSpPr>
        <p:spPr>
          <a:xfrm>
            <a:off x="7125890" y="3804047"/>
            <a:ext cx="241102" cy="1160859"/>
          </a:xfrm>
          <a:custGeom>
            <a:avLst/>
            <a:gdLst/>
            <a:ahLst/>
            <a:cxnLst/>
            <a:rect l="l" t="t" r="r" b="b"/>
            <a:pathLst>
              <a:path w="342900" h="1651000">
                <a:moveTo>
                  <a:pt x="0" y="1651000"/>
                </a:moveTo>
                <a:lnTo>
                  <a:pt x="342900" y="1651000"/>
                </a:lnTo>
                <a:lnTo>
                  <a:pt x="3429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" name="object 80"/>
          <p:cNvSpPr/>
          <p:nvPr/>
        </p:nvSpPr>
        <p:spPr>
          <a:xfrm>
            <a:off x="7920633" y="3804047"/>
            <a:ext cx="250031" cy="1160859"/>
          </a:xfrm>
          <a:custGeom>
            <a:avLst/>
            <a:gdLst/>
            <a:ahLst/>
            <a:cxnLst/>
            <a:rect l="l" t="t" r="r" b="b"/>
            <a:pathLst>
              <a:path w="355600" h="1651000">
                <a:moveTo>
                  <a:pt x="0" y="1651000"/>
                </a:moveTo>
                <a:lnTo>
                  <a:pt x="355600" y="1651000"/>
                </a:lnTo>
                <a:lnTo>
                  <a:pt x="355600" y="0"/>
                </a:lnTo>
                <a:lnTo>
                  <a:pt x="0" y="0"/>
                </a:lnTo>
                <a:lnTo>
                  <a:pt x="0" y="16510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" name="object 81"/>
          <p:cNvSpPr/>
          <p:nvPr/>
        </p:nvSpPr>
        <p:spPr>
          <a:xfrm>
            <a:off x="3884414" y="2178844"/>
            <a:ext cx="142875" cy="151805"/>
          </a:xfrm>
          <a:custGeom>
            <a:avLst/>
            <a:gdLst/>
            <a:ahLst/>
            <a:cxnLst/>
            <a:rect l="l" t="t" r="r" b="b"/>
            <a:pathLst>
              <a:path w="203200" h="215900">
                <a:moveTo>
                  <a:pt x="0" y="215900"/>
                </a:moveTo>
                <a:lnTo>
                  <a:pt x="203200" y="215900"/>
                </a:lnTo>
                <a:lnTo>
                  <a:pt x="203200" y="0"/>
                </a:lnTo>
                <a:lnTo>
                  <a:pt x="0" y="0"/>
                </a:lnTo>
                <a:lnTo>
                  <a:pt x="0" y="215900"/>
                </a:lnTo>
                <a:close/>
              </a:path>
            </a:pathLst>
          </a:custGeom>
          <a:solidFill>
            <a:srgbClr val="4CAA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" name="object 82"/>
          <p:cNvSpPr txBox="1"/>
          <p:nvPr/>
        </p:nvSpPr>
        <p:spPr>
          <a:xfrm>
            <a:off x="4107656" y="2143125"/>
            <a:ext cx="621953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cuDNN</a:t>
            </a:r>
            <a:r>
              <a:rPr sz="1266" spc="-60" dirty="0">
                <a:latin typeface="Trebuchet MS"/>
                <a:cs typeface="Trebuchet MS"/>
              </a:rPr>
              <a:t> </a:t>
            </a:r>
            <a:r>
              <a:rPr sz="1266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116711" y="2178844"/>
            <a:ext cx="151805" cy="151805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215900"/>
                </a:moveTo>
                <a:lnTo>
                  <a:pt x="215900" y="215900"/>
                </a:lnTo>
                <a:lnTo>
                  <a:pt x="215900" y="0"/>
                </a:lnTo>
                <a:lnTo>
                  <a:pt x="0" y="0"/>
                </a:lnTo>
                <a:lnTo>
                  <a:pt x="0" y="21590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" name="object 84"/>
          <p:cNvSpPr txBox="1"/>
          <p:nvPr/>
        </p:nvSpPr>
        <p:spPr>
          <a:xfrm>
            <a:off x="5339953" y="2143125"/>
            <a:ext cx="621953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Trebuchet MS"/>
                <a:cs typeface="Trebuchet MS"/>
              </a:rPr>
              <a:t>cuDNN</a:t>
            </a:r>
            <a:r>
              <a:rPr sz="1266" spc="-60" dirty="0">
                <a:latin typeface="Trebuchet MS"/>
                <a:cs typeface="Trebuchet MS"/>
              </a:rPr>
              <a:t> </a:t>
            </a:r>
            <a:r>
              <a:rPr sz="1266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98290" y="5795367"/>
            <a:ext cx="6094958" cy="62591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i="1" spc="-4" dirty="0">
                <a:latin typeface="Trebuchet MS"/>
                <a:cs typeface="Trebuchet MS"/>
              </a:rPr>
              <a:t>Measured </a:t>
            </a:r>
            <a:r>
              <a:rPr sz="1266" i="1" dirty="0">
                <a:latin typeface="Trebuchet MS"/>
                <a:cs typeface="Trebuchet MS"/>
              </a:rPr>
              <a:t>on </a:t>
            </a:r>
            <a:r>
              <a:rPr sz="1266" i="1" spc="-4" dirty="0">
                <a:latin typeface="Trebuchet MS"/>
                <a:cs typeface="Trebuchet MS"/>
              </a:rPr>
              <a:t>Maxwell </a:t>
            </a:r>
            <a:r>
              <a:rPr sz="1266" i="1" spc="-32" dirty="0">
                <a:latin typeface="Trebuchet MS"/>
                <a:cs typeface="Trebuchet MS"/>
              </a:rPr>
              <a:t>TITAN</a:t>
            </a:r>
            <a:r>
              <a:rPr sz="1266" i="1" spc="-4" dirty="0">
                <a:latin typeface="Trebuchet MS"/>
                <a:cs typeface="Trebuchet MS"/>
              </a:rPr>
              <a:t> </a:t>
            </a:r>
            <a:r>
              <a:rPr sz="1266" i="1" dirty="0">
                <a:latin typeface="Trebuchet MS"/>
                <a:cs typeface="Trebuchet MS"/>
              </a:rPr>
              <a:t>X</a:t>
            </a:r>
            <a:endParaRPr sz="1266">
              <a:latin typeface="Trebuchet MS"/>
              <a:cs typeface="Trebuchet MS"/>
            </a:endParaRPr>
          </a:p>
          <a:p>
            <a:pPr>
              <a:spcBef>
                <a:spcPts val="18"/>
              </a:spcBef>
            </a:pPr>
            <a:endParaRPr sz="1477">
              <a:latin typeface="Times New Roman"/>
              <a:cs typeface="Times New Roman"/>
            </a:endParaRPr>
          </a:p>
          <a:p>
            <a:pPr marL="1526922"/>
            <a:r>
              <a:rPr sz="1266" i="1" spc="-4" dirty="0">
                <a:latin typeface="Trebuchet MS"/>
                <a:cs typeface="Trebuchet MS"/>
              </a:rPr>
              <a:t>Julien Demouth, Convolution </a:t>
            </a:r>
            <a:r>
              <a:rPr sz="1266" i="1" spc="-14" dirty="0">
                <a:latin typeface="Trebuchet MS"/>
                <a:cs typeface="Trebuchet MS"/>
              </a:rPr>
              <a:t>OPTIMIZATION: </a:t>
            </a:r>
            <a:r>
              <a:rPr sz="1266" i="1" spc="-4" dirty="0">
                <a:latin typeface="Trebuchet MS"/>
                <a:cs typeface="Trebuchet MS"/>
              </a:rPr>
              <a:t>Winograd,</a:t>
            </a:r>
            <a:r>
              <a:rPr sz="1266" i="1" spc="35" dirty="0">
                <a:latin typeface="Trebuchet MS"/>
                <a:cs typeface="Trebuchet MS"/>
              </a:rPr>
              <a:t> </a:t>
            </a:r>
            <a:r>
              <a:rPr sz="1266" i="1" dirty="0">
                <a:latin typeface="Trebuchet MS"/>
                <a:cs typeface="Trebuchet MS"/>
              </a:rPr>
              <a:t>NVIDIA</a:t>
            </a:r>
            <a:endParaRPr sz="126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435949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3628" y="2262711"/>
            <a:ext cx="2986320" cy="138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403236" y="3635758"/>
            <a:ext cx="1686818" cy="479524"/>
          </a:xfrm>
          <a:custGeom>
            <a:avLst/>
            <a:gdLst/>
            <a:ahLst/>
            <a:cxnLst/>
            <a:rect l="l" t="t" r="r" b="b"/>
            <a:pathLst>
              <a:path w="2399030" h="681989">
                <a:moveTo>
                  <a:pt x="0" y="0"/>
                </a:moveTo>
                <a:lnTo>
                  <a:pt x="2398420" y="0"/>
                </a:lnTo>
                <a:lnTo>
                  <a:pt x="2398420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446484" y="3625454"/>
            <a:ext cx="1606451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Inference</a:t>
            </a:r>
            <a:endParaRPr sz="281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01498" y="3635758"/>
            <a:ext cx="1487686" cy="479524"/>
          </a:xfrm>
          <a:custGeom>
            <a:avLst/>
            <a:gdLst/>
            <a:ahLst/>
            <a:cxnLst/>
            <a:rect l="l" t="t" r="r" b="b"/>
            <a:pathLst>
              <a:path w="2115820" h="681989">
                <a:moveTo>
                  <a:pt x="0" y="0"/>
                </a:moveTo>
                <a:lnTo>
                  <a:pt x="2115388" y="0"/>
                </a:lnTo>
                <a:lnTo>
                  <a:pt x="2115388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/>
          <p:nvPr/>
        </p:nvSpPr>
        <p:spPr>
          <a:xfrm>
            <a:off x="7241977" y="3625454"/>
            <a:ext cx="1407765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25" dirty="0">
                <a:solidFill>
                  <a:srgbClr val="8C1515"/>
                </a:solidFill>
                <a:latin typeface="Arial"/>
                <a:cs typeface="Arial"/>
              </a:rPr>
              <a:t>Training</a:t>
            </a:r>
            <a:endParaRPr sz="2812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9620" y="1780901"/>
            <a:ext cx="1785045" cy="479524"/>
          </a:xfrm>
          <a:custGeom>
            <a:avLst/>
            <a:gdLst/>
            <a:ahLst/>
            <a:cxnLst/>
            <a:rect l="l" t="t" r="r" b="b"/>
            <a:pathLst>
              <a:path w="2538729" h="681989">
                <a:moveTo>
                  <a:pt x="0" y="0"/>
                </a:moveTo>
                <a:lnTo>
                  <a:pt x="2538310" y="0"/>
                </a:lnTo>
                <a:lnTo>
                  <a:pt x="2538310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3723680" y="1777008"/>
            <a:ext cx="1704677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4" dirty="0">
                <a:solidFill>
                  <a:srgbClr val="8C1515"/>
                </a:solidFill>
                <a:latin typeface="Arial"/>
                <a:cs typeface="Arial"/>
              </a:rPr>
              <a:t>Algorithm</a:t>
            </a:r>
            <a:endParaRPr sz="2812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3571" y="5481693"/>
            <a:ext cx="1726555" cy="479524"/>
          </a:xfrm>
          <a:custGeom>
            <a:avLst/>
            <a:gdLst/>
            <a:ahLst/>
            <a:cxnLst/>
            <a:rect l="l" t="t" r="r" b="b"/>
            <a:pathLst>
              <a:path w="2455545" h="681990">
                <a:moveTo>
                  <a:pt x="0" y="0"/>
                </a:moveTo>
                <a:lnTo>
                  <a:pt x="2454973" y="0"/>
                </a:lnTo>
                <a:lnTo>
                  <a:pt x="2454973" y="681880"/>
                </a:lnTo>
                <a:lnTo>
                  <a:pt x="0" y="681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 txBox="1"/>
          <p:nvPr/>
        </p:nvSpPr>
        <p:spPr>
          <a:xfrm>
            <a:off x="3750469" y="5473899"/>
            <a:ext cx="1646188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dirty="0">
                <a:solidFill>
                  <a:srgbClr val="8C1515"/>
                </a:solidFill>
                <a:latin typeface="Arial"/>
                <a:cs typeface="Arial"/>
              </a:rPr>
              <a:t>Hardware</a:t>
            </a:r>
            <a:endParaRPr sz="2812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0" y="2339328"/>
            <a:ext cx="0" cy="1234529"/>
          </a:xfrm>
          <a:custGeom>
            <a:avLst/>
            <a:gdLst/>
            <a:ahLst/>
            <a:cxnLst/>
            <a:rect l="l" t="t" r="r" b="b"/>
            <a:pathLst>
              <a:path h="1755775">
                <a:moveTo>
                  <a:pt x="0" y="0"/>
                </a:moveTo>
                <a:lnTo>
                  <a:pt x="0" y="175519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4529138" y="226254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0"/>
                </a:moveTo>
                <a:lnTo>
                  <a:pt x="0" y="121919"/>
                </a:lnTo>
                <a:lnTo>
                  <a:pt x="121919" y="121919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4572000" y="3421928"/>
            <a:ext cx="0" cy="1989981"/>
          </a:xfrm>
          <a:custGeom>
            <a:avLst/>
            <a:gdLst/>
            <a:ahLst/>
            <a:cxnLst/>
            <a:rect l="l" t="t" r="r" b="b"/>
            <a:pathLst>
              <a:path h="2830195">
                <a:moveTo>
                  <a:pt x="0" y="0"/>
                </a:moveTo>
                <a:lnTo>
                  <a:pt x="0" y="28298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4529138" y="540271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0"/>
                </a:lnTo>
                <a:lnTo>
                  <a:pt x="60960" y="121907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5357660" y="3875484"/>
            <a:ext cx="1762274" cy="0"/>
          </a:xfrm>
          <a:custGeom>
            <a:avLst/>
            <a:gdLst/>
            <a:ahLst/>
            <a:cxnLst/>
            <a:rect l="l" t="t" r="r" b="b"/>
            <a:pathLst>
              <a:path w="2506345">
                <a:moveTo>
                  <a:pt x="0" y="0"/>
                </a:moveTo>
                <a:lnTo>
                  <a:pt x="2493632" y="0"/>
                </a:lnTo>
                <a:lnTo>
                  <a:pt x="250633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7110996" y="383262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2177317" y="3875484"/>
            <a:ext cx="3340150" cy="0"/>
          </a:xfrm>
          <a:custGeom>
            <a:avLst/>
            <a:gdLst/>
            <a:ahLst/>
            <a:cxnLst/>
            <a:rect l="l" t="t" r="r" b="b"/>
            <a:pathLst>
              <a:path w="4750434">
                <a:moveTo>
                  <a:pt x="0" y="0"/>
                </a:moveTo>
                <a:lnTo>
                  <a:pt x="12700" y="0"/>
                </a:lnTo>
                <a:lnTo>
                  <a:pt x="475034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2100521" y="383262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5461959" y="2016811"/>
            <a:ext cx="2511921" cy="446"/>
          </a:xfrm>
          <a:custGeom>
            <a:avLst/>
            <a:gdLst/>
            <a:ahLst/>
            <a:cxnLst/>
            <a:rect l="l" t="t" r="r" b="b"/>
            <a:pathLst>
              <a:path w="3572509" h="635">
                <a:moveTo>
                  <a:pt x="0" y="0"/>
                </a:moveTo>
                <a:lnTo>
                  <a:pt x="35724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7967514" y="2016815"/>
            <a:ext cx="0" cy="1614041"/>
          </a:xfrm>
          <a:custGeom>
            <a:avLst/>
            <a:gdLst/>
            <a:ahLst/>
            <a:cxnLst/>
            <a:rect l="l" t="t" r="r" b="b"/>
            <a:pathLst>
              <a:path h="2295525">
                <a:moveTo>
                  <a:pt x="0" y="229522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267989" y="2016823"/>
            <a:ext cx="2410569" cy="0"/>
          </a:xfrm>
          <a:custGeom>
            <a:avLst/>
            <a:gdLst/>
            <a:ahLst/>
            <a:cxnLst/>
            <a:rect l="l" t="t" r="r" b="b"/>
            <a:pathLst>
              <a:path w="3428365">
                <a:moveTo>
                  <a:pt x="3428301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1266881" y="2008018"/>
            <a:ext cx="0" cy="1631454"/>
          </a:xfrm>
          <a:custGeom>
            <a:avLst/>
            <a:gdLst/>
            <a:ahLst/>
            <a:cxnLst/>
            <a:rect l="l" t="t" r="r" b="b"/>
            <a:pathLst>
              <a:path h="2320290">
                <a:moveTo>
                  <a:pt x="0" y="2320264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5435171" y="5729028"/>
            <a:ext cx="2529780" cy="0"/>
          </a:xfrm>
          <a:custGeom>
            <a:avLst/>
            <a:gdLst/>
            <a:ahLst/>
            <a:cxnLst/>
            <a:rect l="l" t="t" r="r" b="b"/>
            <a:pathLst>
              <a:path w="3597909">
                <a:moveTo>
                  <a:pt x="0" y="0"/>
                </a:moveTo>
                <a:lnTo>
                  <a:pt x="359788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7963049" y="4116577"/>
            <a:ext cx="0" cy="1620292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16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1285848" y="5729028"/>
            <a:ext cx="2426643" cy="0"/>
          </a:xfrm>
          <a:custGeom>
            <a:avLst/>
            <a:gdLst/>
            <a:ahLst/>
            <a:cxnLst/>
            <a:rect l="l" t="t" r="r" b="b"/>
            <a:pathLst>
              <a:path w="3451225">
                <a:moveTo>
                  <a:pt x="345118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1284741" y="4106405"/>
            <a:ext cx="0" cy="1631454"/>
          </a:xfrm>
          <a:custGeom>
            <a:avLst/>
            <a:gdLst/>
            <a:ahLst/>
            <a:cxnLst/>
            <a:rect l="l" t="t" r="r" b="b"/>
            <a:pathLst>
              <a:path h="2320290">
                <a:moveTo>
                  <a:pt x="0" y="0"/>
                </a:moveTo>
                <a:lnTo>
                  <a:pt x="0" y="232026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491880" y="367459"/>
            <a:ext cx="1845394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Agenda</a:t>
            </a:r>
          </a:p>
        </p:txBody>
      </p:sp>
      <p:sp>
        <p:nvSpPr>
          <p:cNvPr id="28" name="object 28"/>
          <p:cNvSpPr/>
          <p:nvPr/>
        </p:nvSpPr>
        <p:spPr>
          <a:xfrm>
            <a:off x="4793563" y="4111710"/>
            <a:ext cx="2986320" cy="1382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 txBox="1"/>
          <p:nvPr/>
        </p:nvSpPr>
        <p:spPr>
          <a:xfrm>
            <a:off x="4840418" y="2289500"/>
            <a:ext cx="2932956" cy="1050768"/>
          </a:xfrm>
          <a:prstGeom prst="rect">
            <a:avLst/>
          </a:prstGeom>
          <a:solidFill>
            <a:srgbClr val="8C1515"/>
          </a:solidFill>
        </p:spPr>
        <p:txBody>
          <a:bodyPr vert="horz" wrap="square" lIns="0" tIns="278606" rIns="0" bIns="0" rtlCol="0">
            <a:spAutoFit/>
          </a:bodyPr>
          <a:lstStyle/>
          <a:p>
            <a:pPr marL="249129" marR="300920" indent="196446">
              <a:lnSpc>
                <a:spcPts val="3023"/>
              </a:lnSpc>
              <a:spcBef>
                <a:spcPts val="2194"/>
              </a:spcBef>
            </a:pP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Algorithms for  Efficient</a:t>
            </a:r>
            <a:r>
              <a:rPr sz="253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14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2531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09318" y="2262711"/>
            <a:ext cx="2986320" cy="1382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 txBox="1"/>
          <p:nvPr/>
        </p:nvSpPr>
        <p:spPr>
          <a:xfrm>
            <a:off x="1436099" y="2289500"/>
            <a:ext cx="2932956" cy="1050768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278606" rIns="0" bIns="0" rtlCol="0">
            <a:spAutoFit/>
          </a:bodyPr>
          <a:lstStyle/>
          <a:p>
            <a:pPr marL="153138" marR="200464" indent="294669">
              <a:lnSpc>
                <a:spcPts val="3023"/>
              </a:lnSpc>
              <a:spcBef>
                <a:spcPts val="2194"/>
              </a:spcBef>
            </a:pP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Algorithms for  Efficient</a:t>
            </a:r>
            <a:r>
              <a:rPr sz="2531" spc="-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Inference</a:t>
            </a:r>
            <a:endParaRPr sz="2531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18248" y="4104522"/>
            <a:ext cx="2986320" cy="1382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 txBox="1"/>
          <p:nvPr/>
        </p:nvSpPr>
        <p:spPr>
          <a:xfrm>
            <a:off x="1445029" y="4131320"/>
            <a:ext cx="2932956" cy="1057532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285304" rIns="0" bIns="0" rtlCol="0">
            <a:spAutoFit/>
          </a:bodyPr>
          <a:lstStyle/>
          <a:p>
            <a:pPr marL="153138" marR="200464" indent="357175">
              <a:lnSpc>
                <a:spcPts val="3023"/>
              </a:lnSpc>
              <a:spcBef>
                <a:spcPts val="2246"/>
              </a:spcBef>
            </a:pPr>
            <a:r>
              <a:rPr sz="2531" dirty="0">
                <a:solidFill>
                  <a:srgbClr val="FFFFFF"/>
                </a:solidFill>
                <a:latin typeface="Arial"/>
                <a:cs typeface="Arial"/>
              </a:rPr>
              <a:t>Hardware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for  Efficient</a:t>
            </a:r>
            <a:r>
              <a:rPr sz="2531" spc="-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Inference</a:t>
            </a:r>
            <a:endParaRPr sz="2531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20352" y="4138499"/>
            <a:ext cx="2932956" cy="1108975"/>
          </a:xfrm>
          <a:prstGeom prst="rect">
            <a:avLst/>
          </a:prstGeom>
          <a:solidFill>
            <a:srgbClr val="8C1515">
              <a:alpha val="28208"/>
            </a:srgbClr>
          </a:solidFill>
        </p:spPr>
        <p:txBody>
          <a:bodyPr vert="horz" wrap="square" lIns="0" tIns="4018" rIns="0" bIns="0" rtlCol="0">
            <a:spAutoFit/>
          </a:bodyPr>
          <a:lstStyle/>
          <a:p>
            <a:pPr>
              <a:spcBef>
                <a:spcPts val="32"/>
              </a:spcBef>
            </a:pPr>
            <a:endParaRPr sz="2180">
              <a:latin typeface="Times New Roman"/>
              <a:cs typeface="Times New Roman"/>
            </a:endParaRPr>
          </a:p>
          <a:p>
            <a:pPr marL="224574" marR="325476" indent="258952">
              <a:lnSpc>
                <a:spcPts val="3023"/>
              </a:lnSpc>
              <a:spcBef>
                <a:spcPts val="4"/>
              </a:spcBef>
            </a:pPr>
            <a:r>
              <a:rPr sz="2531" dirty="0">
                <a:solidFill>
                  <a:srgbClr val="FFFFFF"/>
                </a:solidFill>
                <a:latin typeface="Arial"/>
                <a:cs typeface="Arial"/>
              </a:rPr>
              <a:t>Hardware </a:t>
            </a:r>
            <a:r>
              <a:rPr sz="2531" spc="-4" dirty="0">
                <a:solidFill>
                  <a:srgbClr val="FFFFFF"/>
                </a:solidFill>
                <a:latin typeface="Arial"/>
                <a:cs typeface="Arial"/>
              </a:rPr>
              <a:t>for  Efficient</a:t>
            </a:r>
            <a:r>
              <a:rPr sz="253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31" spc="-14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253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206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672" y="-186539"/>
            <a:ext cx="7534424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Part 3: </a:t>
            </a:r>
            <a:r>
              <a:rPr spc="-4" dirty="0"/>
              <a:t>Efficient </a:t>
            </a:r>
            <a:r>
              <a:rPr spc="-25" dirty="0"/>
              <a:t>Training </a:t>
            </a:r>
            <a:r>
              <a:rPr dirty="0"/>
              <a:t>—</a:t>
            </a:r>
            <a:r>
              <a:rPr spc="-137" dirty="0"/>
              <a:t> </a:t>
            </a:r>
            <a:r>
              <a:rPr spc="-4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813" y="1909167"/>
            <a:ext cx="5660082" cy="2597041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303599" indent="-294669">
              <a:spcBef>
                <a:spcPts val="84"/>
              </a:spcBef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latin typeface="Arial"/>
                <a:cs typeface="Arial"/>
              </a:rPr>
              <a:t>1.</a:t>
            </a:r>
            <a:r>
              <a:rPr sz="2391" dirty="0">
                <a:latin typeface="Arial"/>
                <a:cs typeface="Arial"/>
              </a:rPr>
              <a:t> </a:t>
            </a:r>
            <a:r>
              <a:rPr sz="2391" spc="4" dirty="0">
                <a:latin typeface="Arial"/>
                <a:cs typeface="Arial"/>
              </a:rPr>
              <a:t>Parallelization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5"/>
              </a:spcBef>
              <a:buFont typeface="Arial"/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latin typeface="Arial"/>
                <a:cs typeface="Arial"/>
              </a:rPr>
              <a:t>2. </a:t>
            </a:r>
            <a:r>
              <a:rPr sz="2391" spc="7" dirty="0">
                <a:latin typeface="Arial"/>
                <a:cs typeface="Arial"/>
              </a:rPr>
              <a:t>Mixed </a:t>
            </a:r>
            <a:r>
              <a:rPr sz="2391" spc="4" dirty="0">
                <a:latin typeface="Arial"/>
                <a:cs typeface="Arial"/>
              </a:rPr>
              <a:t>Precision with </a:t>
            </a:r>
            <a:r>
              <a:rPr sz="2391" spc="7" dirty="0">
                <a:latin typeface="Arial"/>
                <a:cs typeface="Arial"/>
              </a:rPr>
              <a:t>FP16 and</a:t>
            </a:r>
            <a:r>
              <a:rPr sz="2391" spc="-28" dirty="0">
                <a:latin typeface="Arial"/>
                <a:cs typeface="Arial"/>
              </a:rPr>
              <a:t> </a:t>
            </a:r>
            <a:r>
              <a:rPr sz="2391" spc="7" dirty="0">
                <a:latin typeface="Arial"/>
                <a:cs typeface="Arial"/>
              </a:rPr>
              <a:t>FP32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9"/>
              </a:spcBef>
              <a:buFont typeface="Arial"/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latin typeface="Arial"/>
                <a:cs typeface="Arial"/>
              </a:rPr>
              <a:t>3. </a:t>
            </a:r>
            <a:r>
              <a:rPr sz="2391" spc="7" dirty="0">
                <a:latin typeface="Arial"/>
                <a:cs typeface="Arial"/>
              </a:rPr>
              <a:t>Model</a:t>
            </a:r>
            <a:r>
              <a:rPr sz="2391" dirty="0">
                <a:latin typeface="Arial"/>
                <a:cs typeface="Arial"/>
              </a:rPr>
              <a:t> </a:t>
            </a:r>
            <a:r>
              <a:rPr sz="2391" spc="4" dirty="0">
                <a:latin typeface="Arial"/>
                <a:cs typeface="Arial"/>
              </a:rPr>
              <a:t>Distillation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7"/>
              </a:spcBef>
              <a:buFont typeface="Arial"/>
              <a:buChar char="•"/>
            </a:pPr>
            <a:endParaRPr sz="2391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latin typeface="Arial"/>
                <a:cs typeface="Arial"/>
              </a:rPr>
              <a:t>4. </a:t>
            </a:r>
            <a:r>
              <a:rPr sz="2391" spc="7" dirty="0">
                <a:latin typeface="Arial"/>
                <a:cs typeface="Arial"/>
              </a:rPr>
              <a:t>DSD: Dense-Sparse-Dense</a:t>
            </a:r>
            <a:r>
              <a:rPr sz="2391" spc="-70" dirty="0">
                <a:latin typeface="Arial"/>
                <a:cs typeface="Arial"/>
              </a:rPr>
              <a:t> </a:t>
            </a:r>
            <a:r>
              <a:rPr sz="2391" spc="-7" dirty="0">
                <a:latin typeface="Arial"/>
                <a:cs typeface="Arial"/>
              </a:rPr>
              <a:t>Training</a:t>
            </a:r>
            <a:endParaRPr sz="239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4022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672" y="-186539"/>
            <a:ext cx="7534424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Part 3: </a:t>
            </a:r>
            <a:r>
              <a:rPr spc="-4" dirty="0"/>
              <a:t>Efficient </a:t>
            </a:r>
            <a:r>
              <a:rPr spc="-25" dirty="0"/>
              <a:t>Training </a:t>
            </a:r>
            <a:r>
              <a:rPr dirty="0"/>
              <a:t>—</a:t>
            </a:r>
            <a:r>
              <a:rPr spc="-137" dirty="0"/>
              <a:t> </a:t>
            </a:r>
            <a:r>
              <a:rPr spc="-4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813" y="1909167"/>
            <a:ext cx="5660082" cy="2597041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303599" indent="-294669">
              <a:spcBef>
                <a:spcPts val="84"/>
              </a:spcBef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latin typeface="Arial"/>
                <a:cs typeface="Arial"/>
              </a:rPr>
              <a:t>1.</a:t>
            </a:r>
            <a:r>
              <a:rPr sz="2391" dirty="0">
                <a:latin typeface="Arial"/>
                <a:cs typeface="Arial"/>
              </a:rPr>
              <a:t> </a:t>
            </a:r>
            <a:r>
              <a:rPr sz="2391" spc="4" dirty="0">
                <a:latin typeface="Arial"/>
                <a:cs typeface="Arial"/>
              </a:rPr>
              <a:t>Parallelization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5"/>
              </a:spcBef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2.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Mixed </a:t>
            </a: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Precision with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FP16 and</a:t>
            </a:r>
            <a:r>
              <a:rPr sz="2391" spc="-28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FP32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9"/>
              </a:spcBef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3.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Model</a:t>
            </a:r>
            <a:r>
              <a:rPr sz="2391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Distillation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7"/>
              </a:spcBef>
              <a:buChar char="•"/>
            </a:pPr>
            <a:endParaRPr sz="2391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4.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DSD: Dense-Sparse-Dense</a:t>
            </a:r>
            <a:r>
              <a:rPr sz="2391" spc="-7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-7" dirty="0">
                <a:solidFill>
                  <a:srgbClr val="A6AAA9"/>
                </a:solidFill>
                <a:latin typeface="Arial"/>
                <a:cs typeface="Arial"/>
              </a:rPr>
              <a:t>Training</a:t>
            </a:r>
            <a:endParaRPr sz="239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59613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55" y="116632"/>
            <a:ext cx="7793385" cy="748903"/>
          </a:xfrm>
          <a:prstGeom prst="rect">
            <a:avLst/>
          </a:prstGeom>
        </p:spPr>
        <p:txBody>
          <a:bodyPr vert="horz" wrap="square" lIns="0" tIns="81260" rIns="0" bIns="0" rtlCol="0" anchor="b" anchorCtr="0">
            <a:spAutoFit/>
          </a:bodyPr>
          <a:lstStyle/>
          <a:p>
            <a:pPr marL="2794893" marR="3572" indent="-2785963">
              <a:lnSpc>
                <a:spcPts val="2601"/>
              </a:lnSpc>
              <a:spcBef>
                <a:spcPts val="640"/>
              </a:spcBef>
            </a:pPr>
            <a:r>
              <a:rPr sz="2637" spc="-11" dirty="0"/>
              <a:t>Moore’s </a:t>
            </a:r>
            <a:r>
              <a:rPr sz="2637" spc="7" dirty="0"/>
              <a:t>law made CPUs 300x faster than </a:t>
            </a:r>
            <a:r>
              <a:rPr sz="2637" spc="4" dirty="0"/>
              <a:t>in </a:t>
            </a:r>
            <a:r>
              <a:rPr sz="2637" spc="7" dirty="0"/>
              <a:t>1990  But </a:t>
            </a:r>
            <a:r>
              <a:rPr sz="2637" spc="4" dirty="0"/>
              <a:t>its</a:t>
            </a:r>
            <a:r>
              <a:rPr sz="2637" spc="-7" dirty="0"/>
              <a:t> </a:t>
            </a:r>
            <a:r>
              <a:rPr sz="2637" spc="7" dirty="0"/>
              <a:t>over…</a:t>
            </a:r>
            <a:endParaRPr sz="2637" dirty="0"/>
          </a:p>
        </p:txBody>
      </p:sp>
      <p:sp>
        <p:nvSpPr>
          <p:cNvPr id="3" name="object 3"/>
          <p:cNvSpPr/>
          <p:nvPr/>
        </p:nvSpPr>
        <p:spPr>
          <a:xfrm>
            <a:off x="1077354" y="1844479"/>
            <a:ext cx="7066520" cy="3816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1116211" y="5920383"/>
            <a:ext cx="679504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C Moore,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Data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Processing in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ExaScale-ClassComputer Systems,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Salishan, April</a:t>
            </a:r>
            <a:r>
              <a:rPr sz="1406" spc="-39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28" dirty="0">
                <a:solidFill>
                  <a:srgbClr val="53585F"/>
                </a:solidFill>
                <a:latin typeface="Arial"/>
                <a:cs typeface="Arial"/>
              </a:rPr>
              <a:t>2011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20045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274" y="435911"/>
            <a:ext cx="8190756" cy="471077"/>
          </a:xfrm>
          <a:prstGeom prst="rect">
            <a:avLst/>
          </a:prstGeom>
        </p:spPr>
        <p:txBody>
          <a:bodyPr vert="horz" wrap="square" lIns="0" tIns="11162" rIns="0" bIns="0" rtlCol="0" anchor="b" anchorCtr="0">
            <a:spAutoFit/>
          </a:bodyPr>
          <a:lstStyle/>
          <a:p>
            <a:pPr marL="8929">
              <a:spcBef>
                <a:spcPts val="88"/>
              </a:spcBef>
            </a:pPr>
            <a:r>
              <a:rPr sz="2988" spc="11" dirty="0"/>
              <a:t>Data </a:t>
            </a:r>
            <a:r>
              <a:rPr sz="2988" spc="7" dirty="0"/>
              <a:t>Parallel </a:t>
            </a:r>
            <a:r>
              <a:rPr sz="2988" spc="11" dirty="0"/>
              <a:t>– Run </a:t>
            </a:r>
            <a:r>
              <a:rPr sz="2988" spc="7" dirty="0"/>
              <a:t>multiple inputs </a:t>
            </a:r>
            <a:r>
              <a:rPr sz="2988" spc="4" dirty="0"/>
              <a:t>in</a:t>
            </a:r>
            <a:r>
              <a:rPr sz="2988" spc="-74" dirty="0"/>
              <a:t> </a:t>
            </a:r>
            <a:r>
              <a:rPr sz="2988" spc="7" dirty="0"/>
              <a:t>parallel</a:t>
            </a:r>
            <a:endParaRPr sz="2988"/>
          </a:p>
        </p:txBody>
      </p:sp>
      <p:sp>
        <p:nvSpPr>
          <p:cNvPr id="3" name="object 3"/>
          <p:cNvSpPr/>
          <p:nvPr/>
        </p:nvSpPr>
        <p:spPr>
          <a:xfrm>
            <a:off x="2169914" y="1589484"/>
            <a:ext cx="6098977" cy="143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1991061" y="17804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1991061" y="17804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2105361" y="18947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59"/>
                </a:lnTo>
                <a:lnTo>
                  <a:pt x="0" y="1381759"/>
                </a:lnTo>
                <a:lnTo>
                  <a:pt x="0" y="0"/>
                </a:lnTo>
                <a:close/>
              </a:path>
            </a:pathLst>
          </a:custGeom>
          <a:solidFill>
            <a:srgbClr val="EFAB1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105361" y="18947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219661" y="20090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59" y="0"/>
                </a:lnTo>
                <a:lnTo>
                  <a:pt x="1381759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solidFill>
            <a:srgbClr val="4083C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2219661" y="20090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2169914" y="3277195"/>
            <a:ext cx="6098977" cy="1464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1991918" y="3471862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solidFill>
            <a:srgbClr val="78AC35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1991918" y="3471862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2106218" y="3586163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59" y="0"/>
                </a:lnTo>
                <a:lnTo>
                  <a:pt x="1381759" y="1381759"/>
                </a:lnTo>
                <a:lnTo>
                  <a:pt x="0" y="138175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2106218" y="3586163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2220518" y="3700462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59">
                <a:moveTo>
                  <a:pt x="0" y="0"/>
                </a:moveTo>
                <a:lnTo>
                  <a:pt x="1381759" y="0"/>
                </a:lnTo>
                <a:lnTo>
                  <a:pt x="1381759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solidFill>
            <a:srgbClr val="FF292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2220518" y="3700462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59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 txBox="1"/>
          <p:nvPr/>
        </p:nvSpPr>
        <p:spPr>
          <a:xfrm>
            <a:off x="1598414" y="6133753"/>
            <a:ext cx="544487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61912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274" y="435911"/>
            <a:ext cx="8190756" cy="471077"/>
          </a:xfrm>
          <a:prstGeom prst="rect">
            <a:avLst/>
          </a:prstGeom>
        </p:spPr>
        <p:txBody>
          <a:bodyPr vert="horz" wrap="square" lIns="0" tIns="11162" rIns="0" bIns="0" rtlCol="0" anchor="b" anchorCtr="0">
            <a:spAutoFit/>
          </a:bodyPr>
          <a:lstStyle/>
          <a:p>
            <a:pPr marL="8929">
              <a:spcBef>
                <a:spcPts val="88"/>
              </a:spcBef>
            </a:pPr>
            <a:r>
              <a:rPr sz="2988" spc="11" dirty="0"/>
              <a:t>Data </a:t>
            </a:r>
            <a:r>
              <a:rPr sz="2988" spc="7" dirty="0"/>
              <a:t>Parallel </a:t>
            </a:r>
            <a:r>
              <a:rPr sz="2988" spc="11" dirty="0"/>
              <a:t>– Run </a:t>
            </a:r>
            <a:r>
              <a:rPr sz="2988" spc="7" dirty="0"/>
              <a:t>multiple inputs </a:t>
            </a:r>
            <a:r>
              <a:rPr sz="2988" spc="4" dirty="0"/>
              <a:t>in</a:t>
            </a:r>
            <a:r>
              <a:rPr sz="2988" spc="-74" dirty="0"/>
              <a:t> </a:t>
            </a:r>
            <a:r>
              <a:rPr sz="2988" spc="7" dirty="0"/>
              <a:t>parallel</a:t>
            </a:r>
            <a:endParaRPr sz="2988"/>
          </a:p>
        </p:txBody>
      </p:sp>
      <p:sp>
        <p:nvSpPr>
          <p:cNvPr id="3" name="object 3"/>
          <p:cNvSpPr txBox="1"/>
          <p:nvPr/>
        </p:nvSpPr>
        <p:spPr>
          <a:xfrm>
            <a:off x="919758" y="4991695"/>
            <a:ext cx="5597575" cy="8938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48245" indent="-339316">
              <a:lnSpc>
                <a:spcPts val="2305"/>
              </a:lnSpc>
              <a:spcBef>
                <a:spcPts val="70"/>
              </a:spcBef>
              <a:buChar char="•"/>
              <a:tabLst>
                <a:tab pos="347799" algn="l"/>
                <a:tab pos="348245" algn="l"/>
              </a:tabLst>
            </a:pPr>
            <a:r>
              <a:rPr sz="1969" dirty="0">
                <a:latin typeface="Arial"/>
                <a:cs typeface="Arial"/>
              </a:rPr>
              <a:t>Doesn’t </a:t>
            </a:r>
            <a:r>
              <a:rPr sz="1969" spc="-7" dirty="0">
                <a:latin typeface="Arial"/>
                <a:cs typeface="Arial"/>
              </a:rPr>
              <a:t>affect </a:t>
            </a:r>
            <a:r>
              <a:rPr sz="1969" spc="-4" dirty="0">
                <a:latin typeface="Arial"/>
                <a:cs typeface="Arial"/>
              </a:rPr>
              <a:t>latency for </a:t>
            </a:r>
            <a:r>
              <a:rPr sz="1969" dirty="0">
                <a:latin typeface="Arial"/>
                <a:cs typeface="Arial"/>
              </a:rPr>
              <a:t>one</a:t>
            </a:r>
            <a:r>
              <a:rPr sz="1969" spc="-11" dirty="0">
                <a:latin typeface="Arial"/>
                <a:cs typeface="Arial"/>
              </a:rPr>
              <a:t> </a:t>
            </a:r>
            <a:r>
              <a:rPr sz="1969" dirty="0">
                <a:latin typeface="Arial"/>
                <a:cs typeface="Arial"/>
              </a:rPr>
              <a:t>input</a:t>
            </a:r>
            <a:endParaRPr sz="1969">
              <a:latin typeface="Arial"/>
              <a:cs typeface="Arial"/>
            </a:endParaRPr>
          </a:p>
          <a:p>
            <a:pPr marL="348245" indent="-339316">
              <a:lnSpc>
                <a:spcPts val="2250"/>
              </a:lnSpc>
              <a:buChar char="•"/>
              <a:tabLst>
                <a:tab pos="347799" algn="l"/>
                <a:tab pos="348245" algn="l"/>
              </a:tabLst>
            </a:pPr>
            <a:r>
              <a:rPr sz="1969" dirty="0">
                <a:latin typeface="Arial"/>
                <a:cs typeface="Arial"/>
              </a:rPr>
              <a:t>Requires </a:t>
            </a:r>
            <a:r>
              <a:rPr sz="1969" spc="-4" dirty="0">
                <a:latin typeface="Arial"/>
                <a:cs typeface="Arial"/>
              </a:rPr>
              <a:t>P-fold </a:t>
            </a:r>
            <a:r>
              <a:rPr sz="1969" dirty="0">
                <a:latin typeface="Arial"/>
                <a:cs typeface="Arial"/>
              </a:rPr>
              <a:t>larger </a:t>
            </a:r>
            <a:r>
              <a:rPr sz="1969" spc="-4" dirty="0">
                <a:latin typeface="Arial"/>
                <a:cs typeface="Arial"/>
              </a:rPr>
              <a:t>batch</a:t>
            </a:r>
            <a:r>
              <a:rPr sz="1969" spc="-11" dirty="0">
                <a:latin typeface="Arial"/>
                <a:cs typeface="Arial"/>
              </a:rPr>
              <a:t> </a:t>
            </a:r>
            <a:r>
              <a:rPr sz="1969" dirty="0">
                <a:latin typeface="Arial"/>
                <a:cs typeface="Arial"/>
              </a:rPr>
              <a:t>size</a:t>
            </a:r>
            <a:endParaRPr sz="1969">
              <a:latin typeface="Arial"/>
              <a:cs typeface="Arial"/>
            </a:endParaRPr>
          </a:p>
          <a:p>
            <a:pPr marL="348245" indent="-339316">
              <a:lnSpc>
                <a:spcPts val="2305"/>
              </a:lnSpc>
              <a:buChar char="•"/>
              <a:tabLst>
                <a:tab pos="347799" algn="l"/>
                <a:tab pos="348245" algn="l"/>
              </a:tabLst>
            </a:pPr>
            <a:r>
              <a:rPr sz="1969" spc="-4" dirty="0">
                <a:latin typeface="Arial"/>
                <a:cs typeface="Arial"/>
              </a:rPr>
              <a:t>For training </a:t>
            </a:r>
            <a:r>
              <a:rPr sz="1969" dirty="0">
                <a:latin typeface="Arial"/>
                <a:cs typeface="Arial"/>
              </a:rPr>
              <a:t>requires </a:t>
            </a:r>
            <a:r>
              <a:rPr sz="1969" spc="-4" dirty="0">
                <a:latin typeface="Arial"/>
                <a:cs typeface="Arial"/>
              </a:rPr>
              <a:t>coordinated </a:t>
            </a:r>
            <a:r>
              <a:rPr sz="1969" dirty="0">
                <a:latin typeface="Arial"/>
                <a:cs typeface="Arial"/>
              </a:rPr>
              <a:t>weight</a:t>
            </a:r>
            <a:r>
              <a:rPr sz="1969" spc="11" dirty="0">
                <a:latin typeface="Arial"/>
                <a:cs typeface="Arial"/>
              </a:rPr>
              <a:t> </a:t>
            </a:r>
            <a:r>
              <a:rPr sz="1969" spc="-4" dirty="0">
                <a:latin typeface="Arial"/>
                <a:cs typeface="Arial"/>
              </a:rPr>
              <a:t>update</a:t>
            </a:r>
            <a:endParaRPr sz="1969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69914" y="1589484"/>
            <a:ext cx="6098977" cy="143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1991061" y="17804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1991061" y="17804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105361" y="18947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59"/>
                </a:lnTo>
                <a:lnTo>
                  <a:pt x="0" y="1381759"/>
                </a:lnTo>
                <a:lnTo>
                  <a:pt x="0" y="0"/>
                </a:lnTo>
                <a:close/>
              </a:path>
            </a:pathLst>
          </a:custGeom>
          <a:solidFill>
            <a:srgbClr val="EFAB16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105361" y="18947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2219661" y="20090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59" y="0"/>
                </a:lnTo>
                <a:lnTo>
                  <a:pt x="1381759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solidFill>
            <a:srgbClr val="4083C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2219661" y="2009099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2169914" y="3277195"/>
            <a:ext cx="6098977" cy="1464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1991918" y="3471862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solidFill>
            <a:srgbClr val="78AC35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1991918" y="3471862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2106218" y="3586163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59" y="0"/>
                </a:lnTo>
                <a:lnTo>
                  <a:pt x="1381759" y="1381759"/>
                </a:lnTo>
                <a:lnTo>
                  <a:pt x="0" y="138175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2106218" y="3586163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60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2220518" y="3700462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59">
                <a:moveTo>
                  <a:pt x="0" y="0"/>
                </a:moveTo>
                <a:lnTo>
                  <a:pt x="1381759" y="0"/>
                </a:lnTo>
                <a:lnTo>
                  <a:pt x="1381759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solidFill>
            <a:srgbClr val="FF292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2220518" y="3700462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1381760" h="1381759">
                <a:moveTo>
                  <a:pt x="0" y="0"/>
                </a:moveTo>
                <a:lnTo>
                  <a:pt x="1381760" y="0"/>
                </a:lnTo>
                <a:lnTo>
                  <a:pt x="1381760" y="1381760"/>
                </a:lnTo>
                <a:lnTo>
                  <a:pt x="0" y="13817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1598414" y="6133753"/>
            <a:ext cx="544487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5108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0156" y="367459"/>
            <a:ext cx="5087690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2132334" algn="l"/>
              </a:tabLst>
            </a:pPr>
            <a:r>
              <a:rPr dirty="0" smtClean="0"/>
              <a:t>Parameter</a:t>
            </a:r>
            <a:r>
              <a:rPr lang="de-DE" dirty="0" smtClean="0"/>
              <a:t> </a:t>
            </a:r>
            <a:r>
              <a:rPr dirty="0" smtClean="0"/>
              <a:t>U</a:t>
            </a:r>
            <a:r>
              <a:rPr spc="-4" dirty="0" smtClean="0"/>
              <a:t>pd</a:t>
            </a:r>
            <a:r>
              <a:rPr dirty="0" smtClean="0"/>
              <a:t>ate</a:t>
            </a:r>
            <a:endParaRPr dirty="0"/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7136390" cy="51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0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4207" y="3262197"/>
            <a:ext cx="364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700" y="3262197"/>
            <a:ext cx="18319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Change of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variables  rearrange: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5" name="object 5"/>
          <p:cNvSpPr/>
          <p:nvPr/>
        </p:nvSpPr>
        <p:spPr>
          <a:xfrm>
            <a:off x="473080" y="1878870"/>
            <a:ext cx="4209449" cy="90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150" y="1749073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40" y="0"/>
                </a:lnTo>
                <a:lnTo>
                  <a:pt x="4514140" y="1139072"/>
                </a:lnTo>
                <a:lnTo>
                  <a:pt x="0" y="113907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18370" y="2205842"/>
            <a:ext cx="1203915" cy="324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9069" y="1863473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7" y="0"/>
                </a:lnTo>
                <a:lnTo>
                  <a:pt x="1255197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08740" y="1967723"/>
            <a:ext cx="24155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Annoying, usually we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want  update in terms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44782" y="3264006"/>
            <a:ext cx="1708115" cy="3105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605" y="3981425"/>
            <a:ext cx="4092289" cy="1206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3150" y="3866969"/>
            <a:ext cx="4354195" cy="1449070"/>
          </a:xfrm>
          <a:custGeom>
            <a:avLst/>
            <a:gdLst/>
            <a:ahLst/>
            <a:cxnLst/>
            <a:rect l="l" t="t" r="r" b="b"/>
            <a:pathLst>
              <a:path w="4354195" h="1449070">
                <a:moveTo>
                  <a:pt x="0" y="0"/>
                </a:moveTo>
                <a:lnTo>
                  <a:pt x="4353991" y="0"/>
                </a:lnTo>
                <a:lnTo>
                  <a:pt x="4353991" y="1448722"/>
                </a:lnTo>
                <a:lnTo>
                  <a:pt x="0" y="144872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1640" y="4016694"/>
            <a:ext cx="3965316" cy="12122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17</a:t>
            </a:fld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70876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1656" y="2225662"/>
            <a:ext cx="5786883" cy="842579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R="446" algn="ctr">
              <a:lnSpc>
                <a:spcPts val="3558"/>
              </a:lnSpc>
              <a:spcBef>
                <a:spcPts val="70"/>
              </a:spcBef>
            </a:pPr>
            <a:r>
              <a:rPr spc="-4" dirty="0"/>
              <a:t>Model</a:t>
            </a:r>
            <a:r>
              <a:rPr spc="-7" dirty="0"/>
              <a:t> </a:t>
            </a:r>
            <a:r>
              <a:rPr spc="-4" dirty="0"/>
              <a:t>Parallel</a:t>
            </a:r>
          </a:p>
          <a:p>
            <a:pPr algn="ctr">
              <a:lnSpc>
                <a:spcPts val="2883"/>
              </a:lnSpc>
              <a:tabLst>
                <a:tab pos="1940799" algn="l"/>
                <a:tab pos="3298509" algn="l"/>
                <a:tab pos="4467364" algn="l"/>
              </a:tabLst>
            </a:pPr>
            <a:r>
              <a:rPr sz="2672" dirty="0"/>
              <a:t>S</a:t>
            </a:r>
            <a:r>
              <a:rPr sz="2672" spc="-4" dirty="0"/>
              <a:t>pli</a:t>
            </a:r>
            <a:r>
              <a:rPr sz="2672" dirty="0"/>
              <a:t>t</a:t>
            </a:r>
            <a:r>
              <a:rPr sz="2672" spc="-4" dirty="0"/>
              <a:t> u</a:t>
            </a:r>
            <a:r>
              <a:rPr sz="2672" dirty="0"/>
              <a:t>p</a:t>
            </a:r>
            <a:r>
              <a:rPr sz="2672" spc="-4" dirty="0"/>
              <a:t> </a:t>
            </a:r>
            <a:r>
              <a:rPr sz="2672" dirty="0" smtClean="0"/>
              <a:t>t</a:t>
            </a:r>
            <a:r>
              <a:rPr sz="2672" spc="-4" dirty="0" smtClean="0"/>
              <a:t>h</a:t>
            </a:r>
            <a:r>
              <a:rPr sz="2672" dirty="0" smtClean="0"/>
              <a:t>e</a:t>
            </a:r>
            <a:r>
              <a:rPr lang="de-DE" sz="2672" dirty="0" smtClean="0"/>
              <a:t> </a:t>
            </a:r>
            <a:r>
              <a:rPr sz="2672" dirty="0" smtClean="0"/>
              <a:t>M</a:t>
            </a:r>
            <a:r>
              <a:rPr sz="2672" spc="-4" dirty="0" smtClean="0"/>
              <a:t>od</a:t>
            </a:r>
            <a:r>
              <a:rPr sz="2672" dirty="0" smtClean="0"/>
              <a:t>el</a:t>
            </a:r>
            <a:r>
              <a:rPr sz="2672" spc="-4" dirty="0" smtClean="0"/>
              <a:t> </a:t>
            </a:r>
            <a:r>
              <a:rPr sz="2672" dirty="0"/>
              <a:t>–	</a:t>
            </a:r>
            <a:r>
              <a:rPr sz="2672" spc="-4" dirty="0"/>
              <a:t>i.</a:t>
            </a:r>
            <a:r>
              <a:rPr sz="2672" dirty="0"/>
              <a:t>e.</a:t>
            </a:r>
            <a:r>
              <a:rPr sz="2672" spc="-4" dirty="0"/>
              <a:t> </a:t>
            </a:r>
            <a:r>
              <a:rPr sz="2672" dirty="0"/>
              <a:t>t</a:t>
            </a:r>
            <a:r>
              <a:rPr sz="2672" spc="-4" dirty="0"/>
              <a:t>h</a:t>
            </a:r>
            <a:r>
              <a:rPr sz="2672" dirty="0"/>
              <a:t>e	</a:t>
            </a:r>
            <a:r>
              <a:rPr sz="2672" spc="-4" dirty="0"/>
              <a:t>n</a:t>
            </a:r>
            <a:r>
              <a:rPr sz="2672" dirty="0"/>
              <a:t>et</a:t>
            </a:r>
            <a:r>
              <a:rPr sz="2672" spc="-4" dirty="0"/>
              <a:t>wo</a:t>
            </a:r>
            <a:r>
              <a:rPr sz="2672" dirty="0"/>
              <a:t>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8414" y="6133753"/>
            <a:ext cx="544487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295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107" y="422222"/>
            <a:ext cx="8176915" cy="416637"/>
          </a:xfrm>
          <a:prstGeom prst="rect">
            <a:avLst/>
          </a:prstGeom>
        </p:spPr>
        <p:txBody>
          <a:bodyPr vert="horz" wrap="square" lIns="0" tIns="10716" rIns="0" bIns="0" rtlCol="0" anchor="b" anchorCtr="0">
            <a:spAutoFit/>
          </a:bodyPr>
          <a:lstStyle/>
          <a:p>
            <a:pPr marL="8929">
              <a:spcBef>
                <a:spcPts val="84"/>
              </a:spcBef>
            </a:pPr>
            <a:r>
              <a:rPr sz="2637" spc="4" dirty="0"/>
              <a:t>Model-Parallel Convolution </a:t>
            </a:r>
            <a:r>
              <a:rPr sz="2637" spc="7" dirty="0"/>
              <a:t>– by </a:t>
            </a:r>
            <a:r>
              <a:rPr sz="2637" spc="4" dirty="0"/>
              <a:t>output region</a:t>
            </a:r>
            <a:r>
              <a:rPr sz="2637" spc="28" dirty="0"/>
              <a:t> </a:t>
            </a:r>
            <a:r>
              <a:rPr sz="2637" spc="4" dirty="0"/>
              <a:t>(x,y)</a:t>
            </a:r>
            <a:endParaRPr sz="2637" dirty="0"/>
          </a:p>
        </p:txBody>
      </p:sp>
      <p:sp>
        <p:nvSpPr>
          <p:cNvPr id="3" name="object 3"/>
          <p:cNvSpPr/>
          <p:nvPr/>
        </p:nvSpPr>
        <p:spPr>
          <a:xfrm>
            <a:off x="4251263" y="3014644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4251263" y="3014644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4964907" y="3681002"/>
            <a:ext cx="292893" cy="380062"/>
          </a:xfrm>
          <a:prstGeom prst="rect">
            <a:avLst/>
          </a:prstGeom>
        </p:spPr>
        <p:txBody>
          <a:bodyPr vert="horz" wrap="square" lIns="0" tIns="33486" rIns="0" bIns="0" rtlCol="0">
            <a:spAutoFit/>
          </a:bodyPr>
          <a:lstStyle/>
          <a:p>
            <a:pPr>
              <a:lnSpc>
                <a:spcPts val="2727"/>
              </a:lnSpc>
              <a:spcBef>
                <a:spcPts val="264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97331" y="3090850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4297331" y="3090850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5009555" y="3761369"/>
            <a:ext cx="292893" cy="380062"/>
          </a:xfrm>
          <a:prstGeom prst="rect">
            <a:avLst/>
          </a:prstGeom>
        </p:spPr>
        <p:txBody>
          <a:bodyPr vert="horz" wrap="square" lIns="0" tIns="33486" rIns="0" bIns="0" rtlCol="0">
            <a:spAutoFit/>
          </a:bodyPr>
          <a:lstStyle/>
          <a:p>
            <a:pPr>
              <a:lnSpc>
                <a:spcPts val="2727"/>
              </a:lnSpc>
              <a:spcBef>
                <a:spcPts val="264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414" y="2000250"/>
            <a:ext cx="3536156" cy="973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4343399" y="3143250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4343399" y="3143250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4938117" y="3830494"/>
            <a:ext cx="524173" cy="3768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xyk</a:t>
            </a:r>
            <a:endParaRPr sz="1582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73773" y="4919657"/>
            <a:ext cx="1210866" cy="6867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01822" marR="3572" indent="-392892">
              <a:lnSpc>
                <a:spcPct val="115599"/>
              </a:lnSpc>
              <a:spcBef>
                <a:spcPts val="70"/>
              </a:spcBef>
            </a:pPr>
            <a:r>
              <a:rPr sz="1898" spc="-4" dirty="0">
                <a:latin typeface="Arial"/>
                <a:cs typeface="Arial"/>
              </a:rPr>
              <a:t>Input</a:t>
            </a:r>
            <a:r>
              <a:rPr sz="1898" spc="-60" dirty="0">
                <a:latin typeface="Arial"/>
                <a:cs typeface="Arial"/>
              </a:rPr>
              <a:t> </a:t>
            </a:r>
            <a:r>
              <a:rPr sz="1898" dirty="0">
                <a:latin typeface="Arial"/>
                <a:cs typeface="Arial"/>
              </a:rPr>
              <a:t>maps  </a:t>
            </a:r>
            <a:r>
              <a:rPr sz="2848" baseline="13374" dirty="0">
                <a:latin typeface="Arial"/>
                <a:cs typeface="Arial"/>
              </a:rPr>
              <a:t>A</a:t>
            </a:r>
            <a:r>
              <a:rPr sz="1266" dirty="0">
                <a:latin typeface="Arial"/>
                <a:cs typeface="Arial"/>
              </a:rPr>
              <a:t>xyk</a:t>
            </a:r>
            <a:endParaRPr sz="1266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14950" y="345279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5A812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5314950" y="345279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5337810" y="202342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5337810" y="202342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4018359" y="1982391"/>
            <a:ext cx="1224260" cy="9237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 marR="3572">
              <a:lnSpc>
                <a:spcPts val="2180"/>
              </a:lnSpc>
              <a:spcBef>
                <a:spcPts val="225"/>
              </a:spcBef>
            </a:pPr>
            <a:r>
              <a:rPr sz="1898" dirty="0">
                <a:latin typeface="Arial"/>
                <a:cs typeface="Arial"/>
              </a:rPr>
              <a:t>Kernels  </a:t>
            </a:r>
            <a:r>
              <a:rPr sz="1898" spc="-4" dirty="0">
                <a:latin typeface="Arial"/>
                <a:cs typeface="Arial"/>
              </a:rPr>
              <a:t>Multiple</a:t>
            </a:r>
            <a:r>
              <a:rPr sz="1898" spc="-46" dirty="0">
                <a:latin typeface="Arial"/>
                <a:cs typeface="Arial"/>
              </a:rPr>
              <a:t> </a:t>
            </a:r>
            <a:r>
              <a:rPr sz="1898" dirty="0">
                <a:latin typeface="Arial"/>
                <a:cs typeface="Arial"/>
              </a:rPr>
              <a:t>3D</a:t>
            </a:r>
            <a:endParaRPr sz="1898">
              <a:latin typeface="Arial"/>
              <a:cs typeface="Arial"/>
            </a:endParaRPr>
          </a:p>
          <a:p>
            <a:pPr marL="8929">
              <a:spcBef>
                <a:spcPts val="299"/>
              </a:spcBef>
            </a:pPr>
            <a:r>
              <a:rPr sz="2848" baseline="13374" dirty="0">
                <a:latin typeface="Arial"/>
                <a:cs typeface="Arial"/>
              </a:rPr>
              <a:t>K</a:t>
            </a:r>
            <a:r>
              <a:rPr sz="1266" dirty="0">
                <a:latin typeface="Arial"/>
                <a:cs typeface="Arial"/>
              </a:rPr>
              <a:t>uvkj</a:t>
            </a:r>
            <a:endParaRPr sz="1266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2099" y="205389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399"/>
                </a:lnTo>
                <a:lnTo>
                  <a:pt x="0" y="406399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5372099" y="205389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5406390" y="20843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5406390" y="20843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5440680" y="21148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399"/>
                </a:lnTo>
                <a:lnTo>
                  <a:pt x="0" y="406399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5440680" y="21148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5474969" y="214533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399"/>
                </a:lnTo>
                <a:lnTo>
                  <a:pt x="0" y="406399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5474969" y="214533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6858000" y="3167984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71"/>
                </a:lnTo>
                <a:lnTo>
                  <a:pt x="0" y="2213571"/>
                </a:lnTo>
                <a:lnTo>
                  <a:pt x="0" y="0"/>
                </a:lnTo>
                <a:close/>
              </a:path>
            </a:pathLst>
          </a:custGeom>
          <a:solidFill>
            <a:srgbClr val="4083C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6858000" y="3167984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59"/>
                </a:lnTo>
                <a:lnTo>
                  <a:pt x="0" y="221355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 txBox="1"/>
          <p:nvPr/>
        </p:nvSpPr>
        <p:spPr>
          <a:xfrm>
            <a:off x="7366992" y="3752439"/>
            <a:ext cx="202704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4"/>
              </a:lnSpc>
            </a:pPr>
            <a:r>
              <a:rPr sz="239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391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69497" y="3906221"/>
            <a:ext cx="10135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58"/>
              </a:lnSpc>
            </a:pP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582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70700" y="3906221"/>
            <a:ext cx="14644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58"/>
              </a:lnSpc>
            </a:pP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yj</a:t>
            </a:r>
            <a:endParaRPr sz="1582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86700" y="3433893"/>
            <a:ext cx="37951" cy="37951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0" y="0"/>
                </a:moveTo>
                <a:lnTo>
                  <a:pt x="53773" y="0"/>
                </a:lnTo>
                <a:lnTo>
                  <a:pt x="53773" y="53773"/>
                </a:lnTo>
                <a:lnTo>
                  <a:pt x="0" y="537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5702204" y="2351731"/>
            <a:ext cx="685354" cy="570607"/>
          </a:xfrm>
          <a:custGeom>
            <a:avLst/>
            <a:gdLst/>
            <a:ahLst/>
            <a:cxnLst/>
            <a:rect l="l" t="t" r="r" b="b"/>
            <a:pathLst>
              <a:path w="974725" h="811529">
                <a:moveTo>
                  <a:pt x="45593" y="0"/>
                </a:moveTo>
                <a:lnTo>
                  <a:pt x="0" y="56159"/>
                </a:lnTo>
                <a:lnTo>
                  <a:pt x="895146" y="782929"/>
                </a:lnTo>
                <a:lnTo>
                  <a:pt x="872350" y="811009"/>
                </a:lnTo>
                <a:lnTo>
                  <a:pt x="974115" y="800442"/>
                </a:lnTo>
                <a:lnTo>
                  <a:pt x="966464" y="726757"/>
                </a:lnTo>
                <a:lnTo>
                  <a:pt x="940752" y="726757"/>
                </a:lnTo>
                <a:lnTo>
                  <a:pt x="45593" y="0"/>
                </a:lnTo>
                <a:close/>
              </a:path>
              <a:path w="974725" h="811529">
                <a:moveTo>
                  <a:pt x="963549" y="698677"/>
                </a:moveTo>
                <a:lnTo>
                  <a:pt x="940752" y="726757"/>
                </a:lnTo>
                <a:lnTo>
                  <a:pt x="966464" y="726757"/>
                </a:lnTo>
                <a:lnTo>
                  <a:pt x="963549" y="698677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5702205" y="2351733"/>
            <a:ext cx="685354" cy="570607"/>
          </a:xfrm>
          <a:custGeom>
            <a:avLst/>
            <a:gdLst/>
            <a:ahLst/>
            <a:cxnLst/>
            <a:rect l="l" t="t" r="r" b="b"/>
            <a:pathLst>
              <a:path w="974725" h="811529">
                <a:moveTo>
                  <a:pt x="895149" y="782925"/>
                </a:moveTo>
                <a:lnTo>
                  <a:pt x="872349" y="811008"/>
                </a:lnTo>
                <a:lnTo>
                  <a:pt x="974114" y="800442"/>
                </a:lnTo>
                <a:lnTo>
                  <a:pt x="963549" y="698677"/>
                </a:lnTo>
                <a:lnTo>
                  <a:pt x="940749" y="726760"/>
                </a:lnTo>
                <a:lnTo>
                  <a:pt x="45599" y="0"/>
                </a:lnTo>
                <a:lnTo>
                  <a:pt x="0" y="56165"/>
                </a:lnTo>
                <a:lnTo>
                  <a:pt x="895149" y="7829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5562597" y="2980354"/>
            <a:ext cx="832693" cy="542479"/>
          </a:xfrm>
          <a:custGeom>
            <a:avLst/>
            <a:gdLst/>
            <a:ahLst/>
            <a:cxnLst/>
            <a:rect l="l" t="t" r="r" b="b"/>
            <a:pathLst>
              <a:path w="1184275" h="771525">
                <a:moveTo>
                  <a:pt x="1084199" y="0"/>
                </a:moveTo>
                <a:lnTo>
                  <a:pt x="1103160" y="30797"/>
                </a:lnTo>
                <a:lnTo>
                  <a:pt x="0" y="709803"/>
                </a:lnTo>
                <a:lnTo>
                  <a:pt x="37922" y="771410"/>
                </a:lnTo>
                <a:lnTo>
                  <a:pt x="1141082" y="92417"/>
                </a:lnTo>
                <a:lnTo>
                  <a:pt x="1167372" y="92417"/>
                </a:lnTo>
                <a:lnTo>
                  <a:pt x="1183728" y="23685"/>
                </a:lnTo>
                <a:lnTo>
                  <a:pt x="1084199" y="0"/>
                </a:lnTo>
                <a:close/>
              </a:path>
              <a:path w="1184275" h="771525">
                <a:moveTo>
                  <a:pt x="1167372" y="92417"/>
                </a:moveTo>
                <a:lnTo>
                  <a:pt x="1141082" y="92417"/>
                </a:lnTo>
                <a:lnTo>
                  <a:pt x="1160043" y="123215"/>
                </a:lnTo>
                <a:lnTo>
                  <a:pt x="1167372" y="92417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5562597" y="2980353"/>
            <a:ext cx="832693" cy="542479"/>
          </a:xfrm>
          <a:custGeom>
            <a:avLst/>
            <a:gdLst/>
            <a:ahLst/>
            <a:cxnLst/>
            <a:rect l="l" t="t" r="r" b="b"/>
            <a:pathLst>
              <a:path w="1184275" h="771525">
                <a:moveTo>
                  <a:pt x="1141080" y="92415"/>
                </a:moveTo>
                <a:lnTo>
                  <a:pt x="1160041" y="123220"/>
                </a:lnTo>
                <a:lnTo>
                  <a:pt x="1183724" y="23692"/>
                </a:lnTo>
                <a:lnTo>
                  <a:pt x="1084198" y="0"/>
                </a:lnTo>
                <a:lnTo>
                  <a:pt x="1103159" y="30805"/>
                </a:lnTo>
                <a:lnTo>
                  <a:pt x="0" y="709800"/>
                </a:lnTo>
                <a:lnTo>
                  <a:pt x="37921" y="771411"/>
                </a:lnTo>
                <a:lnTo>
                  <a:pt x="1141080" y="924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 txBox="1"/>
          <p:nvPr/>
        </p:nvSpPr>
        <p:spPr>
          <a:xfrm>
            <a:off x="6393656" y="2714626"/>
            <a:ext cx="169664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dirty="0">
                <a:latin typeface="Arial"/>
                <a:cs typeface="Arial"/>
              </a:rPr>
              <a:t>x</a:t>
            </a:r>
            <a:endParaRPr sz="2391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56900" y="2929411"/>
            <a:ext cx="1289000" cy="539800"/>
          </a:xfrm>
          <a:custGeom>
            <a:avLst/>
            <a:gdLst/>
            <a:ahLst/>
            <a:cxnLst/>
            <a:rect l="l" t="t" r="r" b="b"/>
            <a:pathLst>
              <a:path w="1833245" h="767714">
                <a:moveTo>
                  <a:pt x="25692" y="0"/>
                </a:moveTo>
                <a:lnTo>
                  <a:pt x="0" y="67627"/>
                </a:lnTo>
                <a:lnTo>
                  <a:pt x="1752333" y="733425"/>
                </a:lnTo>
                <a:lnTo>
                  <a:pt x="1739493" y="767245"/>
                </a:lnTo>
                <a:lnTo>
                  <a:pt x="1832813" y="725309"/>
                </a:lnTo>
                <a:lnTo>
                  <a:pt x="1806073" y="665797"/>
                </a:lnTo>
                <a:lnTo>
                  <a:pt x="1778038" y="665797"/>
                </a:lnTo>
                <a:lnTo>
                  <a:pt x="25692" y="0"/>
                </a:lnTo>
                <a:close/>
              </a:path>
              <a:path w="1833245" h="767714">
                <a:moveTo>
                  <a:pt x="1790877" y="631977"/>
                </a:moveTo>
                <a:lnTo>
                  <a:pt x="1778038" y="665797"/>
                </a:lnTo>
                <a:lnTo>
                  <a:pt x="1806073" y="665797"/>
                </a:lnTo>
                <a:lnTo>
                  <a:pt x="1790877" y="631977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6556892" y="2929407"/>
            <a:ext cx="1289000" cy="539800"/>
          </a:xfrm>
          <a:custGeom>
            <a:avLst/>
            <a:gdLst/>
            <a:ahLst/>
            <a:cxnLst/>
            <a:rect l="l" t="t" r="r" b="b"/>
            <a:pathLst>
              <a:path w="1833245" h="767714">
                <a:moveTo>
                  <a:pt x="1752348" y="733429"/>
                </a:moveTo>
                <a:lnTo>
                  <a:pt x="1739501" y="767243"/>
                </a:lnTo>
                <a:lnTo>
                  <a:pt x="1832819" y="725308"/>
                </a:lnTo>
                <a:lnTo>
                  <a:pt x="1790891" y="631986"/>
                </a:lnTo>
                <a:lnTo>
                  <a:pt x="1778044" y="665800"/>
                </a:lnTo>
                <a:lnTo>
                  <a:pt x="25695" y="0"/>
                </a:lnTo>
                <a:lnTo>
                  <a:pt x="0" y="67628"/>
                </a:lnTo>
                <a:lnTo>
                  <a:pt x="1752348" y="7334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 txBox="1"/>
          <p:nvPr/>
        </p:nvSpPr>
        <p:spPr>
          <a:xfrm>
            <a:off x="7099102" y="4910728"/>
            <a:ext cx="1398389" cy="6867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517903" marR="3572" indent="-508974">
              <a:lnSpc>
                <a:spcPct val="115599"/>
              </a:lnSpc>
              <a:spcBef>
                <a:spcPts val="70"/>
              </a:spcBef>
            </a:pPr>
            <a:r>
              <a:rPr sz="1898" spc="-4" dirty="0">
                <a:latin typeface="Arial"/>
                <a:cs typeface="Arial"/>
              </a:rPr>
              <a:t>Output</a:t>
            </a:r>
            <a:r>
              <a:rPr sz="1898" spc="-60" dirty="0">
                <a:latin typeface="Arial"/>
                <a:cs typeface="Arial"/>
              </a:rPr>
              <a:t> </a:t>
            </a:r>
            <a:r>
              <a:rPr sz="1898" dirty="0">
                <a:latin typeface="Arial"/>
                <a:cs typeface="Arial"/>
              </a:rPr>
              <a:t>maps  </a:t>
            </a:r>
            <a:r>
              <a:rPr sz="2848" baseline="13374" dirty="0">
                <a:latin typeface="Arial"/>
                <a:cs typeface="Arial"/>
              </a:rPr>
              <a:t>B</a:t>
            </a:r>
            <a:r>
              <a:rPr sz="1266" dirty="0">
                <a:latin typeface="Arial"/>
                <a:cs typeface="Arial"/>
              </a:rPr>
              <a:t>xyj</a:t>
            </a:r>
            <a:endParaRPr sz="1266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00199" y="2195373"/>
            <a:ext cx="721965" cy="774650"/>
          </a:xfrm>
          <a:custGeom>
            <a:avLst/>
            <a:gdLst/>
            <a:ahLst/>
            <a:cxnLst/>
            <a:rect l="l" t="t" r="r" b="b"/>
            <a:pathLst>
              <a:path w="1026795" h="1101725">
                <a:moveTo>
                  <a:pt x="375056" y="0"/>
                </a:moveTo>
                <a:lnTo>
                  <a:pt x="0" y="307873"/>
                </a:lnTo>
                <a:lnTo>
                  <a:pt x="651510" y="1101585"/>
                </a:lnTo>
                <a:lnTo>
                  <a:pt x="1026579" y="793724"/>
                </a:lnTo>
                <a:lnTo>
                  <a:pt x="375056" y="0"/>
                </a:lnTo>
                <a:close/>
              </a:path>
            </a:pathLst>
          </a:custGeom>
          <a:solidFill>
            <a:srgbClr val="990000">
              <a:alpha val="3399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1600197" y="2195373"/>
            <a:ext cx="721965" cy="774650"/>
          </a:xfrm>
          <a:custGeom>
            <a:avLst/>
            <a:gdLst/>
            <a:ahLst/>
            <a:cxnLst/>
            <a:rect l="l" t="t" r="r" b="b"/>
            <a:pathLst>
              <a:path w="1026795" h="1101725">
                <a:moveTo>
                  <a:pt x="375059" y="0"/>
                </a:moveTo>
                <a:lnTo>
                  <a:pt x="1026575" y="793715"/>
                </a:lnTo>
                <a:lnTo>
                  <a:pt x="651515" y="1101580"/>
                </a:lnTo>
                <a:lnTo>
                  <a:pt x="0" y="307865"/>
                </a:lnTo>
                <a:lnTo>
                  <a:pt x="37505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1823648" y="1935501"/>
            <a:ext cx="996107" cy="1109067"/>
          </a:xfrm>
          <a:custGeom>
            <a:avLst/>
            <a:gdLst/>
            <a:ahLst/>
            <a:cxnLst/>
            <a:rect l="l" t="t" r="r" b="b"/>
            <a:pathLst>
              <a:path w="1416685" h="1577339">
                <a:moveTo>
                  <a:pt x="375056" y="0"/>
                </a:moveTo>
                <a:lnTo>
                  <a:pt x="0" y="307860"/>
                </a:lnTo>
                <a:lnTo>
                  <a:pt x="1041615" y="1576819"/>
                </a:lnTo>
                <a:lnTo>
                  <a:pt x="1416685" y="1268958"/>
                </a:lnTo>
                <a:lnTo>
                  <a:pt x="375056" y="0"/>
                </a:lnTo>
                <a:close/>
              </a:path>
            </a:pathLst>
          </a:custGeom>
          <a:solidFill>
            <a:srgbClr val="4083CF">
              <a:alpha val="4299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1823645" y="1935501"/>
            <a:ext cx="996107" cy="1109067"/>
          </a:xfrm>
          <a:custGeom>
            <a:avLst/>
            <a:gdLst/>
            <a:ahLst/>
            <a:cxnLst/>
            <a:rect l="l" t="t" r="r" b="b"/>
            <a:pathLst>
              <a:path w="1416685" h="1577339">
                <a:moveTo>
                  <a:pt x="375059" y="0"/>
                </a:moveTo>
                <a:lnTo>
                  <a:pt x="1416677" y="1268961"/>
                </a:lnTo>
                <a:lnTo>
                  <a:pt x="1041618" y="1576826"/>
                </a:lnTo>
                <a:lnTo>
                  <a:pt x="0" y="307865"/>
                </a:lnTo>
                <a:lnTo>
                  <a:pt x="37505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6852633" y="3167048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4">
                <a:moveTo>
                  <a:pt x="0" y="0"/>
                </a:moveTo>
                <a:lnTo>
                  <a:pt x="1085557" y="0"/>
                </a:lnTo>
                <a:lnTo>
                  <a:pt x="1085557" y="1104074"/>
                </a:lnTo>
                <a:lnTo>
                  <a:pt x="0" y="1104074"/>
                </a:lnTo>
                <a:lnTo>
                  <a:pt x="0" y="0"/>
                </a:lnTo>
                <a:close/>
              </a:path>
            </a:pathLst>
          </a:custGeom>
          <a:solidFill>
            <a:srgbClr val="FF292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6852633" y="3167048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4">
                <a:moveTo>
                  <a:pt x="0" y="0"/>
                </a:moveTo>
                <a:lnTo>
                  <a:pt x="1085560" y="0"/>
                </a:lnTo>
                <a:lnTo>
                  <a:pt x="1085560" y="1104073"/>
                </a:lnTo>
                <a:lnTo>
                  <a:pt x="0" y="11040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7608317" y="3167048"/>
            <a:ext cx="763488" cy="115639"/>
          </a:xfrm>
          <a:custGeom>
            <a:avLst/>
            <a:gdLst/>
            <a:ahLst/>
            <a:cxnLst/>
            <a:rect l="l" t="t" r="r" b="b"/>
            <a:pathLst>
              <a:path w="1085850" h="164464">
                <a:moveTo>
                  <a:pt x="0" y="163893"/>
                </a:moveTo>
                <a:lnTo>
                  <a:pt x="1085557" y="163893"/>
                </a:lnTo>
                <a:lnTo>
                  <a:pt x="1085557" y="0"/>
                </a:lnTo>
                <a:lnTo>
                  <a:pt x="0" y="0"/>
                </a:lnTo>
                <a:lnTo>
                  <a:pt x="0" y="163893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7608317" y="3167048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4">
                <a:moveTo>
                  <a:pt x="0" y="0"/>
                </a:moveTo>
                <a:lnTo>
                  <a:pt x="1085560" y="0"/>
                </a:lnTo>
                <a:lnTo>
                  <a:pt x="1085560" y="1104073"/>
                </a:lnTo>
                <a:lnTo>
                  <a:pt x="0" y="11040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/>
          <p:nvPr/>
        </p:nvSpPr>
        <p:spPr>
          <a:xfrm>
            <a:off x="6845033" y="3943351"/>
            <a:ext cx="127695" cy="776436"/>
          </a:xfrm>
          <a:custGeom>
            <a:avLst/>
            <a:gdLst/>
            <a:ahLst/>
            <a:cxnLst/>
            <a:rect l="l" t="t" r="r" b="b"/>
            <a:pathLst>
              <a:path w="181609" h="1104265">
                <a:moveTo>
                  <a:pt x="0" y="1104074"/>
                </a:moveTo>
                <a:lnTo>
                  <a:pt x="181000" y="1104074"/>
                </a:lnTo>
                <a:lnTo>
                  <a:pt x="181000" y="0"/>
                </a:lnTo>
                <a:lnTo>
                  <a:pt x="0" y="0"/>
                </a:lnTo>
                <a:lnTo>
                  <a:pt x="0" y="1104074"/>
                </a:lnTo>
                <a:close/>
              </a:path>
            </a:pathLst>
          </a:custGeom>
          <a:solidFill>
            <a:srgbClr val="0863E2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6845034" y="3943351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5">
                <a:moveTo>
                  <a:pt x="0" y="0"/>
                </a:moveTo>
                <a:lnTo>
                  <a:pt x="1085560" y="0"/>
                </a:lnTo>
                <a:lnTo>
                  <a:pt x="1085560" y="1104073"/>
                </a:lnTo>
                <a:lnTo>
                  <a:pt x="0" y="11040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7608317" y="3950476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5">
                <a:moveTo>
                  <a:pt x="0" y="0"/>
                </a:moveTo>
                <a:lnTo>
                  <a:pt x="1085560" y="0"/>
                </a:lnTo>
                <a:lnTo>
                  <a:pt x="1085560" y="1104073"/>
                </a:lnTo>
                <a:lnTo>
                  <a:pt x="0" y="11040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 txBox="1"/>
          <p:nvPr/>
        </p:nvSpPr>
        <p:spPr>
          <a:xfrm>
            <a:off x="7000875" y="3368463"/>
            <a:ext cx="1218009" cy="1180665"/>
          </a:xfrm>
          <a:prstGeom prst="rect">
            <a:avLst/>
          </a:prstGeom>
        </p:spPr>
        <p:txBody>
          <a:bodyPr vert="horz" wrap="square" lIns="0" tIns="33486" rIns="0" bIns="0" rtlCol="0">
            <a:spAutoFit/>
          </a:bodyPr>
          <a:lstStyle/>
          <a:p>
            <a:pPr marL="8929">
              <a:spcBef>
                <a:spcPts val="264"/>
              </a:spcBef>
              <a:tabLst>
                <a:tab pos="767479" algn="l"/>
              </a:tabLst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xyj	</a:t>
            </a:r>
            <a:r>
              <a:rPr sz="3586" spc="5" baseline="11437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xyj</a:t>
            </a:r>
            <a:endParaRPr sz="1582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812">
              <a:latin typeface="Times New Roman"/>
              <a:cs typeface="Times New Roman"/>
            </a:endParaRPr>
          </a:p>
          <a:p>
            <a:pPr>
              <a:lnSpc>
                <a:spcPts val="2727"/>
              </a:lnSpc>
              <a:spcBef>
                <a:spcPts val="4"/>
              </a:spcBef>
              <a:tabLst>
                <a:tab pos="767479" algn="l"/>
              </a:tabLst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xyj	</a:t>
            </a:r>
            <a:r>
              <a:rPr sz="3586" spc="5" baseline="11437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xyj</a:t>
            </a:r>
            <a:endParaRPr sz="1582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972299" y="3282285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71"/>
                </a:lnTo>
                <a:lnTo>
                  <a:pt x="0" y="2213571"/>
                </a:lnTo>
                <a:lnTo>
                  <a:pt x="0" y="0"/>
                </a:lnTo>
                <a:close/>
              </a:path>
            </a:pathLst>
          </a:custGeom>
          <a:solidFill>
            <a:srgbClr val="4083C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/>
          <p:nvPr/>
        </p:nvSpPr>
        <p:spPr>
          <a:xfrm>
            <a:off x="6972299" y="3282285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59"/>
                </a:lnTo>
                <a:lnTo>
                  <a:pt x="0" y="221355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 txBox="1"/>
          <p:nvPr/>
        </p:nvSpPr>
        <p:spPr>
          <a:xfrm>
            <a:off x="7483078" y="3868525"/>
            <a:ext cx="202704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4"/>
              </a:lnSpc>
            </a:pPr>
            <a:r>
              <a:rPr sz="239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391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685583" y="4022307"/>
            <a:ext cx="10135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58"/>
              </a:lnSpc>
            </a:pP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582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86786" y="4022307"/>
            <a:ext cx="14644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58"/>
              </a:lnSpc>
            </a:pP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yj</a:t>
            </a:r>
            <a:endParaRPr sz="1582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01000" y="3548193"/>
            <a:ext cx="37951" cy="37951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0" y="0"/>
                </a:moveTo>
                <a:lnTo>
                  <a:pt x="53773" y="0"/>
                </a:lnTo>
                <a:lnTo>
                  <a:pt x="53773" y="53773"/>
                </a:lnTo>
                <a:lnTo>
                  <a:pt x="0" y="537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" name="object 59"/>
          <p:cNvSpPr/>
          <p:nvPr/>
        </p:nvSpPr>
        <p:spPr>
          <a:xfrm>
            <a:off x="6966932" y="3281348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4">
                <a:moveTo>
                  <a:pt x="0" y="0"/>
                </a:moveTo>
                <a:lnTo>
                  <a:pt x="1085557" y="0"/>
                </a:lnTo>
                <a:lnTo>
                  <a:pt x="1085557" y="1104074"/>
                </a:lnTo>
                <a:lnTo>
                  <a:pt x="0" y="1104074"/>
                </a:lnTo>
                <a:lnTo>
                  <a:pt x="0" y="0"/>
                </a:lnTo>
                <a:close/>
              </a:path>
            </a:pathLst>
          </a:custGeom>
          <a:solidFill>
            <a:srgbClr val="FF2929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" name="object 60"/>
          <p:cNvSpPr/>
          <p:nvPr/>
        </p:nvSpPr>
        <p:spPr>
          <a:xfrm>
            <a:off x="6966932" y="3281348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4">
                <a:moveTo>
                  <a:pt x="0" y="0"/>
                </a:moveTo>
                <a:lnTo>
                  <a:pt x="1085560" y="0"/>
                </a:lnTo>
                <a:lnTo>
                  <a:pt x="1085560" y="1104073"/>
                </a:lnTo>
                <a:lnTo>
                  <a:pt x="0" y="11040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" name="object 61"/>
          <p:cNvSpPr txBox="1"/>
          <p:nvPr/>
        </p:nvSpPr>
        <p:spPr>
          <a:xfrm>
            <a:off x="6966933" y="3500095"/>
            <a:ext cx="644277" cy="3768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8943">
              <a:spcBef>
                <a:spcPts val="70"/>
              </a:spcBef>
            </a:pPr>
            <a:r>
              <a:rPr sz="3586" spc="5" baseline="11437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xyj</a:t>
            </a:r>
            <a:endParaRPr sz="1582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22617" y="3281348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4">
                <a:moveTo>
                  <a:pt x="0" y="0"/>
                </a:moveTo>
                <a:lnTo>
                  <a:pt x="1085557" y="0"/>
                </a:lnTo>
                <a:lnTo>
                  <a:pt x="1085557" y="1104074"/>
                </a:lnTo>
                <a:lnTo>
                  <a:pt x="0" y="1104074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" name="object 63"/>
          <p:cNvSpPr/>
          <p:nvPr/>
        </p:nvSpPr>
        <p:spPr>
          <a:xfrm>
            <a:off x="7722617" y="3281348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4">
                <a:moveTo>
                  <a:pt x="0" y="0"/>
                </a:moveTo>
                <a:lnTo>
                  <a:pt x="1085560" y="0"/>
                </a:lnTo>
                <a:lnTo>
                  <a:pt x="1085560" y="1104073"/>
                </a:lnTo>
                <a:lnTo>
                  <a:pt x="0" y="11040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" name="object 64"/>
          <p:cNvSpPr txBox="1"/>
          <p:nvPr/>
        </p:nvSpPr>
        <p:spPr>
          <a:xfrm>
            <a:off x="7727534" y="3500095"/>
            <a:ext cx="598736" cy="3768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48228">
              <a:spcBef>
                <a:spcPts val="70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xyj</a:t>
            </a:r>
            <a:endParaRPr sz="1582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959334" y="4057650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5">
                <a:moveTo>
                  <a:pt x="0" y="0"/>
                </a:moveTo>
                <a:lnTo>
                  <a:pt x="1085557" y="0"/>
                </a:lnTo>
                <a:lnTo>
                  <a:pt x="1085557" y="1104074"/>
                </a:lnTo>
                <a:lnTo>
                  <a:pt x="0" y="1104074"/>
                </a:lnTo>
                <a:lnTo>
                  <a:pt x="0" y="0"/>
                </a:lnTo>
                <a:close/>
              </a:path>
            </a:pathLst>
          </a:custGeom>
          <a:solidFill>
            <a:srgbClr val="0863E2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" name="object 66"/>
          <p:cNvSpPr/>
          <p:nvPr/>
        </p:nvSpPr>
        <p:spPr>
          <a:xfrm>
            <a:off x="6959334" y="4057650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5">
                <a:moveTo>
                  <a:pt x="0" y="0"/>
                </a:moveTo>
                <a:lnTo>
                  <a:pt x="1085560" y="0"/>
                </a:lnTo>
                <a:lnTo>
                  <a:pt x="1085560" y="1104073"/>
                </a:lnTo>
                <a:lnTo>
                  <a:pt x="0" y="11040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" name="object 67"/>
          <p:cNvSpPr/>
          <p:nvPr/>
        </p:nvSpPr>
        <p:spPr>
          <a:xfrm>
            <a:off x="7722617" y="4064776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5">
                <a:moveTo>
                  <a:pt x="0" y="0"/>
                </a:moveTo>
                <a:lnTo>
                  <a:pt x="1085557" y="0"/>
                </a:lnTo>
                <a:lnTo>
                  <a:pt x="1085557" y="1104061"/>
                </a:lnTo>
                <a:lnTo>
                  <a:pt x="0" y="110406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" name="object 68"/>
          <p:cNvSpPr/>
          <p:nvPr/>
        </p:nvSpPr>
        <p:spPr>
          <a:xfrm>
            <a:off x="7722617" y="4064776"/>
            <a:ext cx="763488" cy="776436"/>
          </a:xfrm>
          <a:custGeom>
            <a:avLst/>
            <a:gdLst/>
            <a:ahLst/>
            <a:cxnLst/>
            <a:rect l="l" t="t" r="r" b="b"/>
            <a:pathLst>
              <a:path w="1085850" h="1104265">
                <a:moveTo>
                  <a:pt x="0" y="0"/>
                </a:moveTo>
                <a:lnTo>
                  <a:pt x="1085560" y="0"/>
                </a:lnTo>
                <a:lnTo>
                  <a:pt x="1085560" y="1104073"/>
                </a:lnTo>
                <a:lnTo>
                  <a:pt x="0" y="11040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" name="object 69"/>
          <p:cNvSpPr txBox="1"/>
          <p:nvPr/>
        </p:nvSpPr>
        <p:spPr>
          <a:xfrm>
            <a:off x="6966933" y="4276978"/>
            <a:ext cx="1359098" cy="37687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0013">
              <a:spcBef>
                <a:spcPts val="70"/>
              </a:spcBef>
              <a:tabLst>
                <a:tab pos="908563" algn="l"/>
              </a:tabLst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xyj	</a:t>
            </a:r>
            <a:r>
              <a:rPr sz="3586" spc="5" baseline="9803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373" spc="5" baseline="-2469" dirty="0">
                <a:solidFill>
                  <a:srgbClr val="FFFFFF"/>
                </a:solidFill>
                <a:latin typeface="Arial"/>
                <a:cs typeface="Arial"/>
              </a:rPr>
              <a:t>xyj</a:t>
            </a:r>
            <a:endParaRPr sz="2373" baseline="-2469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343400" y="3167985"/>
            <a:ext cx="899666" cy="889843"/>
          </a:xfrm>
          <a:custGeom>
            <a:avLst/>
            <a:gdLst/>
            <a:ahLst/>
            <a:cxnLst/>
            <a:rect l="l" t="t" r="r" b="b"/>
            <a:pathLst>
              <a:path w="1279525" h="1265554">
                <a:moveTo>
                  <a:pt x="0" y="0"/>
                </a:moveTo>
                <a:lnTo>
                  <a:pt x="1279156" y="0"/>
                </a:lnTo>
                <a:lnTo>
                  <a:pt x="1279156" y="1265299"/>
                </a:lnTo>
                <a:lnTo>
                  <a:pt x="0" y="12652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" name="object 71"/>
          <p:cNvSpPr/>
          <p:nvPr/>
        </p:nvSpPr>
        <p:spPr>
          <a:xfrm>
            <a:off x="4335801" y="3167048"/>
            <a:ext cx="836265" cy="833586"/>
          </a:xfrm>
          <a:custGeom>
            <a:avLst/>
            <a:gdLst/>
            <a:ahLst/>
            <a:cxnLst/>
            <a:rect l="l" t="t" r="r" b="b"/>
            <a:pathLst>
              <a:path w="1189354" h="1185545">
                <a:moveTo>
                  <a:pt x="0" y="0"/>
                </a:moveTo>
                <a:lnTo>
                  <a:pt x="1188813" y="0"/>
                </a:lnTo>
                <a:lnTo>
                  <a:pt x="1188813" y="1185353"/>
                </a:lnTo>
                <a:lnTo>
                  <a:pt x="0" y="118535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" name="object 72"/>
          <p:cNvSpPr txBox="1"/>
          <p:nvPr/>
        </p:nvSpPr>
        <p:spPr>
          <a:xfrm>
            <a:off x="508992" y="3687961"/>
            <a:ext cx="3458468" cy="163888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lnSpc>
                <a:spcPts val="2074"/>
              </a:lnSpc>
              <a:spcBef>
                <a:spcPts val="70"/>
              </a:spcBef>
            </a:pPr>
            <a:r>
              <a:rPr sz="1758" spc="-4" dirty="0">
                <a:latin typeface="Arial"/>
                <a:cs typeface="Arial"/>
              </a:rPr>
              <a:t>6D Loop</a:t>
            </a:r>
            <a:endParaRPr sz="1758">
              <a:latin typeface="Arial"/>
              <a:cs typeface="Arial"/>
            </a:endParaRPr>
          </a:p>
          <a:p>
            <a:pPr marL="8929">
              <a:lnSpc>
                <a:spcPts val="2039"/>
              </a:lnSpc>
            </a:pPr>
            <a:r>
              <a:rPr sz="1758" spc="-4" dirty="0">
                <a:solidFill>
                  <a:srgbClr val="00B050"/>
                </a:solidFill>
                <a:latin typeface="Arial"/>
                <a:cs typeface="Arial"/>
              </a:rPr>
              <a:t>Forall </a:t>
            </a:r>
            <a:r>
              <a:rPr sz="1758" spc="-4" dirty="0">
                <a:latin typeface="Arial"/>
                <a:cs typeface="Arial"/>
              </a:rPr>
              <a:t>output </a:t>
            </a:r>
            <a:r>
              <a:rPr sz="1758" dirty="0">
                <a:latin typeface="Arial"/>
                <a:cs typeface="Arial"/>
              </a:rPr>
              <a:t>map</a:t>
            </a:r>
            <a:r>
              <a:rPr sz="1758" spc="-7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j</a:t>
            </a:r>
            <a:endParaRPr sz="1758">
              <a:latin typeface="Arial"/>
              <a:cs typeface="Arial"/>
            </a:endParaRPr>
          </a:p>
          <a:p>
            <a:pPr marL="453166" marR="1130458" indent="-228592">
              <a:lnSpc>
                <a:spcPts val="2039"/>
              </a:lnSpc>
              <a:spcBef>
                <a:spcPts val="91"/>
              </a:spcBef>
            </a:pPr>
            <a:r>
              <a:rPr sz="1758" spc="-4" dirty="0">
                <a:latin typeface="Arial"/>
                <a:cs typeface="Arial"/>
              </a:rPr>
              <a:t>For </a:t>
            </a:r>
            <a:r>
              <a:rPr sz="1758" dirty="0">
                <a:latin typeface="Arial"/>
                <a:cs typeface="Arial"/>
              </a:rPr>
              <a:t>each input map</a:t>
            </a:r>
            <a:r>
              <a:rPr sz="1758" spc="-67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k  </a:t>
            </a:r>
            <a:r>
              <a:rPr sz="1758" spc="-4" dirty="0">
                <a:latin typeface="Arial"/>
                <a:cs typeface="Arial"/>
              </a:rPr>
              <a:t>For </a:t>
            </a:r>
            <a:r>
              <a:rPr sz="1758" dirty="0">
                <a:latin typeface="Arial"/>
                <a:cs typeface="Arial"/>
              </a:rPr>
              <a:t>each pixel</a:t>
            </a:r>
            <a:r>
              <a:rPr sz="1758" spc="-35" dirty="0">
                <a:latin typeface="Arial"/>
                <a:cs typeface="Arial"/>
              </a:rPr>
              <a:t> </a:t>
            </a:r>
            <a:r>
              <a:rPr sz="1758" spc="-4" dirty="0">
                <a:latin typeface="Arial"/>
                <a:cs typeface="Arial"/>
              </a:rPr>
              <a:t>x,y</a:t>
            </a:r>
            <a:endParaRPr sz="1758">
              <a:latin typeface="Arial"/>
              <a:cs typeface="Arial"/>
            </a:endParaRPr>
          </a:p>
          <a:p>
            <a:pPr marL="681757">
              <a:lnSpc>
                <a:spcPts val="1983"/>
              </a:lnSpc>
            </a:pPr>
            <a:r>
              <a:rPr sz="1758" spc="-4" dirty="0">
                <a:latin typeface="Arial"/>
                <a:cs typeface="Arial"/>
              </a:rPr>
              <a:t>For </a:t>
            </a:r>
            <a:r>
              <a:rPr sz="1758" dirty="0">
                <a:latin typeface="Arial"/>
                <a:cs typeface="Arial"/>
              </a:rPr>
              <a:t>each kernel element</a:t>
            </a:r>
            <a:r>
              <a:rPr sz="1758" spc="-60" dirty="0">
                <a:latin typeface="Arial"/>
                <a:cs typeface="Arial"/>
              </a:rPr>
              <a:t> </a:t>
            </a:r>
            <a:r>
              <a:rPr sz="1758" spc="-4" dirty="0">
                <a:latin typeface="Arial"/>
                <a:cs typeface="Arial"/>
              </a:rPr>
              <a:t>u,v</a:t>
            </a:r>
            <a:endParaRPr sz="1758">
              <a:latin typeface="Arial"/>
              <a:cs typeface="Arial"/>
            </a:endParaRPr>
          </a:p>
          <a:p>
            <a:pPr marL="910349">
              <a:spcBef>
                <a:spcPts val="373"/>
              </a:spcBef>
            </a:pPr>
            <a:r>
              <a:rPr sz="2637" baseline="14444" dirty="0">
                <a:latin typeface="Arial"/>
                <a:cs typeface="Arial"/>
              </a:rPr>
              <a:t>B</a:t>
            </a:r>
            <a:r>
              <a:rPr sz="1160" dirty="0">
                <a:latin typeface="Arial"/>
                <a:cs typeface="Arial"/>
              </a:rPr>
              <a:t>xyj </a:t>
            </a:r>
            <a:r>
              <a:rPr sz="2637" baseline="14444" dirty="0">
                <a:latin typeface="Arial"/>
                <a:cs typeface="Arial"/>
              </a:rPr>
              <a:t>+= </a:t>
            </a:r>
            <a:r>
              <a:rPr sz="2637" spc="5" baseline="14444" dirty="0">
                <a:latin typeface="Arial"/>
                <a:cs typeface="Arial"/>
              </a:rPr>
              <a:t>A</a:t>
            </a:r>
            <a:r>
              <a:rPr sz="1160" spc="4" dirty="0">
                <a:latin typeface="Arial"/>
                <a:cs typeface="Arial"/>
              </a:rPr>
              <a:t>(x-u)(y-v)k </a:t>
            </a:r>
            <a:r>
              <a:rPr sz="2637" baseline="14444" dirty="0">
                <a:latin typeface="Arial"/>
                <a:cs typeface="Arial"/>
              </a:rPr>
              <a:t>x</a:t>
            </a:r>
            <a:r>
              <a:rPr sz="2637" spc="-184" baseline="14444" dirty="0">
                <a:latin typeface="Arial"/>
                <a:cs typeface="Arial"/>
              </a:rPr>
              <a:t> </a:t>
            </a:r>
            <a:r>
              <a:rPr sz="2637" spc="5" baseline="14444" dirty="0">
                <a:latin typeface="Arial"/>
                <a:cs typeface="Arial"/>
              </a:rPr>
              <a:t>K</a:t>
            </a:r>
            <a:r>
              <a:rPr sz="1160" spc="4" dirty="0">
                <a:latin typeface="Arial"/>
                <a:cs typeface="Arial"/>
              </a:rPr>
              <a:t>uvkj</a:t>
            </a:r>
            <a:endParaRPr sz="116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598414" y="6133753"/>
            <a:ext cx="544487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2579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78334" y="2937358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10">
                <a:moveTo>
                  <a:pt x="0" y="0"/>
                </a:moveTo>
                <a:lnTo>
                  <a:pt x="2081758" y="0"/>
                </a:lnTo>
                <a:lnTo>
                  <a:pt x="2081758" y="2213571"/>
                </a:lnTo>
                <a:lnTo>
                  <a:pt x="0" y="221357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6678334" y="2937358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10">
                <a:moveTo>
                  <a:pt x="0" y="0"/>
                </a:moveTo>
                <a:lnTo>
                  <a:pt x="2081758" y="0"/>
                </a:lnTo>
                <a:lnTo>
                  <a:pt x="2081758" y="2213559"/>
                </a:lnTo>
                <a:lnTo>
                  <a:pt x="0" y="221355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7259836" y="3529197"/>
            <a:ext cx="292893" cy="380062"/>
          </a:xfrm>
          <a:prstGeom prst="rect">
            <a:avLst/>
          </a:prstGeom>
        </p:spPr>
        <p:txBody>
          <a:bodyPr vert="horz" wrap="square" lIns="0" tIns="33486" rIns="0" bIns="0" rtlCol="0">
            <a:spAutoFit/>
          </a:bodyPr>
          <a:lstStyle/>
          <a:p>
            <a:pPr>
              <a:lnSpc>
                <a:spcPts val="2727"/>
              </a:lnSpc>
              <a:spcBef>
                <a:spcPts val="264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472037"/>
            <a:ext cx="8207276" cy="415478"/>
          </a:xfrm>
          <a:prstGeom prst="rect">
            <a:avLst/>
          </a:prstGeom>
        </p:spPr>
        <p:txBody>
          <a:bodyPr vert="horz" wrap="square" lIns="0" tIns="81260" rIns="0" bIns="0" rtlCol="0" anchor="b" anchorCtr="0">
            <a:spAutoFit/>
          </a:bodyPr>
          <a:lstStyle/>
          <a:p>
            <a:pPr marL="3169926" marR="3572" indent="-3160997">
              <a:lnSpc>
                <a:spcPts val="2601"/>
              </a:lnSpc>
              <a:spcBef>
                <a:spcPts val="640"/>
              </a:spcBef>
            </a:pPr>
            <a:r>
              <a:rPr sz="2637" spc="4" dirty="0"/>
              <a:t>Model-Parallel Convolution </a:t>
            </a:r>
            <a:r>
              <a:rPr sz="2637" spc="7" dirty="0"/>
              <a:t>– By </a:t>
            </a:r>
            <a:r>
              <a:rPr sz="2637" spc="4" dirty="0"/>
              <a:t>output </a:t>
            </a:r>
            <a:r>
              <a:rPr sz="2637" spc="11" dirty="0"/>
              <a:t>map </a:t>
            </a:r>
            <a:r>
              <a:rPr sz="2637" spc="4" dirty="0"/>
              <a:t>j </a:t>
            </a:r>
            <a:r>
              <a:rPr sz="2637" spc="4" dirty="0" smtClean="0"/>
              <a:t>(</a:t>
            </a:r>
            <a:r>
              <a:rPr sz="2637" spc="4" dirty="0"/>
              <a:t>filter)</a:t>
            </a:r>
            <a:endParaRPr sz="2637" dirty="0"/>
          </a:p>
        </p:txBody>
      </p:sp>
      <p:sp>
        <p:nvSpPr>
          <p:cNvPr id="6" name="object 6"/>
          <p:cNvSpPr/>
          <p:nvPr/>
        </p:nvSpPr>
        <p:spPr>
          <a:xfrm>
            <a:off x="4251263" y="3014644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4251263" y="3014644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4964907" y="3681002"/>
            <a:ext cx="292893" cy="380062"/>
          </a:xfrm>
          <a:prstGeom prst="rect">
            <a:avLst/>
          </a:prstGeom>
        </p:spPr>
        <p:txBody>
          <a:bodyPr vert="horz" wrap="square" lIns="0" tIns="33486" rIns="0" bIns="0" rtlCol="0">
            <a:spAutoFit/>
          </a:bodyPr>
          <a:lstStyle/>
          <a:p>
            <a:pPr>
              <a:lnSpc>
                <a:spcPts val="2727"/>
              </a:lnSpc>
              <a:spcBef>
                <a:spcPts val="264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97331" y="3090850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4297331" y="3090850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 txBox="1"/>
          <p:nvPr/>
        </p:nvSpPr>
        <p:spPr>
          <a:xfrm>
            <a:off x="5009555" y="3761369"/>
            <a:ext cx="292893" cy="380062"/>
          </a:xfrm>
          <a:prstGeom prst="rect">
            <a:avLst/>
          </a:prstGeom>
        </p:spPr>
        <p:txBody>
          <a:bodyPr vert="horz" wrap="square" lIns="0" tIns="33486" rIns="0" bIns="0" rtlCol="0">
            <a:spAutoFit/>
          </a:bodyPr>
          <a:lstStyle/>
          <a:p>
            <a:pPr>
              <a:lnSpc>
                <a:spcPts val="2727"/>
              </a:lnSpc>
              <a:spcBef>
                <a:spcPts val="264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5414" y="2000250"/>
            <a:ext cx="3536156" cy="973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4343399" y="3167047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399"/>
                </a:lnTo>
                <a:lnTo>
                  <a:pt x="0" y="2438399"/>
                </a:lnTo>
                <a:lnTo>
                  <a:pt x="0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4343399" y="3167047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 txBox="1"/>
          <p:nvPr/>
        </p:nvSpPr>
        <p:spPr>
          <a:xfrm>
            <a:off x="4343399" y="3167048"/>
            <a:ext cx="1622524" cy="1091581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53">
              <a:latin typeface="Times New Roman"/>
              <a:cs typeface="Times New Roman"/>
            </a:endParaRPr>
          </a:p>
          <a:p>
            <a:pPr marL="603625">
              <a:spcBef>
                <a:spcPts val="2109"/>
              </a:spcBef>
            </a:pPr>
            <a:r>
              <a:rPr sz="3586" spc="5" baseline="1143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xyk</a:t>
            </a:r>
            <a:endParaRPr sz="158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29125" y="4913037"/>
            <a:ext cx="1299270" cy="72434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37539" marR="3572" indent="-428610">
              <a:lnSpc>
                <a:spcPct val="113799"/>
              </a:lnSpc>
              <a:spcBef>
                <a:spcPts val="70"/>
              </a:spcBef>
            </a:pPr>
            <a:r>
              <a:rPr sz="2039" spc="-4" dirty="0">
                <a:latin typeface="Arial"/>
                <a:cs typeface="Arial"/>
              </a:rPr>
              <a:t>Input</a:t>
            </a:r>
            <a:r>
              <a:rPr sz="2039" spc="-60" dirty="0">
                <a:latin typeface="Arial"/>
                <a:cs typeface="Arial"/>
              </a:rPr>
              <a:t> </a:t>
            </a:r>
            <a:r>
              <a:rPr sz="2039" dirty="0">
                <a:latin typeface="Arial"/>
                <a:cs typeface="Arial"/>
              </a:rPr>
              <a:t>maps  </a:t>
            </a:r>
            <a:r>
              <a:rPr sz="3058" spc="11" baseline="12452" dirty="0">
                <a:latin typeface="Arial"/>
                <a:cs typeface="Arial"/>
              </a:rPr>
              <a:t>A</a:t>
            </a:r>
            <a:r>
              <a:rPr sz="1336" spc="7" dirty="0">
                <a:latin typeface="Arial"/>
                <a:cs typeface="Arial"/>
              </a:rPr>
              <a:t>xyk</a:t>
            </a:r>
            <a:endParaRPr sz="1336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14950" y="345279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5A812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5314950" y="345279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5337810" y="202342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5337810" y="202342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 txBox="1"/>
          <p:nvPr/>
        </p:nvSpPr>
        <p:spPr>
          <a:xfrm>
            <a:off x="3875484" y="1928813"/>
            <a:ext cx="1179612" cy="916685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8929" marR="3572">
              <a:lnSpc>
                <a:spcPts val="2180"/>
              </a:lnSpc>
              <a:spcBef>
                <a:spcPts val="155"/>
              </a:spcBef>
            </a:pPr>
            <a:r>
              <a:rPr sz="1828" dirty="0">
                <a:latin typeface="Arial"/>
                <a:cs typeface="Arial"/>
              </a:rPr>
              <a:t>Kernels  </a:t>
            </a:r>
            <a:r>
              <a:rPr sz="1828" spc="-4" dirty="0">
                <a:latin typeface="Arial"/>
                <a:cs typeface="Arial"/>
              </a:rPr>
              <a:t>Multiple</a:t>
            </a:r>
            <a:r>
              <a:rPr sz="1828" spc="-46" dirty="0">
                <a:latin typeface="Arial"/>
                <a:cs typeface="Arial"/>
              </a:rPr>
              <a:t> </a:t>
            </a:r>
            <a:r>
              <a:rPr sz="1828" dirty="0">
                <a:latin typeface="Arial"/>
                <a:cs typeface="Arial"/>
              </a:rPr>
              <a:t>3D</a:t>
            </a:r>
            <a:endParaRPr sz="1828">
              <a:latin typeface="Arial"/>
              <a:cs typeface="Arial"/>
            </a:endParaRPr>
          </a:p>
          <a:p>
            <a:pPr marL="8929">
              <a:spcBef>
                <a:spcPts val="366"/>
              </a:spcBef>
            </a:pPr>
            <a:r>
              <a:rPr sz="2742" spc="11" baseline="13888" dirty="0">
                <a:latin typeface="Arial"/>
                <a:cs typeface="Arial"/>
              </a:rPr>
              <a:t>K</a:t>
            </a:r>
            <a:r>
              <a:rPr sz="1195" spc="7" dirty="0">
                <a:latin typeface="Arial"/>
                <a:cs typeface="Arial"/>
              </a:rPr>
              <a:t>uvkj</a:t>
            </a:r>
            <a:endParaRPr sz="1195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72099" y="205389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399"/>
                </a:lnTo>
                <a:lnTo>
                  <a:pt x="0" y="406399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5372099" y="205389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5406390" y="20843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5406390" y="20843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5440680" y="21148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399"/>
                </a:lnTo>
                <a:lnTo>
                  <a:pt x="0" y="406399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5440680" y="21148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5474969" y="214533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399"/>
                </a:lnTo>
                <a:lnTo>
                  <a:pt x="0" y="406399"/>
                </a:lnTo>
                <a:lnTo>
                  <a:pt x="0" y="0"/>
                </a:lnTo>
                <a:close/>
              </a:path>
            </a:pathLst>
          </a:custGeom>
          <a:solidFill>
            <a:srgbClr val="B7820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5474969" y="214533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6765863" y="3015590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59"/>
                </a:lnTo>
                <a:lnTo>
                  <a:pt x="0" y="2213559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6765863" y="3015590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59"/>
                </a:lnTo>
                <a:lnTo>
                  <a:pt x="0" y="221355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 txBox="1"/>
          <p:nvPr/>
        </p:nvSpPr>
        <p:spPr>
          <a:xfrm>
            <a:off x="7349133" y="3600634"/>
            <a:ext cx="292893" cy="380062"/>
          </a:xfrm>
          <a:prstGeom prst="rect">
            <a:avLst/>
          </a:prstGeom>
        </p:spPr>
        <p:txBody>
          <a:bodyPr vert="horz" wrap="square" lIns="0" tIns="33486" rIns="0" bIns="0" rtlCol="0">
            <a:spAutoFit/>
          </a:bodyPr>
          <a:lstStyle/>
          <a:p>
            <a:pPr>
              <a:lnSpc>
                <a:spcPts val="2727"/>
              </a:lnSpc>
              <a:spcBef>
                <a:spcPts val="264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11931" y="3091787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59"/>
                </a:lnTo>
                <a:lnTo>
                  <a:pt x="0" y="221355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6811931" y="3091787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59"/>
                </a:lnTo>
                <a:lnTo>
                  <a:pt x="0" y="221355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 txBox="1"/>
          <p:nvPr/>
        </p:nvSpPr>
        <p:spPr>
          <a:xfrm>
            <a:off x="7393782" y="3681002"/>
            <a:ext cx="292893" cy="380062"/>
          </a:xfrm>
          <a:prstGeom prst="rect">
            <a:avLst/>
          </a:prstGeom>
        </p:spPr>
        <p:txBody>
          <a:bodyPr vert="horz" wrap="square" lIns="0" tIns="33486" rIns="0" bIns="0" rtlCol="0">
            <a:spAutoFit/>
          </a:bodyPr>
          <a:lstStyle/>
          <a:p>
            <a:pPr>
              <a:lnSpc>
                <a:spcPts val="2727"/>
              </a:lnSpc>
              <a:spcBef>
                <a:spcPts val="264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58000" y="3167984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71"/>
                </a:lnTo>
                <a:lnTo>
                  <a:pt x="0" y="2213571"/>
                </a:lnTo>
                <a:lnTo>
                  <a:pt x="0" y="0"/>
                </a:lnTo>
                <a:close/>
              </a:path>
            </a:pathLst>
          </a:custGeom>
          <a:solidFill>
            <a:srgbClr val="4083C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6858000" y="3167984"/>
            <a:ext cx="1464022" cy="1556445"/>
          </a:xfrm>
          <a:custGeom>
            <a:avLst/>
            <a:gdLst/>
            <a:ahLst/>
            <a:cxnLst/>
            <a:rect l="l" t="t" r="r" b="b"/>
            <a:pathLst>
              <a:path w="2082165" h="2213609">
                <a:moveTo>
                  <a:pt x="0" y="0"/>
                </a:moveTo>
                <a:lnTo>
                  <a:pt x="2081758" y="0"/>
                </a:lnTo>
                <a:lnTo>
                  <a:pt x="2081758" y="2213559"/>
                </a:lnTo>
                <a:lnTo>
                  <a:pt x="0" y="221355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 txBox="1"/>
          <p:nvPr/>
        </p:nvSpPr>
        <p:spPr>
          <a:xfrm>
            <a:off x="6858000" y="3167985"/>
            <a:ext cx="1284089" cy="101849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339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4219">
              <a:latin typeface="Times New Roman"/>
              <a:cs typeface="Times New Roman"/>
            </a:endParaRPr>
          </a:p>
          <a:p>
            <a:pPr marL="508974">
              <a:spcBef>
                <a:spcPts val="4"/>
              </a:spcBef>
            </a:pPr>
            <a:r>
              <a:rPr sz="3586" spc="5" baseline="11437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82" spc="4" dirty="0">
                <a:solidFill>
                  <a:srgbClr val="FFFFFF"/>
                </a:solidFill>
                <a:latin typeface="Arial"/>
                <a:cs typeface="Arial"/>
              </a:rPr>
              <a:t>xyj</a:t>
            </a:r>
            <a:endParaRPr sz="1582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886700" y="3433893"/>
            <a:ext cx="37951" cy="37951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0" y="0"/>
                </a:moveTo>
                <a:lnTo>
                  <a:pt x="53771" y="0"/>
                </a:lnTo>
                <a:lnTo>
                  <a:pt x="53771" y="53771"/>
                </a:lnTo>
                <a:lnTo>
                  <a:pt x="0" y="5377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7886700" y="3433893"/>
            <a:ext cx="37951" cy="37951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0" y="0"/>
                </a:moveTo>
                <a:lnTo>
                  <a:pt x="53773" y="0"/>
                </a:lnTo>
                <a:lnTo>
                  <a:pt x="53773" y="53773"/>
                </a:lnTo>
                <a:lnTo>
                  <a:pt x="0" y="537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5702204" y="2351731"/>
            <a:ext cx="685354" cy="570607"/>
          </a:xfrm>
          <a:custGeom>
            <a:avLst/>
            <a:gdLst/>
            <a:ahLst/>
            <a:cxnLst/>
            <a:rect l="l" t="t" r="r" b="b"/>
            <a:pathLst>
              <a:path w="974725" h="811529">
                <a:moveTo>
                  <a:pt x="45593" y="0"/>
                </a:moveTo>
                <a:lnTo>
                  <a:pt x="0" y="56159"/>
                </a:lnTo>
                <a:lnTo>
                  <a:pt x="895146" y="782929"/>
                </a:lnTo>
                <a:lnTo>
                  <a:pt x="872350" y="811009"/>
                </a:lnTo>
                <a:lnTo>
                  <a:pt x="974115" y="800442"/>
                </a:lnTo>
                <a:lnTo>
                  <a:pt x="966464" y="726757"/>
                </a:lnTo>
                <a:lnTo>
                  <a:pt x="940752" y="726757"/>
                </a:lnTo>
                <a:lnTo>
                  <a:pt x="45593" y="0"/>
                </a:lnTo>
                <a:close/>
              </a:path>
              <a:path w="974725" h="811529">
                <a:moveTo>
                  <a:pt x="963549" y="698677"/>
                </a:moveTo>
                <a:lnTo>
                  <a:pt x="940752" y="726757"/>
                </a:lnTo>
                <a:lnTo>
                  <a:pt x="966464" y="726757"/>
                </a:lnTo>
                <a:lnTo>
                  <a:pt x="963549" y="698677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5702205" y="2351733"/>
            <a:ext cx="685354" cy="570607"/>
          </a:xfrm>
          <a:custGeom>
            <a:avLst/>
            <a:gdLst/>
            <a:ahLst/>
            <a:cxnLst/>
            <a:rect l="l" t="t" r="r" b="b"/>
            <a:pathLst>
              <a:path w="974725" h="811529">
                <a:moveTo>
                  <a:pt x="895149" y="782925"/>
                </a:moveTo>
                <a:lnTo>
                  <a:pt x="872349" y="811008"/>
                </a:lnTo>
                <a:lnTo>
                  <a:pt x="974114" y="800442"/>
                </a:lnTo>
                <a:lnTo>
                  <a:pt x="963549" y="698677"/>
                </a:lnTo>
                <a:lnTo>
                  <a:pt x="940749" y="726760"/>
                </a:lnTo>
                <a:lnTo>
                  <a:pt x="45599" y="0"/>
                </a:lnTo>
                <a:lnTo>
                  <a:pt x="0" y="56165"/>
                </a:lnTo>
                <a:lnTo>
                  <a:pt x="895149" y="7829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5562597" y="2980354"/>
            <a:ext cx="832693" cy="542479"/>
          </a:xfrm>
          <a:custGeom>
            <a:avLst/>
            <a:gdLst/>
            <a:ahLst/>
            <a:cxnLst/>
            <a:rect l="l" t="t" r="r" b="b"/>
            <a:pathLst>
              <a:path w="1184275" h="771525">
                <a:moveTo>
                  <a:pt x="1084199" y="0"/>
                </a:moveTo>
                <a:lnTo>
                  <a:pt x="1103160" y="30797"/>
                </a:lnTo>
                <a:lnTo>
                  <a:pt x="0" y="709803"/>
                </a:lnTo>
                <a:lnTo>
                  <a:pt x="37922" y="771410"/>
                </a:lnTo>
                <a:lnTo>
                  <a:pt x="1141082" y="92417"/>
                </a:lnTo>
                <a:lnTo>
                  <a:pt x="1167372" y="92417"/>
                </a:lnTo>
                <a:lnTo>
                  <a:pt x="1183728" y="23685"/>
                </a:lnTo>
                <a:lnTo>
                  <a:pt x="1084199" y="0"/>
                </a:lnTo>
                <a:close/>
              </a:path>
              <a:path w="1184275" h="771525">
                <a:moveTo>
                  <a:pt x="1167372" y="92417"/>
                </a:moveTo>
                <a:lnTo>
                  <a:pt x="1141082" y="92417"/>
                </a:lnTo>
                <a:lnTo>
                  <a:pt x="1160043" y="123215"/>
                </a:lnTo>
                <a:lnTo>
                  <a:pt x="1167372" y="92417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5562597" y="2980353"/>
            <a:ext cx="832693" cy="542479"/>
          </a:xfrm>
          <a:custGeom>
            <a:avLst/>
            <a:gdLst/>
            <a:ahLst/>
            <a:cxnLst/>
            <a:rect l="l" t="t" r="r" b="b"/>
            <a:pathLst>
              <a:path w="1184275" h="771525">
                <a:moveTo>
                  <a:pt x="1141080" y="92415"/>
                </a:moveTo>
                <a:lnTo>
                  <a:pt x="1160041" y="123220"/>
                </a:lnTo>
                <a:lnTo>
                  <a:pt x="1183724" y="23692"/>
                </a:lnTo>
                <a:lnTo>
                  <a:pt x="1084198" y="0"/>
                </a:lnTo>
                <a:lnTo>
                  <a:pt x="1103159" y="30805"/>
                </a:lnTo>
                <a:lnTo>
                  <a:pt x="0" y="709800"/>
                </a:lnTo>
                <a:lnTo>
                  <a:pt x="37921" y="771411"/>
                </a:lnTo>
                <a:lnTo>
                  <a:pt x="1141080" y="924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 txBox="1"/>
          <p:nvPr/>
        </p:nvSpPr>
        <p:spPr>
          <a:xfrm>
            <a:off x="6393656" y="2714626"/>
            <a:ext cx="169664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dirty="0">
                <a:latin typeface="Arial"/>
                <a:cs typeface="Arial"/>
              </a:rPr>
              <a:t>x</a:t>
            </a:r>
            <a:endParaRPr sz="2391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56900" y="2929411"/>
            <a:ext cx="1289000" cy="539800"/>
          </a:xfrm>
          <a:custGeom>
            <a:avLst/>
            <a:gdLst/>
            <a:ahLst/>
            <a:cxnLst/>
            <a:rect l="l" t="t" r="r" b="b"/>
            <a:pathLst>
              <a:path w="1833245" h="767714">
                <a:moveTo>
                  <a:pt x="25692" y="0"/>
                </a:moveTo>
                <a:lnTo>
                  <a:pt x="0" y="67627"/>
                </a:lnTo>
                <a:lnTo>
                  <a:pt x="1752333" y="733425"/>
                </a:lnTo>
                <a:lnTo>
                  <a:pt x="1739493" y="767245"/>
                </a:lnTo>
                <a:lnTo>
                  <a:pt x="1832813" y="725309"/>
                </a:lnTo>
                <a:lnTo>
                  <a:pt x="1806073" y="665797"/>
                </a:lnTo>
                <a:lnTo>
                  <a:pt x="1778038" y="665797"/>
                </a:lnTo>
                <a:lnTo>
                  <a:pt x="25692" y="0"/>
                </a:lnTo>
                <a:close/>
              </a:path>
              <a:path w="1833245" h="767714">
                <a:moveTo>
                  <a:pt x="1790877" y="631977"/>
                </a:moveTo>
                <a:lnTo>
                  <a:pt x="1778038" y="665797"/>
                </a:lnTo>
                <a:lnTo>
                  <a:pt x="1806073" y="665797"/>
                </a:lnTo>
                <a:lnTo>
                  <a:pt x="1790877" y="631977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6556892" y="2929407"/>
            <a:ext cx="1289000" cy="539800"/>
          </a:xfrm>
          <a:custGeom>
            <a:avLst/>
            <a:gdLst/>
            <a:ahLst/>
            <a:cxnLst/>
            <a:rect l="l" t="t" r="r" b="b"/>
            <a:pathLst>
              <a:path w="1833245" h="767714">
                <a:moveTo>
                  <a:pt x="1752348" y="733429"/>
                </a:moveTo>
                <a:lnTo>
                  <a:pt x="1739501" y="767243"/>
                </a:lnTo>
                <a:lnTo>
                  <a:pt x="1832819" y="725308"/>
                </a:lnTo>
                <a:lnTo>
                  <a:pt x="1790891" y="631986"/>
                </a:lnTo>
                <a:lnTo>
                  <a:pt x="1778044" y="665800"/>
                </a:lnTo>
                <a:lnTo>
                  <a:pt x="25695" y="0"/>
                </a:lnTo>
                <a:lnTo>
                  <a:pt x="0" y="67628"/>
                </a:lnTo>
                <a:lnTo>
                  <a:pt x="1752348" y="7334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 txBox="1"/>
          <p:nvPr/>
        </p:nvSpPr>
        <p:spPr>
          <a:xfrm>
            <a:off x="6768703" y="4905263"/>
            <a:ext cx="1551980" cy="7426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580409" marR="3572" indent="-571480">
              <a:lnSpc>
                <a:spcPct val="112999"/>
              </a:lnSpc>
              <a:spcBef>
                <a:spcPts val="70"/>
              </a:spcBef>
            </a:pPr>
            <a:r>
              <a:rPr sz="2109" spc="-4" dirty="0">
                <a:latin typeface="Arial"/>
                <a:cs typeface="Arial"/>
              </a:rPr>
              <a:t>Output</a:t>
            </a:r>
            <a:r>
              <a:rPr sz="2109" spc="-60" dirty="0">
                <a:latin typeface="Arial"/>
                <a:cs typeface="Arial"/>
              </a:rPr>
              <a:t> </a:t>
            </a:r>
            <a:r>
              <a:rPr sz="2109" dirty="0">
                <a:latin typeface="Arial"/>
                <a:cs typeface="Arial"/>
              </a:rPr>
              <a:t>maps  </a:t>
            </a:r>
            <a:r>
              <a:rPr sz="3164" baseline="12037" dirty="0">
                <a:latin typeface="Arial"/>
                <a:cs typeface="Arial"/>
              </a:rPr>
              <a:t>B</a:t>
            </a:r>
            <a:r>
              <a:rPr sz="1406" dirty="0">
                <a:latin typeface="Arial"/>
                <a:cs typeface="Arial"/>
              </a:rPr>
              <a:t>xyj</a:t>
            </a:r>
            <a:endParaRPr sz="1406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00199" y="2195373"/>
            <a:ext cx="721965" cy="774650"/>
          </a:xfrm>
          <a:custGeom>
            <a:avLst/>
            <a:gdLst/>
            <a:ahLst/>
            <a:cxnLst/>
            <a:rect l="l" t="t" r="r" b="b"/>
            <a:pathLst>
              <a:path w="1026795" h="1101725">
                <a:moveTo>
                  <a:pt x="375056" y="0"/>
                </a:moveTo>
                <a:lnTo>
                  <a:pt x="0" y="307873"/>
                </a:lnTo>
                <a:lnTo>
                  <a:pt x="651510" y="1101585"/>
                </a:lnTo>
                <a:lnTo>
                  <a:pt x="1026579" y="793724"/>
                </a:lnTo>
                <a:lnTo>
                  <a:pt x="375056" y="0"/>
                </a:lnTo>
                <a:close/>
              </a:path>
            </a:pathLst>
          </a:custGeom>
          <a:solidFill>
            <a:srgbClr val="990000">
              <a:alpha val="3399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1600197" y="2195373"/>
            <a:ext cx="721965" cy="774650"/>
          </a:xfrm>
          <a:custGeom>
            <a:avLst/>
            <a:gdLst/>
            <a:ahLst/>
            <a:cxnLst/>
            <a:rect l="l" t="t" r="r" b="b"/>
            <a:pathLst>
              <a:path w="1026795" h="1101725">
                <a:moveTo>
                  <a:pt x="375059" y="0"/>
                </a:moveTo>
                <a:lnTo>
                  <a:pt x="1026575" y="793715"/>
                </a:lnTo>
                <a:lnTo>
                  <a:pt x="651515" y="1101580"/>
                </a:lnTo>
                <a:lnTo>
                  <a:pt x="0" y="307865"/>
                </a:lnTo>
                <a:lnTo>
                  <a:pt x="37505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1823648" y="1935501"/>
            <a:ext cx="996107" cy="1109067"/>
          </a:xfrm>
          <a:custGeom>
            <a:avLst/>
            <a:gdLst/>
            <a:ahLst/>
            <a:cxnLst/>
            <a:rect l="l" t="t" r="r" b="b"/>
            <a:pathLst>
              <a:path w="1416685" h="1577339">
                <a:moveTo>
                  <a:pt x="375056" y="0"/>
                </a:moveTo>
                <a:lnTo>
                  <a:pt x="0" y="307860"/>
                </a:lnTo>
                <a:lnTo>
                  <a:pt x="1041615" y="1576819"/>
                </a:lnTo>
                <a:lnTo>
                  <a:pt x="1416685" y="1268958"/>
                </a:lnTo>
                <a:lnTo>
                  <a:pt x="375056" y="0"/>
                </a:lnTo>
                <a:close/>
              </a:path>
            </a:pathLst>
          </a:custGeom>
          <a:solidFill>
            <a:srgbClr val="4083CF">
              <a:alpha val="4299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/>
          <p:nvPr/>
        </p:nvSpPr>
        <p:spPr>
          <a:xfrm>
            <a:off x="1823645" y="1935501"/>
            <a:ext cx="996107" cy="1109067"/>
          </a:xfrm>
          <a:custGeom>
            <a:avLst/>
            <a:gdLst/>
            <a:ahLst/>
            <a:cxnLst/>
            <a:rect l="l" t="t" r="r" b="b"/>
            <a:pathLst>
              <a:path w="1416685" h="1577339">
                <a:moveTo>
                  <a:pt x="375059" y="0"/>
                </a:moveTo>
                <a:lnTo>
                  <a:pt x="1416677" y="1268961"/>
                </a:lnTo>
                <a:lnTo>
                  <a:pt x="1041618" y="1576826"/>
                </a:lnTo>
                <a:lnTo>
                  <a:pt x="0" y="307865"/>
                </a:lnTo>
                <a:lnTo>
                  <a:pt x="37505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" name="object 53"/>
          <p:cNvSpPr txBox="1"/>
          <p:nvPr/>
        </p:nvSpPr>
        <p:spPr>
          <a:xfrm>
            <a:off x="508992" y="3687961"/>
            <a:ext cx="3458468" cy="163888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lnSpc>
                <a:spcPts val="2074"/>
              </a:lnSpc>
              <a:spcBef>
                <a:spcPts val="70"/>
              </a:spcBef>
            </a:pPr>
            <a:r>
              <a:rPr sz="1758" spc="-4" dirty="0">
                <a:latin typeface="Arial"/>
                <a:cs typeface="Arial"/>
              </a:rPr>
              <a:t>6D Loop</a:t>
            </a:r>
            <a:endParaRPr sz="1758">
              <a:latin typeface="Arial"/>
              <a:cs typeface="Arial"/>
            </a:endParaRPr>
          </a:p>
          <a:p>
            <a:pPr marL="8929">
              <a:lnSpc>
                <a:spcPts val="2039"/>
              </a:lnSpc>
            </a:pPr>
            <a:r>
              <a:rPr sz="1758" spc="-4" dirty="0">
                <a:solidFill>
                  <a:srgbClr val="00B050"/>
                </a:solidFill>
                <a:latin typeface="Arial"/>
                <a:cs typeface="Arial"/>
              </a:rPr>
              <a:t>Forall </a:t>
            </a:r>
            <a:r>
              <a:rPr sz="1758" spc="-4" dirty="0">
                <a:latin typeface="Arial"/>
                <a:cs typeface="Arial"/>
              </a:rPr>
              <a:t>output </a:t>
            </a:r>
            <a:r>
              <a:rPr sz="1758" dirty="0">
                <a:latin typeface="Arial"/>
                <a:cs typeface="Arial"/>
              </a:rPr>
              <a:t>map</a:t>
            </a:r>
            <a:r>
              <a:rPr sz="1758" spc="-7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j</a:t>
            </a:r>
            <a:endParaRPr sz="1758">
              <a:latin typeface="Arial"/>
              <a:cs typeface="Arial"/>
            </a:endParaRPr>
          </a:p>
          <a:p>
            <a:pPr marL="453166" marR="1130458" indent="-228592">
              <a:lnSpc>
                <a:spcPts val="2039"/>
              </a:lnSpc>
              <a:spcBef>
                <a:spcPts val="91"/>
              </a:spcBef>
            </a:pPr>
            <a:r>
              <a:rPr sz="1758" spc="-4" dirty="0">
                <a:latin typeface="Arial"/>
                <a:cs typeface="Arial"/>
              </a:rPr>
              <a:t>For </a:t>
            </a:r>
            <a:r>
              <a:rPr sz="1758" dirty="0">
                <a:latin typeface="Arial"/>
                <a:cs typeface="Arial"/>
              </a:rPr>
              <a:t>each input map</a:t>
            </a:r>
            <a:r>
              <a:rPr sz="1758" spc="-67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k  </a:t>
            </a:r>
            <a:r>
              <a:rPr sz="1758" spc="-4" dirty="0">
                <a:latin typeface="Arial"/>
                <a:cs typeface="Arial"/>
              </a:rPr>
              <a:t>For </a:t>
            </a:r>
            <a:r>
              <a:rPr sz="1758" dirty="0">
                <a:latin typeface="Arial"/>
                <a:cs typeface="Arial"/>
              </a:rPr>
              <a:t>each pixel</a:t>
            </a:r>
            <a:r>
              <a:rPr sz="1758" spc="-35" dirty="0">
                <a:latin typeface="Arial"/>
                <a:cs typeface="Arial"/>
              </a:rPr>
              <a:t> </a:t>
            </a:r>
            <a:r>
              <a:rPr sz="1758" spc="-4" dirty="0">
                <a:latin typeface="Arial"/>
                <a:cs typeface="Arial"/>
              </a:rPr>
              <a:t>x,y</a:t>
            </a:r>
            <a:endParaRPr sz="1758">
              <a:latin typeface="Arial"/>
              <a:cs typeface="Arial"/>
            </a:endParaRPr>
          </a:p>
          <a:p>
            <a:pPr marL="681757">
              <a:lnSpc>
                <a:spcPts val="1983"/>
              </a:lnSpc>
            </a:pPr>
            <a:r>
              <a:rPr sz="1758" spc="-4" dirty="0">
                <a:latin typeface="Arial"/>
                <a:cs typeface="Arial"/>
              </a:rPr>
              <a:t>For </a:t>
            </a:r>
            <a:r>
              <a:rPr sz="1758" dirty="0">
                <a:latin typeface="Arial"/>
                <a:cs typeface="Arial"/>
              </a:rPr>
              <a:t>each kernel element</a:t>
            </a:r>
            <a:r>
              <a:rPr sz="1758" spc="-60" dirty="0">
                <a:latin typeface="Arial"/>
                <a:cs typeface="Arial"/>
              </a:rPr>
              <a:t> </a:t>
            </a:r>
            <a:r>
              <a:rPr sz="1758" spc="-4" dirty="0">
                <a:latin typeface="Arial"/>
                <a:cs typeface="Arial"/>
              </a:rPr>
              <a:t>u,v</a:t>
            </a:r>
            <a:endParaRPr sz="1758">
              <a:latin typeface="Arial"/>
              <a:cs typeface="Arial"/>
            </a:endParaRPr>
          </a:p>
          <a:p>
            <a:pPr marL="910349">
              <a:spcBef>
                <a:spcPts val="373"/>
              </a:spcBef>
            </a:pPr>
            <a:r>
              <a:rPr sz="2637" baseline="14444" dirty="0">
                <a:latin typeface="Arial"/>
                <a:cs typeface="Arial"/>
              </a:rPr>
              <a:t>B</a:t>
            </a:r>
            <a:r>
              <a:rPr sz="1160" dirty="0">
                <a:latin typeface="Arial"/>
                <a:cs typeface="Arial"/>
              </a:rPr>
              <a:t>xyj </a:t>
            </a:r>
            <a:r>
              <a:rPr sz="2637" baseline="14444" dirty="0">
                <a:latin typeface="Arial"/>
                <a:cs typeface="Arial"/>
              </a:rPr>
              <a:t>+= </a:t>
            </a:r>
            <a:r>
              <a:rPr sz="2637" spc="5" baseline="14444" dirty="0">
                <a:latin typeface="Arial"/>
                <a:cs typeface="Arial"/>
              </a:rPr>
              <a:t>A</a:t>
            </a:r>
            <a:r>
              <a:rPr sz="1160" spc="4" dirty="0">
                <a:latin typeface="Arial"/>
                <a:cs typeface="Arial"/>
              </a:rPr>
              <a:t>(x-u)(y-v)k </a:t>
            </a:r>
            <a:r>
              <a:rPr sz="2637" baseline="14444" dirty="0">
                <a:latin typeface="Arial"/>
                <a:cs typeface="Arial"/>
              </a:rPr>
              <a:t>x</a:t>
            </a:r>
            <a:r>
              <a:rPr sz="2637" spc="-184" baseline="14444" dirty="0">
                <a:latin typeface="Arial"/>
                <a:cs typeface="Arial"/>
              </a:rPr>
              <a:t> </a:t>
            </a:r>
            <a:r>
              <a:rPr sz="2637" spc="5" baseline="14444" dirty="0">
                <a:latin typeface="Arial"/>
                <a:cs typeface="Arial"/>
              </a:rPr>
              <a:t>K</a:t>
            </a:r>
            <a:r>
              <a:rPr sz="1160" spc="4" dirty="0">
                <a:latin typeface="Arial"/>
                <a:cs typeface="Arial"/>
              </a:rPr>
              <a:t>uvkj</a:t>
            </a:r>
            <a:endParaRPr sz="116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98414" y="6133753"/>
            <a:ext cx="544487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1430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1108" y="332944"/>
            <a:ext cx="8169325" cy="471077"/>
          </a:xfrm>
          <a:prstGeom prst="rect">
            <a:avLst/>
          </a:prstGeom>
        </p:spPr>
        <p:txBody>
          <a:bodyPr vert="horz" wrap="square" lIns="0" tIns="11162" rIns="0" bIns="0" rtlCol="0" anchor="b" anchorCtr="0">
            <a:spAutoFit/>
          </a:bodyPr>
          <a:lstStyle/>
          <a:p>
            <a:pPr marL="8929">
              <a:spcBef>
                <a:spcPts val="88"/>
              </a:spcBef>
            </a:pPr>
            <a:r>
              <a:rPr sz="2988" spc="7" dirty="0"/>
              <a:t>Model Parallel Fully-Connected Layer (M </a:t>
            </a:r>
            <a:r>
              <a:rPr sz="2988" spc="11" dirty="0"/>
              <a:t>x</a:t>
            </a:r>
            <a:r>
              <a:rPr sz="2988" spc="-14" dirty="0"/>
              <a:t> </a:t>
            </a:r>
            <a:r>
              <a:rPr sz="2988" spc="7" dirty="0"/>
              <a:t>V)</a:t>
            </a:r>
            <a:endParaRPr sz="2988"/>
          </a:p>
        </p:txBody>
      </p:sp>
      <p:sp>
        <p:nvSpPr>
          <p:cNvPr id="3" name="object 3"/>
          <p:cNvSpPr/>
          <p:nvPr/>
        </p:nvSpPr>
        <p:spPr>
          <a:xfrm>
            <a:off x="265977" y="1641270"/>
            <a:ext cx="3664489" cy="1859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5715000" y="2182415"/>
            <a:ext cx="1714500" cy="1091581"/>
          </a:xfrm>
          <a:prstGeom prst="rect">
            <a:avLst/>
          </a:prstGeom>
          <a:solidFill>
            <a:srgbClr val="990000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53">
              <a:latin typeface="Times New Roman"/>
              <a:cs typeface="Times New Roman"/>
            </a:endParaRPr>
          </a:p>
          <a:p>
            <a:pPr marL="1339" algn="ctr">
              <a:spcBef>
                <a:spcPts val="2127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08145" y="2185041"/>
            <a:ext cx="400050" cy="1038746"/>
          </a:xfrm>
          <a:prstGeom prst="rect">
            <a:avLst/>
          </a:prstGeom>
          <a:solidFill>
            <a:srgbClr val="4083C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359">
              <a:latin typeface="Times New Roman"/>
              <a:cs typeface="Times New Roman"/>
            </a:endParaRPr>
          </a:p>
          <a:p>
            <a:pPr marL="94205"/>
            <a:r>
              <a:rPr sz="239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73" baseline="-17283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endParaRPr sz="2373" baseline="-1728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5367" y="4009430"/>
            <a:ext cx="1806476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dirty="0">
                <a:latin typeface="Arial"/>
                <a:cs typeface="Arial"/>
              </a:rPr>
              <a:t>weight</a:t>
            </a:r>
            <a:r>
              <a:rPr sz="2391" spc="-53" dirty="0">
                <a:latin typeface="Arial"/>
                <a:cs typeface="Arial"/>
              </a:rPr>
              <a:t> </a:t>
            </a:r>
            <a:r>
              <a:rPr sz="2391" spc="-4" dirty="0">
                <a:latin typeface="Arial"/>
                <a:cs typeface="Arial"/>
              </a:rPr>
              <a:t>matrix</a:t>
            </a:r>
            <a:endParaRPr sz="239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6088" y="4000500"/>
            <a:ext cx="282129" cy="1824782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8929">
              <a:lnSpc>
                <a:spcPts val="2246"/>
              </a:lnSpc>
            </a:pPr>
            <a:r>
              <a:rPr sz="1969" spc="-4" dirty="0">
                <a:latin typeface="Arial"/>
                <a:cs typeface="Arial"/>
              </a:rPr>
              <a:t>Input</a:t>
            </a:r>
            <a:r>
              <a:rPr sz="1969" spc="-28" dirty="0">
                <a:latin typeface="Arial"/>
                <a:cs typeface="Arial"/>
              </a:rPr>
              <a:t> </a:t>
            </a:r>
            <a:r>
              <a:rPr sz="1969" spc="-4" dirty="0">
                <a:latin typeface="Arial"/>
                <a:cs typeface="Arial"/>
              </a:rPr>
              <a:t>activations</a:t>
            </a:r>
            <a:endParaRPr sz="1969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8666" y="2180219"/>
            <a:ext cx="400050" cy="1043705"/>
          </a:xfrm>
          <a:prstGeom prst="rect">
            <a:avLst/>
          </a:prstGeom>
          <a:solidFill>
            <a:srgbClr val="B7820D"/>
          </a:solidFill>
          <a:ln w="3175">
            <a:solidFill>
              <a:srgbClr val="000000"/>
            </a:solidFill>
          </a:ln>
        </p:spPr>
        <p:txBody>
          <a:bodyPr vert="horz" wrap="square" lIns="0" tIns="4911" rIns="0" bIns="0" rtlCol="0">
            <a:spAutoFit/>
          </a:bodyPr>
          <a:lstStyle/>
          <a:p>
            <a:pPr>
              <a:spcBef>
                <a:spcPts val="39"/>
              </a:spcBef>
            </a:pPr>
            <a:endParaRPr sz="4359">
              <a:latin typeface="Times New Roman"/>
              <a:cs typeface="Times New Roman"/>
            </a:endParaRPr>
          </a:p>
          <a:p>
            <a:pPr marL="88401"/>
            <a:r>
              <a:rPr sz="239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373" baseline="-17283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2373" baseline="-1728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30697" y="3929063"/>
            <a:ext cx="282129" cy="201944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8929">
              <a:lnSpc>
                <a:spcPts val="2246"/>
              </a:lnSpc>
            </a:pPr>
            <a:r>
              <a:rPr sz="1969" spc="-4" dirty="0">
                <a:latin typeface="Arial"/>
                <a:cs typeface="Arial"/>
              </a:rPr>
              <a:t>Output</a:t>
            </a:r>
            <a:r>
              <a:rPr sz="1969" spc="-25" dirty="0">
                <a:latin typeface="Arial"/>
                <a:cs typeface="Arial"/>
              </a:rPr>
              <a:t> </a:t>
            </a:r>
            <a:r>
              <a:rPr sz="1969" spc="-4" dirty="0">
                <a:latin typeface="Arial"/>
                <a:cs typeface="Arial"/>
              </a:rPr>
              <a:t>activations</a:t>
            </a:r>
            <a:endParaRPr sz="1969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3868" y="2687836"/>
            <a:ext cx="372814" cy="74473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781" dirty="0">
                <a:latin typeface="Arial"/>
                <a:cs typeface="Arial"/>
              </a:rPr>
              <a:t>=</a:t>
            </a:r>
            <a:endParaRPr sz="478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56289" y="2678906"/>
            <a:ext cx="321469" cy="74473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781" dirty="0">
                <a:latin typeface="Arial"/>
                <a:cs typeface="Arial"/>
              </a:rPr>
              <a:t>x</a:t>
            </a:r>
            <a:endParaRPr sz="4781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0845" y="1794608"/>
            <a:ext cx="237976" cy="1759595"/>
          </a:xfrm>
          <a:custGeom>
            <a:avLst/>
            <a:gdLst/>
            <a:ahLst/>
            <a:cxnLst/>
            <a:rect l="l" t="t" r="r" b="b"/>
            <a:pathLst>
              <a:path w="338455" h="2502535">
                <a:moveTo>
                  <a:pt x="0" y="0"/>
                </a:moveTo>
                <a:lnTo>
                  <a:pt x="338353" y="0"/>
                </a:lnTo>
                <a:lnTo>
                  <a:pt x="338353" y="2502268"/>
                </a:lnTo>
                <a:lnTo>
                  <a:pt x="0" y="2502268"/>
                </a:lnTo>
                <a:lnTo>
                  <a:pt x="0" y="0"/>
                </a:lnTo>
                <a:close/>
              </a:path>
            </a:pathLst>
          </a:custGeom>
          <a:solidFill>
            <a:srgbClr val="B7820D">
              <a:alpha val="5699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1190845" y="1794608"/>
            <a:ext cx="237976" cy="1759595"/>
          </a:xfrm>
          <a:custGeom>
            <a:avLst/>
            <a:gdLst/>
            <a:ahLst/>
            <a:cxnLst/>
            <a:rect l="l" t="t" r="r" b="b"/>
            <a:pathLst>
              <a:path w="338455" h="2502535">
                <a:moveTo>
                  <a:pt x="0" y="0"/>
                </a:moveTo>
                <a:lnTo>
                  <a:pt x="338358" y="0"/>
                </a:lnTo>
                <a:lnTo>
                  <a:pt x="338358" y="2502268"/>
                </a:lnTo>
                <a:lnTo>
                  <a:pt x="0" y="250226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642293" y="1883057"/>
            <a:ext cx="548729" cy="1556891"/>
          </a:xfrm>
          <a:custGeom>
            <a:avLst/>
            <a:gdLst/>
            <a:ahLst/>
            <a:cxnLst/>
            <a:rect l="l" t="t" r="r" b="b"/>
            <a:pathLst>
              <a:path w="780414" h="2214245">
                <a:moveTo>
                  <a:pt x="0" y="0"/>
                </a:moveTo>
                <a:lnTo>
                  <a:pt x="780163" y="0"/>
                </a:lnTo>
                <a:lnTo>
                  <a:pt x="780163" y="2213914"/>
                </a:lnTo>
                <a:lnTo>
                  <a:pt x="0" y="2213914"/>
                </a:lnTo>
                <a:lnTo>
                  <a:pt x="0" y="0"/>
                </a:lnTo>
                <a:close/>
              </a:path>
            </a:pathLst>
          </a:custGeom>
          <a:solidFill>
            <a:srgbClr val="990000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642293" y="1883057"/>
            <a:ext cx="548729" cy="1556891"/>
          </a:xfrm>
          <a:custGeom>
            <a:avLst/>
            <a:gdLst/>
            <a:ahLst/>
            <a:cxnLst/>
            <a:rect l="l" t="t" r="r" b="b"/>
            <a:pathLst>
              <a:path w="780414" h="2214245">
                <a:moveTo>
                  <a:pt x="0" y="0"/>
                </a:moveTo>
                <a:lnTo>
                  <a:pt x="780158" y="0"/>
                </a:lnTo>
                <a:lnTo>
                  <a:pt x="780158" y="2213914"/>
                </a:lnTo>
                <a:lnTo>
                  <a:pt x="0" y="221391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04384" y="1845400"/>
            <a:ext cx="228600" cy="1651546"/>
          </a:xfrm>
          <a:custGeom>
            <a:avLst/>
            <a:gdLst/>
            <a:ahLst/>
            <a:cxnLst/>
            <a:rect l="l" t="t" r="r" b="b"/>
            <a:pathLst>
              <a:path w="325119" h="2348865">
                <a:moveTo>
                  <a:pt x="0" y="0"/>
                </a:moveTo>
                <a:lnTo>
                  <a:pt x="325118" y="0"/>
                </a:lnTo>
                <a:lnTo>
                  <a:pt x="325118" y="2348750"/>
                </a:lnTo>
                <a:lnTo>
                  <a:pt x="0" y="2348750"/>
                </a:lnTo>
                <a:lnTo>
                  <a:pt x="0" y="0"/>
                </a:lnTo>
                <a:close/>
              </a:path>
            </a:pathLst>
          </a:custGeom>
          <a:solidFill>
            <a:srgbClr val="4083CF">
              <a:alpha val="5699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404384" y="1845400"/>
            <a:ext cx="228600" cy="1651546"/>
          </a:xfrm>
          <a:custGeom>
            <a:avLst/>
            <a:gdLst/>
            <a:ahLst/>
            <a:cxnLst/>
            <a:rect l="l" t="t" r="r" b="b"/>
            <a:pathLst>
              <a:path w="325119" h="2348865">
                <a:moveTo>
                  <a:pt x="0" y="0"/>
                </a:moveTo>
                <a:lnTo>
                  <a:pt x="325120" y="0"/>
                </a:lnTo>
                <a:lnTo>
                  <a:pt x="325120" y="2348750"/>
                </a:lnTo>
                <a:lnTo>
                  <a:pt x="0" y="234875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1598414" y="6133753"/>
            <a:ext cx="544487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3435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133" y="435911"/>
            <a:ext cx="8169325" cy="471077"/>
          </a:xfrm>
          <a:prstGeom prst="rect">
            <a:avLst/>
          </a:prstGeom>
        </p:spPr>
        <p:txBody>
          <a:bodyPr vert="horz" wrap="square" lIns="0" tIns="11162" rIns="0" bIns="0" rtlCol="0" anchor="b" anchorCtr="0">
            <a:spAutoFit/>
          </a:bodyPr>
          <a:lstStyle/>
          <a:p>
            <a:pPr marL="8929">
              <a:spcBef>
                <a:spcPts val="88"/>
              </a:spcBef>
            </a:pPr>
            <a:r>
              <a:rPr sz="2988" spc="7" dirty="0"/>
              <a:t>Model Parallel Fully-Connected Layer (M </a:t>
            </a:r>
            <a:r>
              <a:rPr sz="2988" spc="11" dirty="0"/>
              <a:t>x</a:t>
            </a:r>
            <a:r>
              <a:rPr sz="2988" spc="-14" dirty="0"/>
              <a:t> </a:t>
            </a:r>
            <a:r>
              <a:rPr sz="2988" spc="7" dirty="0"/>
              <a:t>V)</a:t>
            </a:r>
            <a:endParaRPr sz="2988"/>
          </a:p>
        </p:txBody>
      </p:sp>
      <p:sp>
        <p:nvSpPr>
          <p:cNvPr id="3" name="object 3"/>
          <p:cNvSpPr/>
          <p:nvPr/>
        </p:nvSpPr>
        <p:spPr>
          <a:xfrm>
            <a:off x="265977" y="1462676"/>
            <a:ext cx="3664489" cy="1859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5716013" y="2004938"/>
            <a:ext cx="1712268" cy="632954"/>
          </a:xfrm>
          <a:prstGeom prst="rect">
            <a:avLst/>
          </a:prstGeom>
          <a:solidFill>
            <a:srgbClr val="990000"/>
          </a:solidFill>
        </p:spPr>
        <p:txBody>
          <a:bodyPr vert="horz" wrap="square" lIns="0" tIns="262533" rIns="0" bIns="0" rtlCol="0">
            <a:spAutoFit/>
          </a:bodyPr>
          <a:lstStyle/>
          <a:p>
            <a:pPr marL="1339" algn="ctr">
              <a:spcBef>
                <a:spcPts val="2067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8226" y="1884686"/>
            <a:ext cx="400050" cy="1038746"/>
          </a:xfrm>
          <a:prstGeom prst="rect">
            <a:avLst/>
          </a:prstGeom>
          <a:solidFill>
            <a:srgbClr val="4083C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359" dirty="0">
              <a:latin typeface="Times New Roman"/>
              <a:cs typeface="Times New Roman"/>
            </a:endParaRPr>
          </a:p>
          <a:p>
            <a:pPr marL="94205"/>
            <a:r>
              <a:rPr sz="239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73" baseline="-17283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endParaRPr sz="2373" baseline="-1728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5367" y="3830836"/>
            <a:ext cx="1806476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dirty="0">
                <a:latin typeface="Arial"/>
                <a:cs typeface="Arial"/>
              </a:rPr>
              <a:t>weight</a:t>
            </a:r>
            <a:r>
              <a:rPr sz="2391" spc="-53" dirty="0">
                <a:latin typeface="Arial"/>
                <a:cs typeface="Arial"/>
              </a:rPr>
              <a:t> </a:t>
            </a:r>
            <a:r>
              <a:rPr sz="2391" spc="-4" dirty="0">
                <a:latin typeface="Arial"/>
                <a:cs typeface="Arial"/>
              </a:rPr>
              <a:t>matrix</a:t>
            </a:r>
            <a:endParaRPr sz="239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6088" y="3821906"/>
            <a:ext cx="282129" cy="1824782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8929">
              <a:lnSpc>
                <a:spcPts val="2246"/>
              </a:lnSpc>
            </a:pPr>
            <a:r>
              <a:rPr sz="1969" spc="-4" dirty="0">
                <a:latin typeface="Arial"/>
                <a:cs typeface="Arial"/>
              </a:rPr>
              <a:t>Input</a:t>
            </a:r>
            <a:r>
              <a:rPr sz="1969" spc="-28" dirty="0">
                <a:latin typeface="Arial"/>
                <a:cs typeface="Arial"/>
              </a:rPr>
              <a:t> </a:t>
            </a:r>
            <a:r>
              <a:rPr sz="1969" spc="-4" dirty="0">
                <a:latin typeface="Arial"/>
                <a:cs typeface="Arial"/>
              </a:rPr>
              <a:t>activations</a:t>
            </a:r>
            <a:endParaRPr sz="1969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8764" y="2001625"/>
            <a:ext cx="400050" cy="573957"/>
          </a:xfrm>
          <a:prstGeom prst="rect">
            <a:avLst/>
          </a:prstGeom>
          <a:solidFill>
            <a:srgbClr val="B7820D"/>
          </a:solidFill>
          <a:ln w="3175">
            <a:solidFill>
              <a:srgbClr val="000000"/>
            </a:solidFill>
          </a:ln>
        </p:spPr>
        <p:txBody>
          <a:bodyPr vert="horz" wrap="square" lIns="0" tIns="204043" rIns="0" bIns="0" rtlCol="0">
            <a:spAutoFit/>
          </a:bodyPr>
          <a:lstStyle/>
          <a:p>
            <a:pPr marL="88401">
              <a:spcBef>
                <a:spcPts val="1607"/>
              </a:spcBef>
            </a:pPr>
            <a:r>
              <a:rPr sz="239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373" baseline="-17283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2373" baseline="-1728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30697" y="3750469"/>
            <a:ext cx="282129" cy="201944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8929">
              <a:lnSpc>
                <a:spcPts val="2246"/>
              </a:lnSpc>
            </a:pPr>
            <a:r>
              <a:rPr sz="1969" spc="-4" dirty="0">
                <a:latin typeface="Arial"/>
                <a:cs typeface="Arial"/>
              </a:rPr>
              <a:t>Output</a:t>
            </a:r>
            <a:r>
              <a:rPr sz="1969" spc="-25" dirty="0">
                <a:latin typeface="Arial"/>
                <a:cs typeface="Arial"/>
              </a:rPr>
              <a:t> </a:t>
            </a:r>
            <a:r>
              <a:rPr sz="1969" spc="-4" dirty="0">
                <a:latin typeface="Arial"/>
                <a:cs typeface="Arial"/>
              </a:rPr>
              <a:t>activations</a:t>
            </a:r>
            <a:endParaRPr sz="1969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3868" y="2509242"/>
            <a:ext cx="372814" cy="74473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781" dirty="0">
                <a:latin typeface="Arial"/>
                <a:cs typeface="Arial"/>
              </a:rPr>
              <a:t>=</a:t>
            </a:r>
            <a:endParaRPr sz="478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2519" y="2321415"/>
            <a:ext cx="321469" cy="74473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781" dirty="0">
                <a:latin typeface="Arial"/>
                <a:cs typeface="Arial"/>
              </a:rPr>
              <a:t>x</a:t>
            </a:r>
          </a:p>
        </p:txBody>
      </p:sp>
      <p:sp>
        <p:nvSpPr>
          <p:cNvPr id="12" name="object 12"/>
          <p:cNvSpPr/>
          <p:nvPr/>
        </p:nvSpPr>
        <p:spPr>
          <a:xfrm>
            <a:off x="1190845" y="1616014"/>
            <a:ext cx="237976" cy="788045"/>
          </a:xfrm>
          <a:custGeom>
            <a:avLst/>
            <a:gdLst/>
            <a:ahLst/>
            <a:cxnLst/>
            <a:rect l="l" t="t" r="r" b="b"/>
            <a:pathLst>
              <a:path w="338455" h="1120775">
                <a:moveTo>
                  <a:pt x="0" y="0"/>
                </a:moveTo>
                <a:lnTo>
                  <a:pt x="338353" y="0"/>
                </a:lnTo>
                <a:lnTo>
                  <a:pt x="338353" y="1120508"/>
                </a:lnTo>
                <a:lnTo>
                  <a:pt x="0" y="1120508"/>
                </a:lnTo>
                <a:lnTo>
                  <a:pt x="0" y="0"/>
                </a:lnTo>
                <a:close/>
              </a:path>
            </a:pathLst>
          </a:custGeom>
          <a:solidFill>
            <a:srgbClr val="B7820D">
              <a:alpha val="5699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1190845" y="1616014"/>
            <a:ext cx="237976" cy="788045"/>
          </a:xfrm>
          <a:custGeom>
            <a:avLst/>
            <a:gdLst/>
            <a:ahLst/>
            <a:cxnLst/>
            <a:rect l="l" t="t" r="r" b="b"/>
            <a:pathLst>
              <a:path w="338455" h="1120775">
                <a:moveTo>
                  <a:pt x="0" y="0"/>
                </a:moveTo>
                <a:lnTo>
                  <a:pt x="338358" y="0"/>
                </a:lnTo>
                <a:lnTo>
                  <a:pt x="338358" y="1120505"/>
                </a:lnTo>
                <a:lnTo>
                  <a:pt x="0" y="112050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642293" y="1704463"/>
            <a:ext cx="548729" cy="1556891"/>
          </a:xfrm>
          <a:custGeom>
            <a:avLst/>
            <a:gdLst/>
            <a:ahLst/>
            <a:cxnLst/>
            <a:rect l="l" t="t" r="r" b="b"/>
            <a:pathLst>
              <a:path w="780414" h="2214245">
                <a:moveTo>
                  <a:pt x="0" y="0"/>
                </a:moveTo>
                <a:lnTo>
                  <a:pt x="780163" y="0"/>
                </a:lnTo>
                <a:lnTo>
                  <a:pt x="780163" y="2213914"/>
                </a:lnTo>
                <a:lnTo>
                  <a:pt x="0" y="2213914"/>
                </a:lnTo>
                <a:lnTo>
                  <a:pt x="0" y="0"/>
                </a:lnTo>
                <a:close/>
              </a:path>
            </a:pathLst>
          </a:custGeom>
          <a:solidFill>
            <a:srgbClr val="990000">
              <a:alpha val="37998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642293" y="1704463"/>
            <a:ext cx="548729" cy="1556891"/>
          </a:xfrm>
          <a:custGeom>
            <a:avLst/>
            <a:gdLst/>
            <a:ahLst/>
            <a:cxnLst/>
            <a:rect l="l" t="t" r="r" b="b"/>
            <a:pathLst>
              <a:path w="780414" h="2214245">
                <a:moveTo>
                  <a:pt x="0" y="0"/>
                </a:moveTo>
                <a:lnTo>
                  <a:pt x="780158" y="0"/>
                </a:lnTo>
                <a:lnTo>
                  <a:pt x="780158" y="2213914"/>
                </a:lnTo>
                <a:lnTo>
                  <a:pt x="0" y="221391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04384" y="1666807"/>
            <a:ext cx="228600" cy="1651546"/>
          </a:xfrm>
          <a:custGeom>
            <a:avLst/>
            <a:gdLst/>
            <a:ahLst/>
            <a:cxnLst/>
            <a:rect l="l" t="t" r="r" b="b"/>
            <a:pathLst>
              <a:path w="325119" h="2348865">
                <a:moveTo>
                  <a:pt x="0" y="0"/>
                </a:moveTo>
                <a:lnTo>
                  <a:pt x="325118" y="0"/>
                </a:lnTo>
                <a:lnTo>
                  <a:pt x="325118" y="2348750"/>
                </a:lnTo>
                <a:lnTo>
                  <a:pt x="0" y="2348750"/>
                </a:lnTo>
                <a:lnTo>
                  <a:pt x="0" y="0"/>
                </a:lnTo>
                <a:close/>
              </a:path>
            </a:pathLst>
          </a:custGeom>
          <a:solidFill>
            <a:srgbClr val="4083CF">
              <a:alpha val="5699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404384" y="1666807"/>
            <a:ext cx="228600" cy="1651546"/>
          </a:xfrm>
          <a:custGeom>
            <a:avLst/>
            <a:gdLst/>
            <a:ahLst/>
            <a:cxnLst/>
            <a:rect l="l" t="t" r="r" b="b"/>
            <a:pathLst>
              <a:path w="325119" h="2348865">
                <a:moveTo>
                  <a:pt x="0" y="0"/>
                </a:moveTo>
                <a:lnTo>
                  <a:pt x="325120" y="0"/>
                </a:lnTo>
                <a:lnTo>
                  <a:pt x="325120" y="2348750"/>
                </a:lnTo>
                <a:lnTo>
                  <a:pt x="0" y="234875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1188675" y="2403872"/>
            <a:ext cx="237976" cy="1003250"/>
          </a:xfrm>
          <a:custGeom>
            <a:avLst/>
            <a:gdLst/>
            <a:ahLst/>
            <a:cxnLst/>
            <a:rect l="l" t="t" r="r" b="b"/>
            <a:pathLst>
              <a:path w="338455" h="1426845">
                <a:moveTo>
                  <a:pt x="0" y="0"/>
                </a:moveTo>
                <a:lnTo>
                  <a:pt x="338353" y="0"/>
                </a:lnTo>
                <a:lnTo>
                  <a:pt x="338353" y="1426273"/>
                </a:lnTo>
                <a:lnTo>
                  <a:pt x="0" y="1426273"/>
                </a:lnTo>
                <a:lnTo>
                  <a:pt x="0" y="0"/>
                </a:lnTo>
                <a:close/>
              </a:path>
            </a:pathLst>
          </a:custGeom>
          <a:solidFill>
            <a:srgbClr val="7030A0">
              <a:alpha val="56999"/>
            </a:srgbClr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1188675" y="2403872"/>
            <a:ext cx="237976" cy="1003250"/>
          </a:xfrm>
          <a:custGeom>
            <a:avLst/>
            <a:gdLst/>
            <a:ahLst/>
            <a:cxnLst/>
            <a:rect l="l" t="t" r="r" b="b"/>
            <a:pathLst>
              <a:path w="338455" h="1426845">
                <a:moveTo>
                  <a:pt x="0" y="0"/>
                </a:moveTo>
                <a:lnTo>
                  <a:pt x="338358" y="0"/>
                </a:lnTo>
                <a:lnTo>
                  <a:pt x="338358" y="1426273"/>
                </a:lnTo>
                <a:lnTo>
                  <a:pt x="0" y="142627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 txBox="1"/>
          <p:nvPr/>
        </p:nvSpPr>
        <p:spPr>
          <a:xfrm>
            <a:off x="4688764" y="2844542"/>
            <a:ext cx="400050" cy="588384"/>
          </a:xfrm>
          <a:prstGeom prst="rect">
            <a:avLst/>
          </a:prstGeom>
          <a:solidFill>
            <a:srgbClr val="7030A0"/>
          </a:solidFill>
          <a:ln w="3175">
            <a:solidFill>
              <a:srgbClr val="000000"/>
            </a:solidFill>
          </a:ln>
        </p:spPr>
        <p:txBody>
          <a:bodyPr vert="horz" wrap="square" lIns="0" tIns="218331" rIns="0" bIns="0" rtlCol="0">
            <a:spAutoFit/>
          </a:bodyPr>
          <a:lstStyle/>
          <a:p>
            <a:pPr marL="97330">
              <a:spcBef>
                <a:spcPts val="1719"/>
              </a:spcBef>
            </a:pPr>
            <a:r>
              <a:rPr sz="239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373" baseline="-17283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2373" baseline="-17283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14794" y="2840766"/>
            <a:ext cx="1714500" cy="654892"/>
          </a:xfrm>
          <a:custGeom>
            <a:avLst/>
            <a:gdLst/>
            <a:ahLst/>
            <a:cxnLst/>
            <a:rect l="l" t="t" r="r" b="b"/>
            <a:pathLst>
              <a:path w="2438400" h="1248410">
                <a:moveTo>
                  <a:pt x="0" y="0"/>
                </a:moveTo>
                <a:lnTo>
                  <a:pt x="2438400" y="0"/>
                </a:lnTo>
                <a:lnTo>
                  <a:pt x="2438400" y="1248083"/>
                </a:lnTo>
                <a:lnTo>
                  <a:pt x="0" y="124808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 txBox="1"/>
          <p:nvPr/>
        </p:nvSpPr>
        <p:spPr>
          <a:xfrm>
            <a:off x="5716013" y="2843768"/>
            <a:ext cx="1712268" cy="651890"/>
          </a:xfrm>
          <a:prstGeom prst="rect">
            <a:avLst/>
          </a:prstGeom>
          <a:solidFill>
            <a:srgbClr val="FF2929"/>
          </a:solidFill>
        </p:spPr>
        <p:txBody>
          <a:bodyPr vert="horz" wrap="square" lIns="0" tIns="281285" rIns="0" bIns="0" rtlCol="0">
            <a:spAutoFit/>
          </a:bodyPr>
          <a:lstStyle/>
          <a:p>
            <a:pPr marL="1339" algn="ctr">
              <a:spcBef>
                <a:spcPts val="2215"/>
              </a:spcBef>
            </a:pPr>
            <a:r>
              <a:rPr sz="3586" baseline="11437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582" dirty="0">
                <a:solidFill>
                  <a:srgbClr val="FFFFFF"/>
                </a:solidFill>
                <a:latin typeface="Arial"/>
                <a:cs typeface="Arial"/>
              </a:rPr>
              <a:t>ij</a:t>
            </a:r>
            <a:endParaRPr sz="1582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98414" y="6133753"/>
            <a:ext cx="544487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0033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3766" y="2509123"/>
            <a:ext cx="6038701" cy="768340"/>
          </a:xfrm>
          <a:prstGeom prst="rect">
            <a:avLst/>
          </a:prstGeom>
        </p:spPr>
        <p:txBody>
          <a:bodyPr vert="horz" wrap="square" lIns="0" tIns="11609" rIns="0" bIns="0" rtlCol="0" anchor="b" anchorCtr="0">
            <a:spAutoFit/>
          </a:bodyPr>
          <a:lstStyle/>
          <a:p>
            <a:pPr marR="1339" algn="ctr">
              <a:lnSpc>
                <a:spcPts val="3248"/>
              </a:lnSpc>
              <a:spcBef>
                <a:spcPts val="91"/>
              </a:spcBef>
            </a:pPr>
            <a:r>
              <a:rPr sz="2953" spc="11" dirty="0"/>
              <a:t>Hyper-Parameter</a:t>
            </a:r>
            <a:r>
              <a:rPr sz="2953" spc="-4" dirty="0"/>
              <a:t> </a:t>
            </a:r>
            <a:r>
              <a:rPr sz="2953" spc="7" dirty="0"/>
              <a:t>Parallel</a:t>
            </a:r>
            <a:endParaRPr sz="2953"/>
          </a:p>
          <a:p>
            <a:pPr algn="ctr">
              <a:lnSpc>
                <a:spcPts val="2657"/>
              </a:lnSpc>
            </a:pPr>
            <a:r>
              <a:rPr sz="2461" spc="-49" dirty="0"/>
              <a:t>Try </a:t>
            </a:r>
            <a:r>
              <a:rPr sz="2461" spc="-4" dirty="0"/>
              <a:t>many alternative networks in</a:t>
            </a:r>
            <a:r>
              <a:rPr sz="2461" spc="7" dirty="0"/>
              <a:t> </a:t>
            </a:r>
            <a:r>
              <a:rPr sz="2461" spc="-4" dirty="0"/>
              <a:t>parallel</a:t>
            </a:r>
            <a:endParaRPr sz="2461"/>
          </a:p>
        </p:txBody>
      </p:sp>
      <p:sp>
        <p:nvSpPr>
          <p:cNvPr id="3" name="object 3"/>
          <p:cNvSpPr txBox="1"/>
          <p:nvPr/>
        </p:nvSpPr>
        <p:spPr>
          <a:xfrm>
            <a:off x="1598414" y="6133753"/>
            <a:ext cx="544487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9957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3688" y="367459"/>
            <a:ext cx="5144318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994821" algn="l"/>
              </a:tabLst>
            </a:pPr>
            <a:r>
              <a:rPr spc="-4" dirty="0"/>
              <a:t>Summary	</a:t>
            </a:r>
            <a:r>
              <a:rPr lang="de-DE" spc="-4" dirty="0" smtClean="0"/>
              <a:t> </a:t>
            </a:r>
            <a:r>
              <a:rPr spc="-4" dirty="0" smtClean="0"/>
              <a:t>of</a:t>
            </a:r>
            <a:r>
              <a:rPr spc="-42" dirty="0" smtClean="0"/>
              <a:t> </a:t>
            </a:r>
            <a:r>
              <a:rPr spc="-4" dirty="0"/>
              <a:t>Parallelism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598414" y="6133753"/>
            <a:ext cx="544487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High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Performance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Hardware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Machine Learning,</a:t>
            </a:r>
            <a:r>
              <a:rPr sz="1406" spc="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NIPS’2015</a:t>
            </a:r>
            <a:endParaRPr sz="140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6485" y="1108442"/>
            <a:ext cx="86617" cy="244865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1512" spc="7" dirty="0">
                <a:latin typeface="Arial"/>
                <a:cs typeface="Arial"/>
              </a:rPr>
              <a:t>•</a:t>
            </a:r>
            <a:endParaRPr sz="151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446" y="1070133"/>
            <a:ext cx="3158430" cy="324172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2039" spc="4" dirty="0">
                <a:latin typeface="Arial"/>
                <a:cs typeface="Arial"/>
              </a:rPr>
              <a:t>Lots of parallelism in</a:t>
            </a:r>
            <a:r>
              <a:rPr sz="2039" spc="-56" dirty="0">
                <a:latin typeface="Arial"/>
                <a:cs typeface="Arial"/>
              </a:rPr>
              <a:t> </a:t>
            </a:r>
            <a:r>
              <a:rPr sz="2039" spc="7" dirty="0">
                <a:latin typeface="Arial"/>
                <a:cs typeface="Arial"/>
              </a:rPr>
              <a:t>DNNs</a:t>
            </a:r>
            <a:endParaRPr sz="203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9024" y="1824737"/>
            <a:ext cx="82600" cy="23209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41" spc="4" dirty="0">
                <a:latin typeface="Arial"/>
                <a:cs typeface="Arial"/>
              </a:rPr>
              <a:t>•</a:t>
            </a:r>
            <a:endParaRPr sz="144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024" y="1379708"/>
            <a:ext cx="5331023" cy="711066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250022" marR="3572" indent="-241093">
              <a:lnSpc>
                <a:spcPct val="118200"/>
              </a:lnSpc>
              <a:spcBef>
                <a:spcPts val="67"/>
              </a:spcBef>
              <a:buSzPct val="74545"/>
              <a:buChar char="•"/>
              <a:tabLst>
                <a:tab pos="249576" algn="l"/>
                <a:tab pos="250022" algn="l"/>
              </a:tabLst>
            </a:pPr>
            <a:r>
              <a:rPr sz="1934" dirty="0">
                <a:latin typeface="Arial"/>
                <a:cs typeface="Arial"/>
              </a:rPr>
              <a:t>16M independent multiplies in one FC layer  Limited by overhead </a:t>
            </a:r>
            <a:r>
              <a:rPr sz="1934" spc="-4" dirty="0">
                <a:latin typeface="Arial"/>
                <a:cs typeface="Arial"/>
              </a:rPr>
              <a:t>to </a:t>
            </a:r>
            <a:r>
              <a:rPr sz="1934" dirty="0">
                <a:latin typeface="Arial"/>
                <a:cs typeface="Arial"/>
              </a:rPr>
              <a:t>exploit a fraction of</a:t>
            </a:r>
            <a:r>
              <a:rPr sz="1934" spc="-28" dirty="0">
                <a:latin typeface="Arial"/>
                <a:cs typeface="Arial"/>
              </a:rPr>
              <a:t> </a:t>
            </a:r>
            <a:r>
              <a:rPr sz="1934" dirty="0">
                <a:latin typeface="Arial"/>
                <a:cs typeface="Arial"/>
              </a:rPr>
              <a:t>this</a:t>
            </a:r>
            <a:endParaRPr sz="193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485" y="2421106"/>
            <a:ext cx="86617" cy="244865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1512" spc="7" dirty="0">
                <a:latin typeface="Arial"/>
                <a:cs typeface="Arial"/>
              </a:rPr>
              <a:t>•</a:t>
            </a:r>
            <a:endParaRPr sz="151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5446" y="2373867"/>
            <a:ext cx="1480096" cy="324172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2039" spc="4" dirty="0">
                <a:latin typeface="Arial"/>
                <a:cs typeface="Arial"/>
              </a:rPr>
              <a:t>Data</a:t>
            </a:r>
            <a:r>
              <a:rPr sz="2039" spc="-49" dirty="0">
                <a:latin typeface="Arial"/>
                <a:cs typeface="Arial"/>
              </a:rPr>
              <a:t> </a:t>
            </a:r>
            <a:r>
              <a:rPr sz="2039" spc="4" dirty="0">
                <a:latin typeface="Arial"/>
                <a:cs typeface="Arial"/>
              </a:rPr>
              <a:t>parallel</a:t>
            </a:r>
            <a:endParaRPr sz="2039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024" y="3128471"/>
            <a:ext cx="82600" cy="23209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41" spc="4" dirty="0">
                <a:latin typeface="Arial"/>
                <a:cs typeface="Arial"/>
              </a:rPr>
              <a:t>•</a:t>
            </a:r>
            <a:endParaRPr sz="144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024" y="2683443"/>
            <a:ext cx="4743004" cy="711066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250022" marR="3572" indent="-241093">
              <a:lnSpc>
                <a:spcPct val="118200"/>
              </a:lnSpc>
              <a:spcBef>
                <a:spcPts val="67"/>
              </a:spcBef>
              <a:buSzPct val="74545"/>
              <a:buChar char="•"/>
              <a:tabLst>
                <a:tab pos="249576" algn="l"/>
                <a:tab pos="250022" algn="l"/>
              </a:tabLst>
            </a:pPr>
            <a:r>
              <a:rPr sz="1934" dirty="0">
                <a:latin typeface="Arial"/>
                <a:cs typeface="Arial"/>
              </a:rPr>
              <a:t>Run multiple training examples in</a:t>
            </a:r>
            <a:r>
              <a:rPr sz="1934" spc="-32" dirty="0">
                <a:latin typeface="Arial"/>
                <a:cs typeface="Arial"/>
              </a:rPr>
              <a:t> </a:t>
            </a:r>
            <a:r>
              <a:rPr sz="1934" dirty="0">
                <a:latin typeface="Arial"/>
                <a:cs typeface="Arial"/>
              </a:rPr>
              <a:t>parallel  Limited by batch</a:t>
            </a:r>
            <a:r>
              <a:rPr sz="1934" spc="-7" dirty="0">
                <a:latin typeface="Arial"/>
                <a:cs typeface="Arial"/>
              </a:rPr>
              <a:t> </a:t>
            </a:r>
            <a:r>
              <a:rPr sz="1934" dirty="0">
                <a:latin typeface="Arial"/>
                <a:cs typeface="Arial"/>
              </a:rPr>
              <a:t>size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6485" y="3724841"/>
            <a:ext cx="86617" cy="244865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1512" spc="7" dirty="0">
                <a:latin typeface="Arial"/>
                <a:cs typeface="Arial"/>
              </a:rPr>
              <a:t>•</a:t>
            </a:r>
            <a:endParaRPr sz="1512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5445" y="3686531"/>
            <a:ext cx="1639491" cy="324172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2039" spc="4" dirty="0">
                <a:latin typeface="Arial"/>
                <a:cs typeface="Arial"/>
              </a:rPr>
              <a:t>Model</a:t>
            </a:r>
            <a:r>
              <a:rPr sz="2039" spc="-46" dirty="0">
                <a:latin typeface="Arial"/>
                <a:cs typeface="Arial"/>
              </a:rPr>
              <a:t> </a:t>
            </a:r>
            <a:r>
              <a:rPr sz="2039" spc="4" dirty="0">
                <a:latin typeface="Arial"/>
                <a:cs typeface="Arial"/>
              </a:rPr>
              <a:t>parallel</a:t>
            </a:r>
            <a:endParaRPr sz="2039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024" y="3974880"/>
            <a:ext cx="82600" cy="688263"/>
          </a:xfrm>
          <a:prstGeom prst="rect">
            <a:avLst/>
          </a:prstGeom>
        </p:spPr>
        <p:txBody>
          <a:bodyPr vert="horz" wrap="square" lIns="0" tIns="128141" rIns="0" bIns="0" rtlCol="0">
            <a:spAutoFit/>
          </a:bodyPr>
          <a:lstStyle/>
          <a:p>
            <a:pPr marL="8929">
              <a:spcBef>
                <a:spcPts val="1009"/>
              </a:spcBef>
            </a:pPr>
            <a:r>
              <a:rPr sz="1441" spc="4" dirty="0">
                <a:latin typeface="Arial"/>
                <a:cs typeface="Arial"/>
              </a:rPr>
              <a:t>•</a:t>
            </a:r>
            <a:endParaRPr sz="1441">
              <a:latin typeface="Arial"/>
              <a:cs typeface="Arial"/>
            </a:endParaRPr>
          </a:p>
          <a:p>
            <a:pPr marL="8929">
              <a:spcBef>
                <a:spcPts val="942"/>
              </a:spcBef>
            </a:pPr>
            <a:r>
              <a:rPr sz="1441" spc="4" dirty="0">
                <a:latin typeface="Arial"/>
                <a:cs typeface="Arial"/>
              </a:rPr>
              <a:t>•</a:t>
            </a:r>
            <a:endParaRPr sz="144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9024" y="4780463"/>
            <a:ext cx="82600" cy="23209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441" spc="4" dirty="0">
                <a:latin typeface="Arial"/>
                <a:cs typeface="Arial"/>
              </a:rPr>
              <a:t>•</a:t>
            </a:r>
            <a:endParaRPr sz="1441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9023" y="4005036"/>
            <a:ext cx="4893469" cy="1390996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250022" marR="687115">
              <a:lnSpc>
                <a:spcPct val="115199"/>
              </a:lnSpc>
              <a:spcBef>
                <a:spcPts val="67"/>
              </a:spcBef>
            </a:pPr>
            <a:r>
              <a:rPr sz="1934" dirty="0">
                <a:latin typeface="Arial"/>
                <a:cs typeface="Arial"/>
              </a:rPr>
              <a:t>Split model over multiple</a:t>
            </a:r>
            <a:r>
              <a:rPr sz="1934" spc="-32" dirty="0">
                <a:latin typeface="Arial"/>
                <a:cs typeface="Arial"/>
              </a:rPr>
              <a:t> </a:t>
            </a:r>
            <a:r>
              <a:rPr sz="1934" dirty="0">
                <a:latin typeface="Arial"/>
                <a:cs typeface="Arial"/>
              </a:rPr>
              <a:t>processors  By</a:t>
            </a:r>
            <a:r>
              <a:rPr sz="1934" spc="-4" dirty="0">
                <a:latin typeface="Arial"/>
                <a:cs typeface="Arial"/>
              </a:rPr>
              <a:t> </a:t>
            </a:r>
            <a:r>
              <a:rPr sz="1934" dirty="0">
                <a:latin typeface="Arial"/>
                <a:cs typeface="Arial"/>
              </a:rPr>
              <a:t>layer</a:t>
            </a:r>
          </a:p>
          <a:p>
            <a:pPr marL="250022">
              <a:spcBef>
                <a:spcPts val="422"/>
              </a:spcBef>
            </a:pPr>
            <a:r>
              <a:rPr sz="1934" dirty="0">
                <a:latin typeface="Arial"/>
                <a:cs typeface="Arial"/>
              </a:rPr>
              <a:t>Conv layers by map</a:t>
            </a:r>
            <a:r>
              <a:rPr sz="1934" spc="-7" dirty="0">
                <a:latin typeface="Arial"/>
                <a:cs typeface="Arial"/>
              </a:rPr>
              <a:t> </a:t>
            </a:r>
            <a:r>
              <a:rPr sz="1934" dirty="0">
                <a:latin typeface="Arial"/>
                <a:cs typeface="Arial"/>
              </a:rPr>
              <a:t>region</a:t>
            </a:r>
          </a:p>
          <a:p>
            <a:pPr marL="250022" indent="-241093">
              <a:spcBef>
                <a:spcPts val="422"/>
              </a:spcBef>
              <a:buSzPct val="74545"/>
              <a:buChar char="•"/>
              <a:tabLst>
                <a:tab pos="249576" algn="l"/>
                <a:tab pos="250022" algn="l"/>
              </a:tabLst>
            </a:pPr>
            <a:r>
              <a:rPr sz="1934" dirty="0">
                <a:latin typeface="Arial"/>
                <a:cs typeface="Arial"/>
              </a:rPr>
              <a:t>Fully connected layers by output</a:t>
            </a:r>
            <a:r>
              <a:rPr sz="1934" spc="-39" dirty="0">
                <a:latin typeface="Arial"/>
                <a:cs typeface="Arial"/>
              </a:rPr>
              <a:t> </a:t>
            </a:r>
            <a:r>
              <a:rPr sz="1934" dirty="0">
                <a:latin typeface="Arial"/>
                <a:cs typeface="Arial"/>
              </a:rPr>
              <a:t>activation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46485" y="5716161"/>
            <a:ext cx="86617" cy="244865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1512" spc="7" dirty="0">
                <a:latin typeface="Arial"/>
                <a:cs typeface="Arial"/>
              </a:rPr>
              <a:t>•</a:t>
            </a:r>
            <a:endParaRPr sz="151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445" y="5677852"/>
            <a:ext cx="6228011" cy="324172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2039" spc="4" dirty="0">
                <a:latin typeface="Arial"/>
                <a:cs typeface="Arial"/>
              </a:rPr>
              <a:t>Easy </a:t>
            </a:r>
            <a:r>
              <a:rPr sz="2039" dirty="0">
                <a:latin typeface="Arial"/>
                <a:cs typeface="Arial"/>
              </a:rPr>
              <a:t>to </a:t>
            </a:r>
            <a:r>
              <a:rPr sz="2039" spc="4" dirty="0">
                <a:latin typeface="Arial"/>
                <a:cs typeface="Arial"/>
              </a:rPr>
              <a:t>get 16-64 GPUs training one model in</a:t>
            </a:r>
            <a:r>
              <a:rPr sz="2039" spc="-14" dirty="0">
                <a:latin typeface="Arial"/>
                <a:cs typeface="Arial"/>
              </a:rPr>
              <a:t> </a:t>
            </a:r>
            <a:r>
              <a:rPr sz="2039" spc="4" dirty="0">
                <a:latin typeface="Arial"/>
                <a:cs typeface="Arial"/>
              </a:rPr>
              <a:t>parallel</a:t>
            </a:r>
            <a:endParaRPr sz="203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28731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672" y="-186539"/>
            <a:ext cx="7534424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Part 3: </a:t>
            </a:r>
            <a:r>
              <a:rPr spc="-4" dirty="0"/>
              <a:t>Efficient </a:t>
            </a:r>
            <a:r>
              <a:rPr spc="-25" dirty="0"/>
              <a:t>Training </a:t>
            </a:r>
            <a:r>
              <a:rPr dirty="0"/>
              <a:t>—</a:t>
            </a:r>
            <a:r>
              <a:rPr spc="-137" dirty="0"/>
              <a:t> </a:t>
            </a:r>
            <a:r>
              <a:rPr spc="-4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813" y="1909167"/>
            <a:ext cx="5660082" cy="2597041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303599" indent="-294669">
              <a:spcBef>
                <a:spcPts val="84"/>
              </a:spcBef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1.</a:t>
            </a:r>
            <a:r>
              <a:rPr sz="2391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Parallelization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5"/>
              </a:spcBef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latin typeface="Arial"/>
                <a:cs typeface="Arial"/>
              </a:rPr>
              <a:t>2. </a:t>
            </a:r>
            <a:r>
              <a:rPr sz="2391" spc="7" dirty="0">
                <a:latin typeface="Arial"/>
                <a:cs typeface="Arial"/>
              </a:rPr>
              <a:t>Mixed </a:t>
            </a:r>
            <a:r>
              <a:rPr sz="2391" spc="4" dirty="0">
                <a:latin typeface="Arial"/>
                <a:cs typeface="Arial"/>
              </a:rPr>
              <a:t>Precision with </a:t>
            </a:r>
            <a:r>
              <a:rPr sz="2391" spc="7" dirty="0">
                <a:latin typeface="Arial"/>
                <a:cs typeface="Arial"/>
              </a:rPr>
              <a:t>FP16 and</a:t>
            </a:r>
            <a:r>
              <a:rPr sz="2391" spc="-28" dirty="0">
                <a:latin typeface="Arial"/>
                <a:cs typeface="Arial"/>
              </a:rPr>
              <a:t> </a:t>
            </a:r>
            <a:r>
              <a:rPr sz="2391" spc="7" dirty="0">
                <a:latin typeface="Arial"/>
                <a:cs typeface="Arial"/>
              </a:rPr>
              <a:t>FP32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9"/>
              </a:spcBef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3.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Model</a:t>
            </a:r>
            <a:r>
              <a:rPr sz="2391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Distillation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7"/>
              </a:spcBef>
              <a:buChar char="•"/>
            </a:pPr>
            <a:endParaRPr sz="2391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4.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DSD: Dense-Sparse-Dense</a:t>
            </a:r>
            <a:r>
              <a:rPr sz="2391" spc="-7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-7" dirty="0">
                <a:solidFill>
                  <a:srgbClr val="A6AAA9"/>
                </a:solidFill>
                <a:latin typeface="Arial"/>
                <a:cs typeface="Arial"/>
              </a:rPr>
              <a:t>Training</a:t>
            </a:r>
            <a:endParaRPr sz="239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74661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784" y="367459"/>
            <a:ext cx="3518074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Mixed</a:t>
            </a:r>
            <a:r>
              <a:rPr spc="-39" dirty="0"/>
              <a:t> </a:t>
            </a:r>
            <a:r>
              <a:rPr spc="-4" dirty="0"/>
              <a:t>Precision</a:t>
            </a:r>
          </a:p>
        </p:txBody>
      </p:sp>
      <p:sp>
        <p:nvSpPr>
          <p:cNvPr id="3" name="object 3"/>
          <p:cNvSpPr/>
          <p:nvPr/>
        </p:nvSpPr>
        <p:spPr>
          <a:xfrm>
            <a:off x="687586" y="1955602"/>
            <a:ext cx="7795617" cy="3018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1705570" y="6098977"/>
            <a:ext cx="5370761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7" dirty="0">
                <a:latin typeface="Arial"/>
                <a:cs typeface="Arial"/>
              </a:rPr>
              <a:t>https://devblogs.nvidia.com/parallelforall/cuda-9-features-revealed/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9904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05" y="367459"/>
            <a:ext cx="5134124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Mixed Precision</a:t>
            </a:r>
            <a:r>
              <a:rPr spc="-35" dirty="0"/>
              <a:t> </a:t>
            </a:r>
            <a:r>
              <a:rPr spc="-25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9622" y="2893854"/>
            <a:ext cx="276374" cy="191134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>
              <a:spcBef>
                <a:spcPts val="98"/>
              </a:spcBef>
            </a:pPr>
            <a:r>
              <a:rPr sz="1160" b="1" spc="11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160" b="1" spc="4" dirty="0">
                <a:solidFill>
                  <a:srgbClr val="00B050"/>
                </a:solidFill>
                <a:latin typeface="Arial"/>
                <a:cs typeface="Arial"/>
              </a:rPr>
              <a:t>16</a:t>
            </a:r>
            <a:endParaRPr sz="116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4833" y="2805163"/>
            <a:ext cx="962620" cy="582216"/>
          </a:xfrm>
          <a:custGeom>
            <a:avLst/>
            <a:gdLst/>
            <a:ahLst/>
            <a:cxnLst/>
            <a:rect l="l" t="t" r="r" b="b"/>
            <a:pathLst>
              <a:path w="1369059" h="828039">
                <a:moveTo>
                  <a:pt x="1232090" y="0"/>
                </a:moveTo>
                <a:lnTo>
                  <a:pt x="136893" y="0"/>
                </a:lnTo>
                <a:lnTo>
                  <a:pt x="93649" y="7026"/>
                </a:lnTo>
                <a:lnTo>
                  <a:pt x="56073" y="26598"/>
                </a:lnTo>
                <a:lnTo>
                  <a:pt x="26431" y="56452"/>
                </a:lnTo>
                <a:lnTo>
                  <a:pt x="6985" y="94327"/>
                </a:lnTo>
                <a:lnTo>
                  <a:pt x="0" y="137960"/>
                </a:lnTo>
                <a:lnTo>
                  <a:pt x="0" y="689800"/>
                </a:lnTo>
                <a:lnTo>
                  <a:pt x="6985" y="733384"/>
                </a:lnTo>
                <a:lnTo>
                  <a:pt x="26431" y="771253"/>
                </a:lnTo>
                <a:lnTo>
                  <a:pt x="56073" y="801125"/>
                </a:lnTo>
                <a:lnTo>
                  <a:pt x="93649" y="820721"/>
                </a:lnTo>
                <a:lnTo>
                  <a:pt x="136893" y="827760"/>
                </a:lnTo>
                <a:lnTo>
                  <a:pt x="1232090" y="827760"/>
                </a:lnTo>
                <a:lnTo>
                  <a:pt x="1275340" y="820721"/>
                </a:lnTo>
                <a:lnTo>
                  <a:pt x="1312920" y="801125"/>
                </a:lnTo>
                <a:lnTo>
                  <a:pt x="1342564" y="771253"/>
                </a:lnTo>
                <a:lnTo>
                  <a:pt x="1362011" y="733384"/>
                </a:lnTo>
                <a:lnTo>
                  <a:pt x="1368996" y="689800"/>
                </a:lnTo>
                <a:lnTo>
                  <a:pt x="1368996" y="137960"/>
                </a:lnTo>
                <a:lnTo>
                  <a:pt x="1362011" y="94327"/>
                </a:lnTo>
                <a:lnTo>
                  <a:pt x="1342564" y="56452"/>
                </a:lnTo>
                <a:lnTo>
                  <a:pt x="1312920" y="26598"/>
                </a:lnTo>
                <a:lnTo>
                  <a:pt x="1275340" y="7026"/>
                </a:lnTo>
                <a:lnTo>
                  <a:pt x="1232090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5374829" y="2805151"/>
            <a:ext cx="962620" cy="582216"/>
          </a:xfrm>
          <a:custGeom>
            <a:avLst/>
            <a:gdLst/>
            <a:ahLst/>
            <a:cxnLst/>
            <a:rect l="l" t="t" r="r" b="b"/>
            <a:pathLst>
              <a:path w="1369059" h="828039">
                <a:moveTo>
                  <a:pt x="1368998" y="137961"/>
                </a:moveTo>
                <a:lnTo>
                  <a:pt x="1362013" y="94328"/>
                </a:lnTo>
                <a:lnTo>
                  <a:pt x="1342567" y="56453"/>
                </a:lnTo>
                <a:lnTo>
                  <a:pt x="1312923" y="26598"/>
                </a:lnTo>
                <a:lnTo>
                  <a:pt x="1275346" y="7026"/>
                </a:lnTo>
                <a:lnTo>
                  <a:pt x="1232098" y="0"/>
                </a:lnTo>
                <a:lnTo>
                  <a:pt x="136899" y="0"/>
                </a:lnTo>
                <a:lnTo>
                  <a:pt x="93651" y="7026"/>
                </a:lnTo>
                <a:lnTo>
                  <a:pt x="56074" y="26598"/>
                </a:lnTo>
                <a:lnTo>
                  <a:pt x="26430" y="56453"/>
                </a:lnTo>
                <a:lnTo>
                  <a:pt x="6984" y="94328"/>
                </a:lnTo>
                <a:lnTo>
                  <a:pt x="0" y="137961"/>
                </a:lnTo>
                <a:lnTo>
                  <a:pt x="0" y="689805"/>
                </a:lnTo>
                <a:lnTo>
                  <a:pt x="6984" y="733388"/>
                </a:lnTo>
                <a:lnTo>
                  <a:pt x="26430" y="771257"/>
                </a:lnTo>
                <a:lnTo>
                  <a:pt x="56074" y="801130"/>
                </a:lnTo>
                <a:lnTo>
                  <a:pt x="93651" y="820726"/>
                </a:lnTo>
                <a:lnTo>
                  <a:pt x="136899" y="827766"/>
                </a:lnTo>
                <a:lnTo>
                  <a:pt x="1232098" y="827766"/>
                </a:lnTo>
                <a:lnTo>
                  <a:pt x="1275346" y="820726"/>
                </a:lnTo>
                <a:lnTo>
                  <a:pt x="1312923" y="801130"/>
                </a:lnTo>
                <a:lnTo>
                  <a:pt x="1342567" y="771257"/>
                </a:lnTo>
                <a:lnTo>
                  <a:pt x="1362013" y="733388"/>
                </a:lnTo>
                <a:lnTo>
                  <a:pt x="1368998" y="689805"/>
                </a:lnTo>
                <a:lnTo>
                  <a:pt x="1368998" y="137961"/>
                </a:lnTo>
                <a:close/>
              </a:path>
            </a:pathLst>
          </a:custGeom>
          <a:ln w="9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/>
          <p:nvPr/>
        </p:nvSpPr>
        <p:spPr>
          <a:xfrm>
            <a:off x="5613050" y="2979901"/>
            <a:ext cx="486221" cy="20471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266" spc="-109" dirty="0">
                <a:latin typeface="Arial"/>
                <a:cs typeface="Arial"/>
              </a:rPr>
              <a:t>B</a:t>
            </a:r>
            <a:r>
              <a:rPr sz="1266" spc="-141" dirty="0">
                <a:latin typeface="Arial"/>
                <a:cs typeface="Arial"/>
              </a:rPr>
              <a:t>WD</a:t>
            </a:r>
            <a:r>
              <a:rPr sz="1266" spc="-35" dirty="0">
                <a:latin typeface="Arial"/>
                <a:cs typeface="Arial"/>
              </a:rPr>
              <a:t>-</a:t>
            </a:r>
            <a:r>
              <a:rPr sz="1266" spc="-116" dirty="0">
                <a:latin typeface="Arial"/>
                <a:cs typeface="Arial"/>
              </a:rPr>
              <a:t>A</a:t>
            </a:r>
            <a:endParaRPr sz="1266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7854" y="3196320"/>
            <a:ext cx="513904" cy="94208"/>
          </a:xfrm>
          <a:custGeom>
            <a:avLst/>
            <a:gdLst/>
            <a:ahLst/>
            <a:cxnLst/>
            <a:rect l="l" t="t" r="r" b="b"/>
            <a:pathLst>
              <a:path w="730884" h="133985">
                <a:moveTo>
                  <a:pt x="113449" y="0"/>
                </a:moveTo>
                <a:lnTo>
                  <a:pt x="106730" y="4089"/>
                </a:lnTo>
                <a:lnTo>
                  <a:pt x="0" y="66801"/>
                </a:lnTo>
                <a:lnTo>
                  <a:pt x="113449" y="133489"/>
                </a:lnTo>
                <a:lnTo>
                  <a:pt x="122199" y="131191"/>
                </a:lnTo>
                <a:lnTo>
                  <a:pt x="126250" y="124294"/>
                </a:lnTo>
                <a:lnTo>
                  <a:pt x="130175" y="117386"/>
                </a:lnTo>
                <a:lnTo>
                  <a:pt x="127901" y="108572"/>
                </a:lnTo>
                <a:lnTo>
                  <a:pt x="81105" y="81114"/>
                </a:lnTo>
                <a:lnTo>
                  <a:pt x="28270" y="81114"/>
                </a:lnTo>
                <a:lnTo>
                  <a:pt x="28270" y="52374"/>
                </a:lnTo>
                <a:lnTo>
                  <a:pt x="81093" y="52374"/>
                </a:lnTo>
                <a:lnTo>
                  <a:pt x="127901" y="24904"/>
                </a:lnTo>
                <a:lnTo>
                  <a:pt x="130175" y="16090"/>
                </a:lnTo>
                <a:lnTo>
                  <a:pt x="126250" y="9194"/>
                </a:lnTo>
                <a:lnTo>
                  <a:pt x="122199" y="2298"/>
                </a:lnTo>
                <a:lnTo>
                  <a:pt x="113449" y="0"/>
                </a:lnTo>
                <a:close/>
              </a:path>
              <a:path w="730884" h="133985">
                <a:moveTo>
                  <a:pt x="81093" y="52374"/>
                </a:moveTo>
                <a:lnTo>
                  <a:pt x="28270" y="52374"/>
                </a:lnTo>
                <a:lnTo>
                  <a:pt x="28270" y="81114"/>
                </a:lnTo>
                <a:lnTo>
                  <a:pt x="81105" y="81114"/>
                </a:lnTo>
                <a:lnTo>
                  <a:pt x="77844" y="79197"/>
                </a:lnTo>
                <a:lnTo>
                  <a:pt x="35496" y="79197"/>
                </a:lnTo>
                <a:lnTo>
                  <a:pt x="35496" y="54292"/>
                </a:lnTo>
                <a:lnTo>
                  <a:pt x="77833" y="54292"/>
                </a:lnTo>
                <a:lnTo>
                  <a:pt x="81093" y="52374"/>
                </a:lnTo>
                <a:close/>
              </a:path>
              <a:path w="730884" h="133985">
                <a:moveTo>
                  <a:pt x="730262" y="52374"/>
                </a:moveTo>
                <a:lnTo>
                  <a:pt x="81093" y="52374"/>
                </a:lnTo>
                <a:lnTo>
                  <a:pt x="56667" y="66743"/>
                </a:lnTo>
                <a:lnTo>
                  <a:pt x="81105" y="81114"/>
                </a:lnTo>
                <a:lnTo>
                  <a:pt x="730262" y="81114"/>
                </a:lnTo>
                <a:lnTo>
                  <a:pt x="730262" y="52374"/>
                </a:lnTo>
                <a:close/>
              </a:path>
              <a:path w="730884" h="133985">
                <a:moveTo>
                  <a:pt x="35496" y="54292"/>
                </a:moveTo>
                <a:lnTo>
                  <a:pt x="35496" y="79197"/>
                </a:lnTo>
                <a:lnTo>
                  <a:pt x="56667" y="66743"/>
                </a:lnTo>
                <a:lnTo>
                  <a:pt x="35496" y="54292"/>
                </a:lnTo>
                <a:close/>
              </a:path>
              <a:path w="730884" h="133985">
                <a:moveTo>
                  <a:pt x="56667" y="66743"/>
                </a:moveTo>
                <a:lnTo>
                  <a:pt x="35496" y="79197"/>
                </a:lnTo>
                <a:lnTo>
                  <a:pt x="77844" y="79197"/>
                </a:lnTo>
                <a:lnTo>
                  <a:pt x="56667" y="66743"/>
                </a:lnTo>
                <a:close/>
              </a:path>
              <a:path w="730884" h="133985">
                <a:moveTo>
                  <a:pt x="77833" y="54292"/>
                </a:moveTo>
                <a:lnTo>
                  <a:pt x="35496" y="54292"/>
                </a:lnTo>
                <a:lnTo>
                  <a:pt x="56667" y="66743"/>
                </a:lnTo>
                <a:lnTo>
                  <a:pt x="77833" y="5429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6337854" y="2938358"/>
            <a:ext cx="513904" cy="94208"/>
          </a:xfrm>
          <a:custGeom>
            <a:avLst/>
            <a:gdLst/>
            <a:ahLst/>
            <a:cxnLst/>
            <a:rect l="l" t="t" r="r" b="b"/>
            <a:pathLst>
              <a:path w="730884" h="133985">
                <a:moveTo>
                  <a:pt x="114084" y="0"/>
                </a:moveTo>
                <a:lnTo>
                  <a:pt x="0" y="65786"/>
                </a:lnTo>
                <a:lnTo>
                  <a:pt x="112941" y="133489"/>
                </a:lnTo>
                <a:lnTo>
                  <a:pt x="121691" y="131190"/>
                </a:lnTo>
                <a:lnTo>
                  <a:pt x="125615" y="124421"/>
                </a:lnTo>
                <a:lnTo>
                  <a:pt x="129667" y="117652"/>
                </a:lnTo>
                <a:lnTo>
                  <a:pt x="127520" y="108838"/>
                </a:lnTo>
                <a:lnTo>
                  <a:pt x="80861" y="80832"/>
                </a:lnTo>
                <a:lnTo>
                  <a:pt x="28143" y="80352"/>
                </a:lnTo>
                <a:lnTo>
                  <a:pt x="28397" y="51612"/>
                </a:lnTo>
                <a:lnTo>
                  <a:pt x="82062" y="51612"/>
                </a:lnTo>
                <a:lnTo>
                  <a:pt x="128282" y="25044"/>
                </a:lnTo>
                <a:lnTo>
                  <a:pt x="130555" y="16217"/>
                </a:lnTo>
                <a:lnTo>
                  <a:pt x="126758" y="9321"/>
                </a:lnTo>
                <a:lnTo>
                  <a:pt x="122821" y="2425"/>
                </a:lnTo>
                <a:lnTo>
                  <a:pt x="114084" y="0"/>
                </a:lnTo>
                <a:close/>
              </a:path>
              <a:path w="730884" h="133985">
                <a:moveTo>
                  <a:pt x="81225" y="52093"/>
                </a:moveTo>
                <a:lnTo>
                  <a:pt x="56583" y="66248"/>
                </a:lnTo>
                <a:lnTo>
                  <a:pt x="80861" y="80832"/>
                </a:lnTo>
                <a:lnTo>
                  <a:pt x="730135" y="86740"/>
                </a:lnTo>
                <a:lnTo>
                  <a:pt x="730389" y="58000"/>
                </a:lnTo>
                <a:lnTo>
                  <a:pt x="81225" y="52093"/>
                </a:lnTo>
                <a:close/>
              </a:path>
              <a:path w="730884" h="133985">
                <a:moveTo>
                  <a:pt x="28397" y="51612"/>
                </a:moveTo>
                <a:lnTo>
                  <a:pt x="28143" y="80352"/>
                </a:lnTo>
                <a:lnTo>
                  <a:pt x="80861" y="80832"/>
                </a:lnTo>
                <a:lnTo>
                  <a:pt x="76870" y="78435"/>
                </a:lnTo>
                <a:lnTo>
                  <a:pt x="35369" y="78435"/>
                </a:lnTo>
                <a:lnTo>
                  <a:pt x="35623" y="53657"/>
                </a:lnTo>
                <a:lnTo>
                  <a:pt x="78502" y="53657"/>
                </a:lnTo>
                <a:lnTo>
                  <a:pt x="81225" y="52093"/>
                </a:lnTo>
                <a:lnTo>
                  <a:pt x="28397" y="51612"/>
                </a:lnTo>
                <a:close/>
              </a:path>
              <a:path w="730884" h="133985">
                <a:moveTo>
                  <a:pt x="35623" y="53657"/>
                </a:moveTo>
                <a:lnTo>
                  <a:pt x="35369" y="78435"/>
                </a:lnTo>
                <a:lnTo>
                  <a:pt x="56583" y="66248"/>
                </a:lnTo>
                <a:lnTo>
                  <a:pt x="35623" y="53657"/>
                </a:lnTo>
                <a:close/>
              </a:path>
              <a:path w="730884" h="133985">
                <a:moveTo>
                  <a:pt x="56583" y="66248"/>
                </a:moveTo>
                <a:lnTo>
                  <a:pt x="35369" y="78435"/>
                </a:lnTo>
                <a:lnTo>
                  <a:pt x="76870" y="78435"/>
                </a:lnTo>
                <a:lnTo>
                  <a:pt x="56583" y="66248"/>
                </a:lnTo>
                <a:close/>
              </a:path>
              <a:path w="730884" h="133985">
                <a:moveTo>
                  <a:pt x="78502" y="53657"/>
                </a:moveTo>
                <a:lnTo>
                  <a:pt x="35623" y="53657"/>
                </a:lnTo>
                <a:lnTo>
                  <a:pt x="56583" y="66248"/>
                </a:lnTo>
                <a:lnTo>
                  <a:pt x="78502" y="53657"/>
                </a:lnTo>
                <a:close/>
              </a:path>
              <a:path w="730884" h="133985">
                <a:moveTo>
                  <a:pt x="82062" y="51612"/>
                </a:moveTo>
                <a:lnTo>
                  <a:pt x="28397" y="51612"/>
                </a:lnTo>
                <a:lnTo>
                  <a:pt x="81225" y="52093"/>
                </a:lnTo>
                <a:lnTo>
                  <a:pt x="82062" y="5161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4924830" y="3045425"/>
            <a:ext cx="449610" cy="94208"/>
          </a:xfrm>
          <a:custGeom>
            <a:avLst/>
            <a:gdLst/>
            <a:ahLst/>
            <a:cxnLst/>
            <a:rect l="l" t="t" r="r" b="b"/>
            <a:pathLst>
              <a:path w="639445" h="133985">
                <a:moveTo>
                  <a:pt x="113449" y="0"/>
                </a:moveTo>
                <a:lnTo>
                  <a:pt x="0" y="66675"/>
                </a:lnTo>
                <a:lnTo>
                  <a:pt x="113449" y="133362"/>
                </a:lnTo>
                <a:lnTo>
                  <a:pt x="122186" y="131063"/>
                </a:lnTo>
                <a:lnTo>
                  <a:pt x="126250" y="124155"/>
                </a:lnTo>
                <a:lnTo>
                  <a:pt x="130175" y="117386"/>
                </a:lnTo>
                <a:lnTo>
                  <a:pt x="127889" y="108572"/>
                </a:lnTo>
                <a:lnTo>
                  <a:pt x="81102" y="81114"/>
                </a:lnTo>
                <a:lnTo>
                  <a:pt x="28257" y="81114"/>
                </a:lnTo>
                <a:lnTo>
                  <a:pt x="28257" y="52374"/>
                </a:lnTo>
                <a:lnTo>
                  <a:pt x="80865" y="52374"/>
                </a:lnTo>
                <a:lnTo>
                  <a:pt x="127889" y="24777"/>
                </a:lnTo>
                <a:lnTo>
                  <a:pt x="130175" y="15963"/>
                </a:lnTo>
                <a:lnTo>
                  <a:pt x="126250" y="9194"/>
                </a:lnTo>
                <a:lnTo>
                  <a:pt x="122186" y="2298"/>
                </a:lnTo>
                <a:lnTo>
                  <a:pt x="113449" y="0"/>
                </a:lnTo>
                <a:close/>
              </a:path>
              <a:path w="639445" h="133985">
                <a:moveTo>
                  <a:pt x="80865" y="52374"/>
                </a:moveTo>
                <a:lnTo>
                  <a:pt x="28257" y="52374"/>
                </a:lnTo>
                <a:lnTo>
                  <a:pt x="28257" y="81114"/>
                </a:lnTo>
                <a:lnTo>
                  <a:pt x="81102" y="81114"/>
                </a:lnTo>
                <a:lnTo>
                  <a:pt x="77626" y="79070"/>
                </a:lnTo>
                <a:lnTo>
                  <a:pt x="35483" y="79070"/>
                </a:lnTo>
                <a:lnTo>
                  <a:pt x="35483" y="54279"/>
                </a:lnTo>
                <a:lnTo>
                  <a:pt x="77626" y="54279"/>
                </a:lnTo>
                <a:lnTo>
                  <a:pt x="80865" y="52374"/>
                </a:lnTo>
                <a:close/>
              </a:path>
              <a:path w="639445" h="133985">
                <a:moveTo>
                  <a:pt x="638987" y="52374"/>
                </a:moveTo>
                <a:lnTo>
                  <a:pt x="80865" y="52374"/>
                </a:lnTo>
                <a:lnTo>
                  <a:pt x="56555" y="66675"/>
                </a:lnTo>
                <a:lnTo>
                  <a:pt x="81102" y="81114"/>
                </a:lnTo>
                <a:lnTo>
                  <a:pt x="638987" y="81114"/>
                </a:lnTo>
                <a:lnTo>
                  <a:pt x="638987" y="52374"/>
                </a:lnTo>
                <a:close/>
              </a:path>
              <a:path w="639445" h="133985">
                <a:moveTo>
                  <a:pt x="35483" y="54279"/>
                </a:moveTo>
                <a:lnTo>
                  <a:pt x="35483" y="79070"/>
                </a:lnTo>
                <a:lnTo>
                  <a:pt x="56555" y="66675"/>
                </a:lnTo>
                <a:lnTo>
                  <a:pt x="35483" y="54279"/>
                </a:lnTo>
                <a:close/>
              </a:path>
              <a:path w="639445" h="133985">
                <a:moveTo>
                  <a:pt x="56555" y="66675"/>
                </a:moveTo>
                <a:lnTo>
                  <a:pt x="35483" y="79070"/>
                </a:lnTo>
                <a:lnTo>
                  <a:pt x="77626" y="79070"/>
                </a:lnTo>
                <a:lnTo>
                  <a:pt x="56555" y="66675"/>
                </a:lnTo>
                <a:close/>
              </a:path>
              <a:path w="639445" h="133985">
                <a:moveTo>
                  <a:pt x="77626" y="54279"/>
                </a:moveTo>
                <a:lnTo>
                  <a:pt x="35483" y="54279"/>
                </a:lnTo>
                <a:lnTo>
                  <a:pt x="56555" y="66675"/>
                </a:lnTo>
                <a:lnTo>
                  <a:pt x="77626" y="54279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 txBox="1"/>
          <p:nvPr/>
        </p:nvSpPr>
        <p:spPr>
          <a:xfrm>
            <a:off x="6861459" y="2780058"/>
            <a:ext cx="737146" cy="548141"/>
          </a:xfrm>
          <a:prstGeom prst="rect">
            <a:avLst/>
          </a:prstGeom>
        </p:spPr>
        <p:txBody>
          <a:bodyPr vert="horz" wrap="square" lIns="0" tIns="80814" rIns="0" bIns="0" rtlCol="0">
            <a:spAutoFit/>
          </a:bodyPr>
          <a:lstStyle/>
          <a:p>
            <a:pPr marL="8929">
              <a:spcBef>
                <a:spcPts val="636"/>
              </a:spcBef>
            </a:pPr>
            <a:r>
              <a:rPr sz="1266" spc="-4" dirty="0">
                <a:latin typeface="Arial"/>
                <a:cs typeface="Arial"/>
              </a:rPr>
              <a:t>W</a:t>
            </a:r>
            <a:endParaRPr sz="1266">
              <a:latin typeface="Arial"/>
              <a:cs typeface="Arial"/>
            </a:endParaRPr>
          </a:p>
          <a:p>
            <a:pPr marL="14287">
              <a:spcBef>
                <a:spcPts val="566"/>
              </a:spcBef>
            </a:pPr>
            <a:r>
              <a:rPr sz="1266" spc="-4" dirty="0">
                <a:solidFill>
                  <a:srgbClr val="0070C0"/>
                </a:solidFill>
                <a:latin typeface="Arial"/>
                <a:cs typeface="Arial"/>
              </a:rPr>
              <a:t>Actv</a:t>
            </a:r>
            <a:r>
              <a:rPr sz="1266" spc="-49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266" spc="-4" dirty="0">
                <a:solidFill>
                  <a:srgbClr val="0070C0"/>
                </a:solidFill>
                <a:latin typeface="Arial"/>
                <a:cs typeface="Arial"/>
              </a:rPr>
              <a:t>Grad</a:t>
            </a:r>
            <a:endParaRPr sz="1266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5299" y="2951428"/>
            <a:ext cx="730894" cy="20471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266" spc="-4" dirty="0">
                <a:solidFill>
                  <a:srgbClr val="7030A0"/>
                </a:solidFill>
                <a:latin typeface="Arial"/>
                <a:cs typeface="Arial"/>
              </a:rPr>
              <a:t>Actv</a:t>
            </a:r>
            <a:r>
              <a:rPr sz="1266" spc="-53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1266" spc="-4" dirty="0">
                <a:solidFill>
                  <a:srgbClr val="7030A0"/>
                </a:solidFill>
                <a:latin typeface="Arial"/>
                <a:cs typeface="Arial"/>
              </a:rPr>
              <a:t>Grad</a:t>
            </a:r>
            <a:endParaRPr sz="126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5732" y="2703619"/>
            <a:ext cx="276374" cy="543647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 marR="3572">
              <a:lnSpc>
                <a:spcPct val="149800"/>
              </a:lnSpc>
              <a:spcBef>
                <a:spcPts val="63"/>
              </a:spcBef>
            </a:pPr>
            <a:r>
              <a:rPr sz="1160" b="1" spc="11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160" b="1" spc="4" dirty="0">
                <a:solidFill>
                  <a:srgbClr val="00B050"/>
                </a:solidFill>
                <a:latin typeface="Arial"/>
                <a:cs typeface="Arial"/>
              </a:rPr>
              <a:t>16  </a:t>
            </a:r>
            <a:r>
              <a:rPr sz="1160" b="1" spc="11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160" b="1" spc="4" dirty="0">
                <a:solidFill>
                  <a:srgbClr val="00B050"/>
                </a:solidFill>
                <a:latin typeface="Arial"/>
                <a:cs typeface="Arial"/>
              </a:rPr>
              <a:t>16</a:t>
            </a:r>
            <a:endParaRPr sz="116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75377" y="3730663"/>
            <a:ext cx="965746" cy="580876"/>
          </a:xfrm>
          <a:custGeom>
            <a:avLst/>
            <a:gdLst/>
            <a:ahLst/>
            <a:cxnLst/>
            <a:rect l="l" t="t" r="r" b="b"/>
            <a:pathLst>
              <a:path w="1373504" h="826135">
                <a:moveTo>
                  <a:pt x="1235913" y="0"/>
                </a:moveTo>
                <a:lnTo>
                  <a:pt x="137325" y="0"/>
                </a:lnTo>
                <a:lnTo>
                  <a:pt x="93943" y="7021"/>
                </a:lnTo>
                <a:lnTo>
                  <a:pt x="56249" y="26567"/>
                </a:lnTo>
                <a:lnTo>
                  <a:pt x="26513" y="56361"/>
                </a:lnTo>
                <a:lnTo>
                  <a:pt x="7006" y="94128"/>
                </a:lnTo>
                <a:lnTo>
                  <a:pt x="0" y="137591"/>
                </a:lnTo>
                <a:lnTo>
                  <a:pt x="0" y="687984"/>
                </a:lnTo>
                <a:lnTo>
                  <a:pt x="7006" y="731496"/>
                </a:lnTo>
                <a:lnTo>
                  <a:pt x="26513" y="769269"/>
                </a:lnTo>
                <a:lnTo>
                  <a:pt x="56249" y="799045"/>
                </a:lnTo>
                <a:lnTo>
                  <a:pt x="93943" y="818567"/>
                </a:lnTo>
                <a:lnTo>
                  <a:pt x="137325" y="825576"/>
                </a:lnTo>
                <a:lnTo>
                  <a:pt x="1235913" y="825576"/>
                </a:lnTo>
                <a:lnTo>
                  <a:pt x="1279343" y="818567"/>
                </a:lnTo>
                <a:lnTo>
                  <a:pt x="1317043" y="799045"/>
                </a:lnTo>
                <a:lnTo>
                  <a:pt x="1346761" y="769269"/>
                </a:lnTo>
                <a:lnTo>
                  <a:pt x="1366243" y="731496"/>
                </a:lnTo>
                <a:lnTo>
                  <a:pt x="1373238" y="687984"/>
                </a:lnTo>
                <a:lnTo>
                  <a:pt x="1373238" y="137591"/>
                </a:lnTo>
                <a:lnTo>
                  <a:pt x="1366243" y="94128"/>
                </a:lnTo>
                <a:lnTo>
                  <a:pt x="1346761" y="56361"/>
                </a:lnTo>
                <a:lnTo>
                  <a:pt x="1317043" y="26567"/>
                </a:lnTo>
                <a:lnTo>
                  <a:pt x="1279343" y="7021"/>
                </a:lnTo>
                <a:lnTo>
                  <a:pt x="1235913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5375381" y="3730665"/>
            <a:ext cx="965746" cy="580876"/>
          </a:xfrm>
          <a:custGeom>
            <a:avLst/>
            <a:gdLst/>
            <a:ahLst/>
            <a:cxnLst/>
            <a:rect l="l" t="t" r="r" b="b"/>
            <a:pathLst>
              <a:path w="1373504" h="826135">
                <a:moveTo>
                  <a:pt x="1373232" y="137594"/>
                </a:moveTo>
                <a:lnTo>
                  <a:pt x="1366237" y="94127"/>
                </a:lnTo>
                <a:lnTo>
                  <a:pt x="1346756" y="56358"/>
                </a:lnTo>
                <a:lnTo>
                  <a:pt x="1317039" y="26564"/>
                </a:lnTo>
                <a:lnTo>
                  <a:pt x="1279339" y="7020"/>
                </a:lnTo>
                <a:lnTo>
                  <a:pt x="1235908" y="0"/>
                </a:lnTo>
                <a:lnTo>
                  <a:pt x="137323" y="0"/>
                </a:lnTo>
                <a:lnTo>
                  <a:pt x="93941" y="7020"/>
                </a:lnTo>
                <a:lnTo>
                  <a:pt x="56247" y="26564"/>
                </a:lnTo>
                <a:lnTo>
                  <a:pt x="26512" y="56358"/>
                </a:lnTo>
                <a:lnTo>
                  <a:pt x="7006" y="94127"/>
                </a:lnTo>
                <a:lnTo>
                  <a:pt x="0" y="137594"/>
                </a:lnTo>
                <a:lnTo>
                  <a:pt x="0" y="687973"/>
                </a:lnTo>
                <a:lnTo>
                  <a:pt x="7006" y="731490"/>
                </a:lnTo>
                <a:lnTo>
                  <a:pt x="26512" y="769265"/>
                </a:lnTo>
                <a:lnTo>
                  <a:pt x="56247" y="799040"/>
                </a:lnTo>
                <a:lnTo>
                  <a:pt x="93941" y="818560"/>
                </a:lnTo>
                <a:lnTo>
                  <a:pt x="137323" y="825568"/>
                </a:lnTo>
                <a:lnTo>
                  <a:pt x="1235908" y="825568"/>
                </a:lnTo>
                <a:lnTo>
                  <a:pt x="1279339" y="818560"/>
                </a:lnTo>
                <a:lnTo>
                  <a:pt x="1317039" y="799040"/>
                </a:lnTo>
                <a:lnTo>
                  <a:pt x="1346756" y="769265"/>
                </a:lnTo>
                <a:lnTo>
                  <a:pt x="1366237" y="731490"/>
                </a:lnTo>
                <a:lnTo>
                  <a:pt x="1373232" y="687973"/>
                </a:lnTo>
                <a:lnTo>
                  <a:pt x="1373232" y="137594"/>
                </a:lnTo>
                <a:close/>
              </a:path>
            </a:pathLst>
          </a:custGeom>
          <a:ln w="95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 txBox="1"/>
          <p:nvPr/>
        </p:nvSpPr>
        <p:spPr>
          <a:xfrm>
            <a:off x="5589691" y="3905069"/>
            <a:ext cx="538014" cy="20426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266" spc="-105" dirty="0">
                <a:latin typeface="Arial"/>
                <a:cs typeface="Arial"/>
              </a:rPr>
              <a:t>B</a:t>
            </a:r>
            <a:r>
              <a:rPr sz="1266" spc="-137" dirty="0">
                <a:latin typeface="Arial"/>
                <a:cs typeface="Arial"/>
              </a:rPr>
              <a:t>WD</a:t>
            </a:r>
            <a:r>
              <a:rPr sz="1266" spc="-35" dirty="0">
                <a:latin typeface="Arial"/>
                <a:cs typeface="Arial"/>
              </a:rPr>
              <a:t>-</a:t>
            </a:r>
            <a:r>
              <a:rPr sz="1266" spc="-67" dirty="0">
                <a:latin typeface="Arial"/>
                <a:cs typeface="Arial"/>
              </a:rPr>
              <a:t>W</a:t>
            </a:r>
            <a:endParaRPr sz="1266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41382" y="4120872"/>
            <a:ext cx="515243" cy="93762"/>
          </a:xfrm>
          <a:custGeom>
            <a:avLst/>
            <a:gdLst/>
            <a:ahLst/>
            <a:cxnLst/>
            <a:rect l="l" t="t" r="r" b="b"/>
            <a:pathLst>
              <a:path w="732790" h="133350">
                <a:moveTo>
                  <a:pt x="113804" y="0"/>
                </a:moveTo>
                <a:lnTo>
                  <a:pt x="0" y="66509"/>
                </a:lnTo>
                <a:lnTo>
                  <a:pt x="113804" y="133019"/>
                </a:lnTo>
                <a:lnTo>
                  <a:pt x="122567" y="130721"/>
                </a:lnTo>
                <a:lnTo>
                  <a:pt x="126644" y="123964"/>
                </a:lnTo>
                <a:lnTo>
                  <a:pt x="130581" y="117081"/>
                </a:lnTo>
                <a:lnTo>
                  <a:pt x="128295" y="108292"/>
                </a:lnTo>
                <a:lnTo>
                  <a:pt x="81334" y="80899"/>
                </a:lnTo>
                <a:lnTo>
                  <a:pt x="28359" y="80899"/>
                </a:lnTo>
                <a:lnTo>
                  <a:pt x="28359" y="52235"/>
                </a:lnTo>
                <a:lnTo>
                  <a:pt x="81254" y="52235"/>
                </a:lnTo>
                <a:lnTo>
                  <a:pt x="121424" y="28803"/>
                </a:lnTo>
                <a:lnTo>
                  <a:pt x="128295" y="24726"/>
                </a:lnTo>
                <a:lnTo>
                  <a:pt x="130581" y="15925"/>
                </a:lnTo>
                <a:lnTo>
                  <a:pt x="126644" y="9182"/>
                </a:lnTo>
                <a:lnTo>
                  <a:pt x="122567" y="2298"/>
                </a:lnTo>
                <a:lnTo>
                  <a:pt x="113804" y="0"/>
                </a:lnTo>
                <a:close/>
              </a:path>
              <a:path w="732790" h="133350">
                <a:moveTo>
                  <a:pt x="81254" y="52235"/>
                </a:moveTo>
                <a:lnTo>
                  <a:pt x="28359" y="52235"/>
                </a:lnTo>
                <a:lnTo>
                  <a:pt x="28359" y="80899"/>
                </a:lnTo>
                <a:lnTo>
                  <a:pt x="81334" y="80899"/>
                </a:lnTo>
                <a:lnTo>
                  <a:pt x="77859" y="78866"/>
                </a:lnTo>
                <a:lnTo>
                  <a:pt x="35598" y="78866"/>
                </a:lnTo>
                <a:lnTo>
                  <a:pt x="35598" y="54152"/>
                </a:lnTo>
                <a:lnTo>
                  <a:pt x="77967" y="54152"/>
                </a:lnTo>
                <a:lnTo>
                  <a:pt x="81254" y="52235"/>
                </a:lnTo>
                <a:close/>
              </a:path>
              <a:path w="732790" h="133350">
                <a:moveTo>
                  <a:pt x="732510" y="52235"/>
                </a:moveTo>
                <a:lnTo>
                  <a:pt x="81254" y="52235"/>
                </a:lnTo>
                <a:lnTo>
                  <a:pt x="56755" y="66525"/>
                </a:lnTo>
                <a:lnTo>
                  <a:pt x="81334" y="80899"/>
                </a:lnTo>
                <a:lnTo>
                  <a:pt x="732510" y="80899"/>
                </a:lnTo>
                <a:lnTo>
                  <a:pt x="732510" y="52235"/>
                </a:lnTo>
                <a:close/>
              </a:path>
              <a:path w="732790" h="133350">
                <a:moveTo>
                  <a:pt x="35598" y="54152"/>
                </a:moveTo>
                <a:lnTo>
                  <a:pt x="35598" y="78866"/>
                </a:lnTo>
                <a:lnTo>
                  <a:pt x="56755" y="66525"/>
                </a:lnTo>
                <a:lnTo>
                  <a:pt x="35598" y="54152"/>
                </a:lnTo>
                <a:close/>
              </a:path>
              <a:path w="732790" h="133350">
                <a:moveTo>
                  <a:pt x="56755" y="66525"/>
                </a:moveTo>
                <a:lnTo>
                  <a:pt x="35598" y="78866"/>
                </a:lnTo>
                <a:lnTo>
                  <a:pt x="77859" y="78866"/>
                </a:lnTo>
                <a:lnTo>
                  <a:pt x="56755" y="66525"/>
                </a:lnTo>
                <a:close/>
              </a:path>
              <a:path w="732790" h="133350">
                <a:moveTo>
                  <a:pt x="77967" y="54152"/>
                </a:moveTo>
                <a:lnTo>
                  <a:pt x="35598" y="54152"/>
                </a:lnTo>
                <a:lnTo>
                  <a:pt x="56755" y="66525"/>
                </a:lnTo>
                <a:lnTo>
                  <a:pt x="77967" y="5415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6341382" y="3863599"/>
            <a:ext cx="515243" cy="93762"/>
          </a:xfrm>
          <a:custGeom>
            <a:avLst/>
            <a:gdLst/>
            <a:ahLst/>
            <a:cxnLst/>
            <a:rect l="l" t="t" r="r" b="b"/>
            <a:pathLst>
              <a:path w="732790" h="133350">
                <a:moveTo>
                  <a:pt x="114439" y="0"/>
                </a:moveTo>
                <a:lnTo>
                  <a:pt x="0" y="65481"/>
                </a:lnTo>
                <a:lnTo>
                  <a:pt x="106425" y="129057"/>
                </a:lnTo>
                <a:lnTo>
                  <a:pt x="113284" y="133007"/>
                </a:lnTo>
                <a:lnTo>
                  <a:pt x="122059" y="130848"/>
                </a:lnTo>
                <a:lnTo>
                  <a:pt x="126009" y="124091"/>
                </a:lnTo>
                <a:lnTo>
                  <a:pt x="130073" y="117208"/>
                </a:lnTo>
                <a:lnTo>
                  <a:pt x="127914" y="108419"/>
                </a:lnTo>
                <a:lnTo>
                  <a:pt x="81325" y="80617"/>
                </a:lnTo>
                <a:lnTo>
                  <a:pt x="28232" y="80137"/>
                </a:lnTo>
                <a:lnTo>
                  <a:pt x="28486" y="51473"/>
                </a:lnTo>
                <a:lnTo>
                  <a:pt x="82184" y="51473"/>
                </a:lnTo>
                <a:lnTo>
                  <a:pt x="128676" y="24841"/>
                </a:lnTo>
                <a:lnTo>
                  <a:pt x="130962" y="16179"/>
                </a:lnTo>
                <a:lnTo>
                  <a:pt x="127152" y="9309"/>
                </a:lnTo>
                <a:lnTo>
                  <a:pt x="123202" y="2425"/>
                </a:lnTo>
                <a:lnTo>
                  <a:pt x="114439" y="0"/>
                </a:lnTo>
                <a:close/>
              </a:path>
              <a:path w="732790" h="133350">
                <a:moveTo>
                  <a:pt x="81349" y="51951"/>
                </a:moveTo>
                <a:lnTo>
                  <a:pt x="56840" y="65991"/>
                </a:lnTo>
                <a:lnTo>
                  <a:pt x="81325" y="80617"/>
                </a:lnTo>
                <a:lnTo>
                  <a:pt x="732383" y="86512"/>
                </a:lnTo>
                <a:lnTo>
                  <a:pt x="732637" y="57848"/>
                </a:lnTo>
                <a:lnTo>
                  <a:pt x="81349" y="51951"/>
                </a:lnTo>
                <a:close/>
              </a:path>
              <a:path w="732790" h="133350">
                <a:moveTo>
                  <a:pt x="28486" y="51473"/>
                </a:moveTo>
                <a:lnTo>
                  <a:pt x="28232" y="80137"/>
                </a:lnTo>
                <a:lnTo>
                  <a:pt x="81325" y="80617"/>
                </a:lnTo>
                <a:lnTo>
                  <a:pt x="77332" y="78232"/>
                </a:lnTo>
                <a:lnTo>
                  <a:pt x="35471" y="78232"/>
                </a:lnTo>
                <a:lnTo>
                  <a:pt x="35725" y="53378"/>
                </a:lnTo>
                <a:lnTo>
                  <a:pt x="78859" y="53378"/>
                </a:lnTo>
                <a:lnTo>
                  <a:pt x="81349" y="51951"/>
                </a:lnTo>
                <a:lnTo>
                  <a:pt x="28486" y="51473"/>
                </a:lnTo>
                <a:close/>
              </a:path>
              <a:path w="732790" h="133350">
                <a:moveTo>
                  <a:pt x="35725" y="53378"/>
                </a:moveTo>
                <a:lnTo>
                  <a:pt x="35471" y="78232"/>
                </a:lnTo>
                <a:lnTo>
                  <a:pt x="56840" y="65991"/>
                </a:lnTo>
                <a:lnTo>
                  <a:pt x="35725" y="53378"/>
                </a:lnTo>
                <a:close/>
              </a:path>
              <a:path w="732790" h="133350">
                <a:moveTo>
                  <a:pt x="56840" y="65991"/>
                </a:moveTo>
                <a:lnTo>
                  <a:pt x="35471" y="78232"/>
                </a:lnTo>
                <a:lnTo>
                  <a:pt x="77332" y="78232"/>
                </a:lnTo>
                <a:lnTo>
                  <a:pt x="56840" y="65991"/>
                </a:lnTo>
                <a:close/>
              </a:path>
              <a:path w="732790" h="133350">
                <a:moveTo>
                  <a:pt x="78859" y="53378"/>
                </a:moveTo>
                <a:lnTo>
                  <a:pt x="35725" y="53378"/>
                </a:lnTo>
                <a:lnTo>
                  <a:pt x="56840" y="65991"/>
                </a:lnTo>
                <a:lnTo>
                  <a:pt x="78859" y="53378"/>
                </a:lnTo>
                <a:close/>
              </a:path>
              <a:path w="732790" h="133350">
                <a:moveTo>
                  <a:pt x="82184" y="51473"/>
                </a:moveTo>
                <a:lnTo>
                  <a:pt x="28486" y="51473"/>
                </a:lnTo>
                <a:lnTo>
                  <a:pt x="81349" y="51951"/>
                </a:lnTo>
                <a:lnTo>
                  <a:pt x="82184" y="51473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6872179" y="3705880"/>
            <a:ext cx="733574" cy="542302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 marR="3572" indent="61166">
              <a:lnSpc>
                <a:spcPct val="137000"/>
              </a:lnSpc>
              <a:spcBef>
                <a:spcPts val="67"/>
              </a:spcBef>
            </a:pPr>
            <a:r>
              <a:rPr sz="1266" dirty="0">
                <a:solidFill>
                  <a:srgbClr val="7030A0"/>
                </a:solidFill>
                <a:latin typeface="Arial"/>
                <a:cs typeface="Arial"/>
              </a:rPr>
              <a:t>Actv  </a:t>
            </a:r>
            <a:r>
              <a:rPr sz="1266" dirty="0">
                <a:solidFill>
                  <a:srgbClr val="0070C0"/>
                </a:solidFill>
                <a:latin typeface="Arial"/>
                <a:cs typeface="Arial"/>
              </a:rPr>
              <a:t>Actv</a:t>
            </a:r>
            <a:r>
              <a:rPr sz="1266" spc="-67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266" dirty="0">
                <a:solidFill>
                  <a:srgbClr val="0070C0"/>
                </a:solidFill>
                <a:latin typeface="Arial"/>
                <a:cs typeface="Arial"/>
              </a:rPr>
              <a:t>Grad</a:t>
            </a:r>
            <a:endParaRPr sz="1266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69686" y="3629556"/>
            <a:ext cx="277267" cy="540056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 marR="3572">
              <a:lnSpc>
                <a:spcPct val="149400"/>
              </a:lnSpc>
              <a:spcBef>
                <a:spcPts val="63"/>
              </a:spcBef>
            </a:pPr>
            <a:r>
              <a:rPr sz="1160" b="1" spc="11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160" b="1" spc="4" dirty="0">
                <a:solidFill>
                  <a:srgbClr val="00B050"/>
                </a:solidFill>
                <a:latin typeface="Arial"/>
                <a:cs typeface="Arial"/>
              </a:rPr>
              <a:t>16  </a:t>
            </a:r>
            <a:r>
              <a:rPr sz="1160" b="1" spc="11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160" b="1" spc="7" dirty="0">
                <a:solidFill>
                  <a:srgbClr val="00B050"/>
                </a:solidFill>
                <a:latin typeface="Arial"/>
                <a:cs typeface="Arial"/>
              </a:rPr>
              <a:t>16</a:t>
            </a:r>
            <a:endParaRPr sz="116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76532" y="3788113"/>
            <a:ext cx="880021" cy="20426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266" dirty="0">
                <a:latin typeface="Arial"/>
                <a:cs typeface="Arial"/>
              </a:rPr>
              <a:t>W Grad</a:t>
            </a:r>
            <a:r>
              <a:rPr sz="1266" spc="-32" dirty="0">
                <a:latin typeface="Arial"/>
                <a:cs typeface="Arial"/>
              </a:rPr>
              <a:t> </a:t>
            </a:r>
            <a:r>
              <a:rPr sz="1740" b="1" spc="15" baseline="-8417" dirty="0">
                <a:solidFill>
                  <a:srgbClr val="00B050"/>
                </a:solidFill>
                <a:latin typeface="Arial"/>
                <a:cs typeface="Arial"/>
              </a:rPr>
              <a:t>F16</a:t>
            </a:r>
            <a:endParaRPr sz="1740" baseline="-841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7408" y="4497856"/>
            <a:ext cx="277267" cy="190683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1160" b="1" spc="11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160" b="1" spc="7" dirty="0">
                <a:solidFill>
                  <a:srgbClr val="00B050"/>
                </a:solidFill>
                <a:latin typeface="Arial"/>
                <a:cs typeface="Arial"/>
              </a:rPr>
              <a:t>16</a:t>
            </a:r>
            <a:endParaRPr sz="116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51354" y="4010867"/>
            <a:ext cx="824210" cy="838051"/>
          </a:xfrm>
          <a:custGeom>
            <a:avLst/>
            <a:gdLst/>
            <a:ahLst/>
            <a:cxnLst/>
            <a:rect l="l" t="t" r="r" b="b"/>
            <a:pathLst>
              <a:path w="1172209" h="1191895">
                <a:moveTo>
                  <a:pt x="16014" y="1076896"/>
                </a:moveTo>
                <a:lnTo>
                  <a:pt x="9144" y="1080884"/>
                </a:lnTo>
                <a:lnTo>
                  <a:pt x="2412" y="1084872"/>
                </a:lnTo>
                <a:lnTo>
                  <a:pt x="0" y="1093647"/>
                </a:lnTo>
                <a:lnTo>
                  <a:pt x="4063" y="1100480"/>
                </a:lnTo>
                <a:lnTo>
                  <a:pt x="57209" y="1191755"/>
                </a:lnTo>
                <a:lnTo>
                  <a:pt x="75784" y="1191755"/>
                </a:lnTo>
                <a:lnTo>
                  <a:pt x="83061" y="1179258"/>
                </a:lnTo>
                <a:lnTo>
                  <a:pt x="52120" y="1179258"/>
                </a:lnTo>
                <a:lnTo>
                  <a:pt x="52120" y="1126191"/>
                </a:lnTo>
                <a:lnTo>
                  <a:pt x="28727" y="1086040"/>
                </a:lnTo>
                <a:lnTo>
                  <a:pt x="24790" y="1079207"/>
                </a:lnTo>
                <a:lnTo>
                  <a:pt x="16014" y="1076896"/>
                </a:lnTo>
                <a:close/>
              </a:path>
              <a:path w="1172209" h="1191895">
                <a:moveTo>
                  <a:pt x="52120" y="1126191"/>
                </a:moveTo>
                <a:lnTo>
                  <a:pt x="52120" y="1179258"/>
                </a:lnTo>
                <a:lnTo>
                  <a:pt x="80733" y="1179258"/>
                </a:lnTo>
                <a:lnTo>
                  <a:pt x="80733" y="1172032"/>
                </a:lnTo>
                <a:lnTo>
                  <a:pt x="54165" y="1172032"/>
                </a:lnTo>
                <a:lnTo>
                  <a:pt x="66479" y="1150837"/>
                </a:lnTo>
                <a:lnTo>
                  <a:pt x="52120" y="1126191"/>
                </a:lnTo>
                <a:close/>
              </a:path>
              <a:path w="1172209" h="1191895">
                <a:moveTo>
                  <a:pt x="116840" y="1076896"/>
                </a:moveTo>
                <a:lnTo>
                  <a:pt x="108203" y="1079207"/>
                </a:lnTo>
                <a:lnTo>
                  <a:pt x="104127" y="1086040"/>
                </a:lnTo>
                <a:lnTo>
                  <a:pt x="80799" y="1126191"/>
                </a:lnTo>
                <a:lnTo>
                  <a:pt x="80733" y="1179258"/>
                </a:lnTo>
                <a:lnTo>
                  <a:pt x="83061" y="1179258"/>
                </a:lnTo>
                <a:lnTo>
                  <a:pt x="128930" y="1100480"/>
                </a:lnTo>
                <a:lnTo>
                  <a:pt x="132867" y="1093647"/>
                </a:lnTo>
                <a:lnTo>
                  <a:pt x="130581" y="1084872"/>
                </a:lnTo>
                <a:lnTo>
                  <a:pt x="116840" y="1076896"/>
                </a:lnTo>
                <a:close/>
              </a:path>
              <a:path w="1172209" h="1191895">
                <a:moveTo>
                  <a:pt x="66479" y="1150837"/>
                </a:moveTo>
                <a:lnTo>
                  <a:pt x="54165" y="1172032"/>
                </a:lnTo>
                <a:lnTo>
                  <a:pt x="78828" y="1172032"/>
                </a:lnTo>
                <a:lnTo>
                  <a:pt x="66479" y="1150837"/>
                </a:lnTo>
                <a:close/>
              </a:path>
              <a:path w="1172209" h="1191895">
                <a:moveTo>
                  <a:pt x="80733" y="1126304"/>
                </a:moveTo>
                <a:lnTo>
                  <a:pt x="66479" y="1150837"/>
                </a:lnTo>
                <a:lnTo>
                  <a:pt x="78828" y="1172032"/>
                </a:lnTo>
                <a:lnTo>
                  <a:pt x="80733" y="1172032"/>
                </a:lnTo>
                <a:lnTo>
                  <a:pt x="80733" y="1126304"/>
                </a:lnTo>
                <a:close/>
              </a:path>
              <a:path w="1172209" h="1191895">
                <a:moveTo>
                  <a:pt x="1171943" y="0"/>
                </a:moveTo>
                <a:lnTo>
                  <a:pt x="58610" y="0"/>
                </a:lnTo>
                <a:lnTo>
                  <a:pt x="52120" y="6375"/>
                </a:lnTo>
                <a:lnTo>
                  <a:pt x="52186" y="1126304"/>
                </a:lnTo>
                <a:lnTo>
                  <a:pt x="66479" y="1150837"/>
                </a:lnTo>
                <a:lnTo>
                  <a:pt x="80733" y="1126304"/>
                </a:lnTo>
                <a:lnTo>
                  <a:pt x="80733" y="28676"/>
                </a:lnTo>
                <a:lnTo>
                  <a:pt x="66497" y="28676"/>
                </a:lnTo>
                <a:lnTo>
                  <a:pt x="80733" y="14274"/>
                </a:lnTo>
                <a:lnTo>
                  <a:pt x="1171943" y="14274"/>
                </a:lnTo>
                <a:lnTo>
                  <a:pt x="1171943" y="0"/>
                </a:lnTo>
                <a:close/>
              </a:path>
              <a:path w="1172209" h="1191895">
                <a:moveTo>
                  <a:pt x="80733" y="14274"/>
                </a:moveTo>
                <a:lnTo>
                  <a:pt x="66497" y="28676"/>
                </a:lnTo>
                <a:lnTo>
                  <a:pt x="80733" y="28676"/>
                </a:lnTo>
                <a:lnTo>
                  <a:pt x="80733" y="14274"/>
                </a:lnTo>
                <a:close/>
              </a:path>
              <a:path w="1172209" h="1191895">
                <a:moveTo>
                  <a:pt x="1171943" y="14274"/>
                </a:moveTo>
                <a:lnTo>
                  <a:pt x="80733" y="14274"/>
                </a:lnTo>
                <a:lnTo>
                  <a:pt x="80733" y="28676"/>
                </a:lnTo>
                <a:lnTo>
                  <a:pt x="1171943" y="28676"/>
                </a:lnTo>
                <a:lnTo>
                  <a:pt x="1171943" y="14274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5380467" y="1801064"/>
            <a:ext cx="964406" cy="577751"/>
          </a:xfrm>
          <a:custGeom>
            <a:avLst/>
            <a:gdLst/>
            <a:ahLst/>
            <a:cxnLst/>
            <a:rect l="l" t="t" r="r" b="b"/>
            <a:pathLst>
              <a:path w="1371600" h="821689">
                <a:moveTo>
                  <a:pt x="1234033" y="0"/>
                </a:moveTo>
                <a:lnTo>
                  <a:pt x="137109" y="0"/>
                </a:lnTo>
                <a:lnTo>
                  <a:pt x="93793" y="6986"/>
                </a:lnTo>
                <a:lnTo>
                  <a:pt x="56158" y="26436"/>
                </a:lnTo>
                <a:lnTo>
                  <a:pt x="26470" y="56084"/>
                </a:lnTo>
                <a:lnTo>
                  <a:pt x="6995" y="93667"/>
                </a:lnTo>
                <a:lnTo>
                  <a:pt x="0" y="136918"/>
                </a:lnTo>
                <a:lnTo>
                  <a:pt x="0" y="684580"/>
                </a:lnTo>
                <a:lnTo>
                  <a:pt x="6995" y="727832"/>
                </a:lnTo>
                <a:lnTo>
                  <a:pt x="26470" y="765414"/>
                </a:lnTo>
                <a:lnTo>
                  <a:pt x="56158" y="795063"/>
                </a:lnTo>
                <a:lnTo>
                  <a:pt x="93793" y="814512"/>
                </a:lnTo>
                <a:lnTo>
                  <a:pt x="137109" y="821499"/>
                </a:lnTo>
                <a:lnTo>
                  <a:pt x="1234033" y="821499"/>
                </a:lnTo>
                <a:lnTo>
                  <a:pt x="1277397" y="814512"/>
                </a:lnTo>
                <a:lnTo>
                  <a:pt x="1315038" y="795063"/>
                </a:lnTo>
                <a:lnTo>
                  <a:pt x="1344708" y="765414"/>
                </a:lnTo>
                <a:lnTo>
                  <a:pt x="1364159" y="727832"/>
                </a:lnTo>
                <a:lnTo>
                  <a:pt x="1371142" y="684580"/>
                </a:lnTo>
                <a:lnTo>
                  <a:pt x="1371142" y="136918"/>
                </a:lnTo>
                <a:lnTo>
                  <a:pt x="1364159" y="93667"/>
                </a:lnTo>
                <a:lnTo>
                  <a:pt x="1344708" y="56084"/>
                </a:lnTo>
                <a:lnTo>
                  <a:pt x="1315038" y="26436"/>
                </a:lnTo>
                <a:lnTo>
                  <a:pt x="1277397" y="6986"/>
                </a:lnTo>
                <a:lnTo>
                  <a:pt x="1234033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5380466" y="1801068"/>
            <a:ext cx="964406" cy="577751"/>
          </a:xfrm>
          <a:custGeom>
            <a:avLst/>
            <a:gdLst/>
            <a:ahLst/>
            <a:cxnLst/>
            <a:rect l="l" t="t" r="r" b="b"/>
            <a:pathLst>
              <a:path w="1371600" h="821689">
                <a:moveTo>
                  <a:pt x="0" y="136915"/>
                </a:moveTo>
                <a:lnTo>
                  <a:pt x="6995" y="93662"/>
                </a:lnTo>
                <a:lnTo>
                  <a:pt x="26472" y="56080"/>
                </a:lnTo>
                <a:lnTo>
                  <a:pt x="56162" y="26433"/>
                </a:lnTo>
                <a:lnTo>
                  <a:pt x="93798" y="6985"/>
                </a:lnTo>
                <a:lnTo>
                  <a:pt x="137114" y="0"/>
                </a:lnTo>
                <a:lnTo>
                  <a:pt x="1234033" y="0"/>
                </a:lnTo>
                <a:lnTo>
                  <a:pt x="1277398" y="6985"/>
                </a:lnTo>
                <a:lnTo>
                  <a:pt x="1315041" y="26433"/>
                </a:lnTo>
                <a:lnTo>
                  <a:pt x="1344712" y="56080"/>
                </a:lnTo>
                <a:lnTo>
                  <a:pt x="1364165" y="93662"/>
                </a:lnTo>
                <a:lnTo>
                  <a:pt x="1371148" y="136915"/>
                </a:lnTo>
                <a:lnTo>
                  <a:pt x="1371148" y="684577"/>
                </a:lnTo>
                <a:lnTo>
                  <a:pt x="1364165" y="727830"/>
                </a:lnTo>
                <a:lnTo>
                  <a:pt x="1344712" y="765412"/>
                </a:lnTo>
                <a:lnTo>
                  <a:pt x="1315041" y="795058"/>
                </a:lnTo>
                <a:lnTo>
                  <a:pt x="1277398" y="814506"/>
                </a:lnTo>
                <a:lnTo>
                  <a:pt x="1234033" y="821492"/>
                </a:lnTo>
                <a:lnTo>
                  <a:pt x="137114" y="821492"/>
                </a:lnTo>
                <a:lnTo>
                  <a:pt x="93798" y="814506"/>
                </a:lnTo>
                <a:lnTo>
                  <a:pt x="56162" y="795058"/>
                </a:lnTo>
                <a:lnTo>
                  <a:pt x="26472" y="765412"/>
                </a:lnTo>
                <a:lnTo>
                  <a:pt x="6995" y="727830"/>
                </a:lnTo>
                <a:lnTo>
                  <a:pt x="0" y="684577"/>
                </a:lnTo>
                <a:lnTo>
                  <a:pt x="0" y="136915"/>
                </a:lnTo>
                <a:close/>
              </a:path>
            </a:pathLst>
          </a:custGeom>
          <a:ln w="9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 txBox="1"/>
          <p:nvPr/>
        </p:nvSpPr>
        <p:spPr>
          <a:xfrm>
            <a:off x="5696202" y="1974122"/>
            <a:ext cx="33352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105" dirty="0">
                <a:latin typeface="Arial"/>
                <a:cs typeface="Arial"/>
              </a:rPr>
              <a:t>F</a:t>
            </a:r>
            <a:r>
              <a:rPr sz="1266" spc="-165" dirty="0">
                <a:latin typeface="Arial"/>
                <a:cs typeface="Arial"/>
              </a:rPr>
              <a:t>W</a:t>
            </a:r>
            <a:r>
              <a:rPr sz="1266" spc="-137" dirty="0">
                <a:latin typeface="Arial"/>
                <a:cs typeface="Arial"/>
              </a:rPr>
              <a:t>D</a:t>
            </a:r>
            <a:endParaRPr sz="1266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66287" y="2171700"/>
            <a:ext cx="514350" cy="93315"/>
          </a:xfrm>
          <a:custGeom>
            <a:avLst/>
            <a:gdLst/>
            <a:ahLst/>
            <a:cxnLst/>
            <a:rect l="l" t="t" r="r" b="b"/>
            <a:pathLst>
              <a:path w="731520" h="132714">
                <a:moveTo>
                  <a:pt x="674756" y="66179"/>
                </a:moveTo>
                <a:lnTo>
                  <a:pt x="610158" y="103835"/>
                </a:lnTo>
                <a:lnTo>
                  <a:pt x="603300" y="107759"/>
                </a:lnTo>
                <a:lnTo>
                  <a:pt x="601014" y="116509"/>
                </a:lnTo>
                <a:lnTo>
                  <a:pt x="604951" y="123228"/>
                </a:lnTo>
                <a:lnTo>
                  <a:pt x="608888" y="130073"/>
                </a:lnTo>
                <a:lnTo>
                  <a:pt x="617651" y="132346"/>
                </a:lnTo>
                <a:lnTo>
                  <a:pt x="707018" y="80378"/>
                </a:lnTo>
                <a:lnTo>
                  <a:pt x="702957" y="80378"/>
                </a:lnTo>
                <a:lnTo>
                  <a:pt x="702957" y="78473"/>
                </a:lnTo>
                <a:lnTo>
                  <a:pt x="695845" y="78473"/>
                </a:lnTo>
                <a:lnTo>
                  <a:pt x="674756" y="66179"/>
                </a:lnTo>
                <a:close/>
              </a:path>
              <a:path w="731520" h="132714">
                <a:moveTo>
                  <a:pt x="650180" y="51854"/>
                </a:moveTo>
                <a:lnTo>
                  <a:pt x="0" y="51854"/>
                </a:lnTo>
                <a:lnTo>
                  <a:pt x="0" y="80378"/>
                </a:lnTo>
                <a:lnTo>
                  <a:pt x="650398" y="80378"/>
                </a:lnTo>
                <a:lnTo>
                  <a:pt x="674756" y="66179"/>
                </a:lnTo>
                <a:lnTo>
                  <a:pt x="650180" y="51854"/>
                </a:lnTo>
                <a:close/>
              </a:path>
              <a:path w="731520" h="132714">
                <a:moveTo>
                  <a:pt x="706799" y="51854"/>
                </a:moveTo>
                <a:lnTo>
                  <a:pt x="702957" y="51854"/>
                </a:lnTo>
                <a:lnTo>
                  <a:pt x="702957" y="80378"/>
                </a:lnTo>
                <a:lnTo>
                  <a:pt x="707018" y="80378"/>
                </a:lnTo>
                <a:lnTo>
                  <a:pt x="731405" y="66179"/>
                </a:lnTo>
                <a:lnTo>
                  <a:pt x="706799" y="51854"/>
                </a:lnTo>
                <a:close/>
              </a:path>
              <a:path w="731520" h="132714">
                <a:moveTo>
                  <a:pt x="695845" y="53886"/>
                </a:moveTo>
                <a:lnTo>
                  <a:pt x="674756" y="66179"/>
                </a:lnTo>
                <a:lnTo>
                  <a:pt x="695845" y="78473"/>
                </a:lnTo>
                <a:lnTo>
                  <a:pt x="695845" y="53886"/>
                </a:lnTo>
                <a:close/>
              </a:path>
              <a:path w="731520" h="132714">
                <a:moveTo>
                  <a:pt x="702957" y="53886"/>
                </a:moveTo>
                <a:lnTo>
                  <a:pt x="695845" y="53886"/>
                </a:lnTo>
                <a:lnTo>
                  <a:pt x="695845" y="78473"/>
                </a:lnTo>
                <a:lnTo>
                  <a:pt x="702957" y="78473"/>
                </a:lnTo>
                <a:lnTo>
                  <a:pt x="702957" y="53886"/>
                </a:lnTo>
                <a:close/>
              </a:path>
              <a:path w="731520" h="132714">
                <a:moveTo>
                  <a:pt x="617651" y="0"/>
                </a:moveTo>
                <a:lnTo>
                  <a:pt x="608888" y="2285"/>
                </a:lnTo>
                <a:lnTo>
                  <a:pt x="604951" y="9131"/>
                </a:lnTo>
                <a:lnTo>
                  <a:pt x="601014" y="15849"/>
                </a:lnTo>
                <a:lnTo>
                  <a:pt x="603300" y="24599"/>
                </a:lnTo>
                <a:lnTo>
                  <a:pt x="610158" y="28524"/>
                </a:lnTo>
                <a:lnTo>
                  <a:pt x="674756" y="66179"/>
                </a:lnTo>
                <a:lnTo>
                  <a:pt x="695845" y="53886"/>
                </a:lnTo>
                <a:lnTo>
                  <a:pt x="702957" y="53886"/>
                </a:lnTo>
                <a:lnTo>
                  <a:pt x="702957" y="51854"/>
                </a:lnTo>
                <a:lnTo>
                  <a:pt x="706799" y="51854"/>
                </a:lnTo>
                <a:lnTo>
                  <a:pt x="61765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4866197" y="1915695"/>
            <a:ext cx="514796" cy="93315"/>
          </a:xfrm>
          <a:custGeom>
            <a:avLst/>
            <a:gdLst/>
            <a:ahLst/>
            <a:cxnLst/>
            <a:rect l="l" t="t" r="r" b="b"/>
            <a:pathLst>
              <a:path w="732154" h="132714">
                <a:moveTo>
                  <a:pt x="706845" y="51092"/>
                </a:moveTo>
                <a:lnTo>
                  <a:pt x="702957" y="51092"/>
                </a:lnTo>
                <a:lnTo>
                  <a:pt x="703211" y="79616"/>
                </a:lnTo>
                <a:lnTo>
                  <a:pt x="650481" y="80091"/>
                </a:lnTo>
                <a:lnTo>
                  <a:pt x="603808" y="107886"/>
                </a:lnTo>
                <a:lnTo>
                  <a:pt x="601522" y="116636"/>
                </a:lnTo>
                <a:lnTo>
                  <a:pt x="605586" y="123355"/>
                </a:lnTo>
                <a:lnTo>
                  <a:pt x="609650" y="130200"/>
                </a:lnTo>
                <a:lnTo>
                  <a:pt x="618401" y="132359"/>
                </a:lnTo>
                <a:lnTo>
                  <a:pt x="625132" y="128295"/>
                </a:lnTo>
                <a:lnTo>
                  <a:pt x="731532" y="65163"/>
                </a:lnTo>
                <a:lnTo>
                  <a:pt x="706845" y="51092"/>
                </a:lnTo>
                <a:close/>
              </a:path>
              <a:path w="732154" h="132714">
                <a:moveTo>
                  <a:pt x="650074" y="51568"/>
                </a:moveTo>
                <a:lnTo>
                  <a:pt x="0" y="57429"/>
                </a:lnTo>
                <a:lnTo>
                  <a:pt x="253" y="85953"/>
                </a:lnTo>
                <a:lnTo>
                  <a:pt x="650481" y="80091"/>
                </a:lnTo>
                <a:lnTo>
                  <a:pt x="674760" y="65658"/>
                </a:lnTo>
                <a:lnTo>
                  <a:pt x="650074" y="51568"/>
                </a:lnTo>
                <a:close/>
              </a:path>
              <a:path w="732154" h="132714">
                <a:moveTo>
                  <a:pt x="674760" y="65658"/>
                </a:moveTo>
                <a:lnTo>
                  <a:pt x="650481" y="80091"/>
                </a:lnTo>
                <a:lnTo>
                  <a:pt x="703211" y="79616"/>
                </a:lnTo>
                <a:lnTo>
                  <a:pt x="703195" y="77838"/>
                </a:lnTo>
                <a:lnTo>
                  <a:pt x="696099" y="77838"/>
                </a:lnTo>
                <a:lnTo>
                  <a:pt x="674760" y="65658"/>
                </a:lnTo>
                <a:close/>
              </a:path>
              <a:path w="732154" h="132714">
                <a:moveTo>
                  <a:pt x="695845" y="53124"/>
                </a:moveTo>
                <a:lnTo>
                  <a:pt x="674760" y="65658"/>
                </a:lnTo>
                <a:lnTo>
                  <a:pt x="696099" y="77838"/>
                </a:lnTo>
                <a:lnTo>
                  <a:pt x="695845" y="53124"/>
                </a:lnTo>
                <a:close/>
              </a:path>
              <a:path w="732154" h="132714">
                <a:moveTo>
                  <a:pt x="702975" y="53124"/>
                </a:moveTo>
                <a:lnTo>
                  <a:pt x="695845" y="53124"/>
                </a:lnTo>
                <a:lnTo>
                  <a:pt x="696099" y="77838"/>
                </a:lnTo>
                <a:lnTo>
                  <a:pt x="703195" y="77838"/>
                </a:lnTo>
                <a:lnTo>
                  <a:pt x="702975" y="53124"/>
                </a:lnTo>
                <a:close/>
              </a:path>
              <a:path w="732154" h="132714">
                <a:moveTo>
                  <a:pt x="702957" y="51092"/>
                </a:moveTo>
                <a:lnTo>
                  <a:pt x="650074" y="51568"/>
                </a:lnTo>
                <a:lnTo>
                  <a:pt x="674760" y="65658"/>
                </a:lnTo>
                <a:lnTo>
                  <a:pt x="695845" y="53124"/>
                </a:lnTo>
                <a:lnTo>
                  <a:pt x="702975" y="53124"/>
                </a:lnTo>
                <a:lnTo>
                  <a:pt x="702957" y="51092"/>
                </a:lnTo>
                <a:close/>
              </a:path>
              <a:path w="732154" h="132714">
                <a:moveTo>
                  <a:pt x="617270" y="0"/>
                </a:moveTo>
                <a:lnTo>
                  <a:pt x="608507" y="2413"/>
                </a:lnTo>
                <a:lnTo>
                  <a:pt x="604570" y="9258"/>
                </a:lnTo>
                <a:lnTo>
                  <a:pt x="600633" y="15976"/>
                </a:lnTo>
                <a:lnTo>
                  <a:pt x="603046" y="24726"/>
                </a:lnTo>
                <a:lnTo>
                  <a:pt x="650074" y="51568"/>
                </a:lnTo>
                <a:lnTo>
                  <a:pt x="706845" y="51092"/>
                </a:lnTo>
                <a:lnTo>
                  <a:pt x="61727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6344552" y="2043345"/>
            <a:ext cx="450056" cy="93315"/>
          </a:xfrm>
          <a:custGeom>
            <a:avLst/>
            <a:gdLst/>
            <a:ahLst/>
            <a:cxnLst/>
            <a:rect l="l" t="t" r="r" b="b"/>
            <a:pathLst>
              <a:path w="640079" h="132714">
                <a:moveTo>
                  <a:pt x="583343" y="66173"/>
                </a:moveTo>
                <a:lnTo>
                  <a:pt x="511898" y="107759"/>
                </a:lnTo>
                <a:lnTo>
                  <a:pt x="509612" y="116497"/>
                </a:lnTo>
                <a:lnTo>
                  <a:pt x="513549" y="123215"/>
                </a:lnTo>
                <a:lnTo>
                  <a:pt x="517486" y="130073"/>
                </a:lnTo>
                <a:lnTo>
                  <a:pt x="526237" y="132346"/>
                </a:lnTo>
                <a:lnTo>
                  <a:pt x="533095" y="128422"/>
                </a:lnTo>
                <a:lnTo>
                  <a:pt x="615606" y="80378"/>
                </a:lnTo>
                <a:lnTo>
                  <a:pt x="611555" y="80378"/>
                </a:lnTo>
                <a:lnTo>
                  <a:pt x="611555" y="78473"/>
                </a:lnTo>
                <a:lnTo>
                  <a:pt x="604443" y="78473"/>
                </a:lnTo>
                <a:lnTo>
                  <a:pt x="583343" y="66173"/>
                </a:lnTo>
                <a:close/>
              </a:path>
              <a:path w="640079" h="132714">
                <a:moveTo>
                  <a:pt x="558778" y="51854"/>
                </a:moveTo>
                <a:lnTo>
                  <a:pt x="0" y="51854"/>
                </a:lnTo>
                <a:lnTo>
                  <a:pt x="0" y="80378"/>
                </a:lnTo>
                <a:lnTo>
                  <a:pt x="558975" y="80378"/>
                </a:lnTo>
                <a:lnTo>
                  <a:pt x="583343" y="66173"/>
                </a:lnTo>
                <a:lnTo>
                  <a:pt x="558778" y="51854"/>
                </a:lnTo>
                <a:close/>
              </a:path>
              <a:path w="640079" h="132714">
                <a:moveTo>
                  <a:pt x="615393" y="51854"/>
                </a:moveTo>
                <a:lnTo>
                  <a:pt x="611555" y="51854"/>
                </a:lnTo>
                <a:lnTo>
                  <a:pt x="611555" y="80378"/>
                </a:lnTo>
                <a:lnTo>
                  <a:pt x="615606" y="80378"/>
                </a:lnTo>
                <a:lnTo>
                  <a:pt x="639991" y="66179"/>
                </a:lnTo>
                <a:lnTo>
                  <a:pt x="615393" y="51854"/>
                </a:lnTo>
                <a:close/>
              </a:path>
              <a:path w="640079" h="132714">
                <a:moveTo>
                  <a:pt x="604443" y="53873"/>
                </a:moveTo>
                <a:lnTo>
                  <a:pt x="583343" y="66173"/>
                </a:lnTo>
                <a:lnTo>
                  <a:pt x="604443" y="78473"/>
                </a:lnTo>
                <a:lnTo>
                  <a:pt x="604443" y="53873"/>
                </a:lnTo>
                <a:close/>
              </a:path>
              <a:path w="640079" h="132714">
                <a:moveTo>
                  <a:pt x="611555" y="53873"/>
                </a:moveTo>
                <a:lnTo>
                  <a:pt x="604443" y="53873"/>
                </a:lnTo>
                <a:lnTo>
                  <a:pt x="604443" y="78473"/>
                </a:lnTo>
                <a:lnTo>
                  <a:pt x="611555" y="78473"/>
                </a:lnTo>
                <a:lnTo>
                  <a:pt x="611555" y="53873"/>
                </a:lnTo>
                <a:close/>
              </a:path>
              <a:path w="640079" h="132714">
                <a:moveTo>
                  <a:pt x="526237" y="0"/>
                </a:moveTo>
                <a:lnTo>
                  <a:pt x="517486" y="2273"/>
                </a:lnTo>
                <a:lnTo>
                  <a:pt x="513549" y="9131"/>
                </a:lnTo>
                <a:lnTo>
                  <a:pt x="509612" y="15849"/>
                </a:lnTo>
                <a:lnTo>
                  <a:pt x="511898" y="24587"/>
                </a:lnTo>
                <a:lnTo>
                  <a:pt x="583343" y="66173"/>
                </a:lnTo>
                <a:lnTo>
                  <a:pt x="604443" y="53873"/>
                </a:lnTo>
                <a:lnTo>
                  <a:pt x="611555" y="53873"/>
                </a:lnTo>
                <a:lnTo>
                  <a:pt x="611555" y="51854"/>
                </a:lnTo>
                <a:lnTo>
                  <a:pt x="615393" y="51854"/>
                </a:lnTo>
                <a:lnTo>
                  <a:pt x="533095" y="3924"/>
                </a:lnTo>
                <a:lnTo>
                  <a:pt x="526237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 txBox="1"/>
          <p:nvPr/>
        </p:nvSpPr>
        <p:spPr>
          <a:xfrm>
            <a:off x="4348799" y="1783403"/>
            <a:ext cx="330398" cy="496344"/>
          </a:xfrm>
          <a:prstGeom prst="rect">
            <a:avLst/>
          </a:prstGeom>
        </p:spPr>
        <p:txBody>
          <a:bodyPr vert="horz" wrap="square" lIns="0" tIns="54918" rIns="0" bIns="0" rtlCol="0">
            <a:spAutoFit/>
          </a:bodyPr>
          <a:lstStyle/>
          <a:p>
            <a:pPr marL="168319">
              <a:spcBef>
                <a:spcPts val="432"/>
              </a:spcBef>
            </a:pPr>
            <a:r>
              <a:rPr sz="1266" spc="-4" dirty="0">
                <a:latin typeface="Arial"/>
                <a:cs typeface="Arial"/>
              </a:rPr>
              <a:t>W</a:t>
            </a:r>
            <a:endParaRPr sz="1266">
              <a:latin typeface="Arial"/>
              <a:cs typeface="Arial"/>
            </a:endParaRPr>
          </a:p>
          <a:p>
            <a:pPr marL="8929">
              <a:spcBef>
                <a:spcPts val="362"/>
              </a:spcBef>
            </a:pPr>
            <a:r>
              <a:rPr sz="1266" spc="-4" dirty="0">
                <a:solidFill>
                  <a:srgbClr val="7030A0"/>
                </a:solidFill>
                <a:latin typeface="Arial"/>
                <a:cs typeface="Arial"/>
              </a:rPr>
              <a:t>Actv</a:t>
            </a:r>
            <a:endParaRPr sz="1266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24543" y="1953388"/>
            <a:ext cx="330398" cy="203363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266" spc="-4" dirty="0">
                <a:solidFill>
                  <a:srgbClr val="0070C0"/>
                </a:solidFill>
                <a:latin typeface="Arial"/>
                <a:cs typeface="Arial"/>
              </a:rPr>
              <a:t>Actv</a:t>
            </a:r>
            <a:endParaRPr sz="1266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94114" y="1682231"/>
            <a:ext cx="276820" cy="540506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 marR="3572">
              <a:lnSpc>
                <a:spcPct val="148700"/>
              </a:lnSpc>
              <a:spcBef>
                <a:spcPts val="67"/>
              </a:spcBef>
            </a:pPr>
            <a:r>
              <a:rPr sz="1160" b="1" spc="11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160" b="1" spc="4" dirty="0">
                <a:solidFill>
                  <a:srgbClr val="00B050"/>
                </a:solidFill>
                <a:latin typeface="Arial"/>
                <a:cs typeface="Arial"/>
              </a:rPr>
              <a:t>16  </a:t>
            </a:r>
            <a:r>
              <a:rPr sz="1160" b="1" spc="11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160" b="1" spc="7" dirty="0">
                <a:solidFill>
                  <a:srgbClr val="00B050"/>
                </a:solidFill>
                <a:latin typeface="Arial"/>
                <a:cs typeface="Arial"/>
              </a:rPr>
              <a:t>16</a:t>
            </a:r>
            <a:endParaRPr sz="116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07486" y="1893844"/>
            <a:ext cx="276820" cy="189781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160" b="1" spc="11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160" b="1" spc="7" dirty="0">
                <a:solidFill>
                  <a:srgbClr val="00B050"/>
                </a:solidFill>
                <a:latin typeface="Arial"/>
                <a:cs typeface="Arial"/>
              </a:rPr>
              <a:t>16</a:t>
            </a:r>
            <a:endParaRPr sz="116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96953" y="1893683"/>
            <a:ext cx="255836" cy="93315"/>
          </a:xfrm>
          <a:custGeom>
            <a:avLst/>
            <a:gdLst/>
            <a:ahLst/>
            <a:cxnLst/>
            <a:rect l="l" t="t" r="r" b="b"/>
            <a:pathLst>
              <a:path w="363854" h="132714">
                <a:moveTo>
                  <a:pt x="306587" y="66173"/>
                </a:moveTo>
                <a:lnTo>
                  <a:pt x="235254" y="107759"/>
                </a:lnTo>
                <a:lnTo>
                  <a:pt x="232968" y="116497"/>
                </a:lnTo>
                <a:lnTo>
                  <a:pt x="236905" y="123342"/>
                </a:lnTo>
                <a:lnTo>
                  <a:pt x="240842" y="130060"/>
                </a:lnTo>
                <a:lnTo>
                  <a:pt x="249605" y="132346"/>
                </a:lnTo>
                <a:lnTo>
                  <a:pt x="256463" y="128422"/>
                </a:lnTo>
                <a:lnTo>
                  <a:pt x="338664" y="80492"/>
                </a:lnTo>
                <a:lnTo>
                  <a:pt x="334924" y="80492"/>
                </a:lnTo>
                <a:lnTo>
                  <a:pt x="334924" y="78473"/>
                </a:lnTo>
                <a:lnTo>
                  <a:pt x="327685" y="78473"/>
                </a:lnTo>
                <a:lnTo>
                  <a:pt x="306587" y="66173"/>
                </a:lnTo>
                <a:close/>
              </a:path>
              <a:path w="363854" h="132714">
                <a:moveTo>
                  <a:pt x="282221" y="51968"/>
                </a:moveTo>
                <a:lnTo>
                  <a:pt x="0" y="51968"/>
                </a:lnTo>
                <a:lnTo>
                  <a:pt x="0" y="80492"/>
                </a:lnTo>
                <a:lnTo>
                  <a:pt x="282025" y="80492"/>
                </a:lnTo>
                <a:lnTo>
                  <a:pt x="306587" y="66173"/>
                </a:lnTo>
                <a:lnTo>
                  <a:pt x="282221" y="51968"/>
                </a:lnTo>
                <a:close/>
              </a:path>
              <a:path w="363854" h="132714">
                <a:moveTo>
                  <a:pt x="338876" y="51968"/>
                </a:moveTo>
                <a:lnTo>
                  <a:pt x="334924" y="51968"/>
                </a:lnTo>
                <a:lnTo>
                  <a:pt x="334924" y="80492"/>
                </a:lnTo>
                <a:lnTo>
                  <a:pt x="338664" y="80492"/>
                </a:lnTo>
                <a:lnTo>
                  <a:pt x="363232" y="66166"/>
                </a:lnTo>
                <a:lnTo>
                  <a:pt x="338876" y="51968"/>
                </a:lnTo>
                <a:close/>
              </a:path>
              <a:path w="363854" h="132714">
                <a:moveTo>
                  <a:pt x="327685" y="53873"/>
                </a:moveTo>
                <a:lnTo>
                  <a:pt x="306587" y="66173"/>
                </a:lnTo>
                <a:lnTo>
                  <a:pt x="327685" y="78473"/>
                </a:lnTo>
                <a:lnTo>
                  <a:pt x="327685" y="53873"/>
                </a:lnTo>
                <a:close/>
              </a:path>
              <a:path w="363854" h="132714">
                <a:moveTo>
                  <a:pt x="334924" y="53873"/>
                </a:moveTo>
                <a:lnTo>
                  <a:pt x="327685" y="53873"/>
                </a:lnTo>
                <a:lnTo>
                  <a:pt x="327685" y="78473"/>
                </a:lnTo>
                <a:lnTo>
                  <a:pt x="334924" y="78473"/>
                </a:lnTo>
                <a:lnTo>
                  <a:pt x="334924" y="53873"/>
                </a:lnTo>
                <a:close/>
              </a:path>
              <a:path w="363854" h="132714">
                <a:moveTo>
                  <a:pt x="249605" y="0"/>
                </a:moveTo>
                <a:lnTo>
                  <a:pt x="240842" y="2273"/>
                </a:lnTo>
                <a:lnTo>
                  <a:pt x="236905" y="9118"/>
                </a:lnTo>
                <a:lnTo>
                  <a:pt x="232968" y="15836"/>
                </a:lnTo>
                <a:lnTo>
                  <a:pt x="235254" y="24587"/>
                </a:lnTo>
                <a:lnTo>
                  <a:pt x="306598" y="66166"/>
                </a:lnTo>
                <a:lnTo>
                  <a:pt x="327685" y="53873"/>
                </a:lnTo>
                <a:lnTo>
                  <a:pt x="334924" y="53873"/>
                </a:lnTo>
                <a:lnTo>
                  <a:pt x="334924" y="51968"/>
                </a:lnTo>
                <a:lnTo>
                  <a:pt x="338876" y="51968"/>
                </a:lnTo>
                <a:lnTo>
                  <a:pt x="256463" y="3924"/>
                </a:lnTo>
                <a:lnTo>
                  <a:pt x="24960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3941493" y="1771355"/>
            <a:ext cx="523351" cy="273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1866305" y="4875609"/>
            <a:ext cx="1187648" cy="482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3357562" y="1857375"/>
            <a:ext cx="946547" cy="294680"/>
          </a:xfrm>
          <a:custGeom>
            <a:avLst/>
            <a:gdLst/>
            <a:ahLst/>
            <a:cxnLst/>
            <a:rect l="l" t="t" r="r" b="b"/>
            <a:pathLst>
              <a:path w="1346200" h="419100">
                <a:moveTo>
                  <a:pt x="0" y="419100"/>
                </a:moveTo>
                <a:lnTo>
                  <a:pt x="1346200" y="419100"/>
                </a:lnTo>
                <a:lnTo>
                  <a:pt x="1346200" y="0"/>
                </a:lnTo>
                <a:lnTo>
                  <a:pt x="0" y="0"/>
                </a:lnTo>
                <a:lnTo>
                  <a:pt x="0" y="419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3384253" y="1976737"/>
            <a:ext cx="887611" cy="93762"/>
          </a:xfrm>
          <a:custGeom>
            <a:avLst/>
            <a:gdLst/>
            <a:ahLst/>
            <a:cxnLst/>
            <a:rect l="l" t="t" r="r" b="b"/>
            <a:pathLst>
              <a:path w="1262379" h="133350">
                <a:moveTo>
                  <a:pt x="1205508" y="66358"/>
                </a:moveTo>
                <a:lnTo>
                  <a:pt x="1134173" y="108064"/>
                </a:lnTo>
                <a:lnTo>
                  <a:pt x="1131900" y="116827"/>
                </a:lnTo>
                <a:lnTo>
                  <a:pt x="1135824" y="123698"/>
                </a:lnTo>
                <a:lnTo>
                  <a:pt x="1139761" y="130428"/>
                </a:lnTo>
                <a:lnTo>
                  <a:pt x="1148524" y="132727"/>
                </a:lnTo>
                <a:lnTo>
                  <a:pt x="1237582" y="80721"/>
                </a:lnTo>
                <a:lnTo>
                  <a:pt x="1233843" y="80721"/>
                </a:lnTo>
                <a:lnTo>
                  <a:pt x="1233843" y="78689"/>
                </a:lnTo>
                <a:lnTo>
                  <a:pt x="1226604" y="78689"/>
                </a:lnTo>
                <a:lnTo>
                  <a:pt x="1205508" y="66358"/>
                </a:lnTo>
                <a:close/>
              </a:path>
              <a:path w="1262379" h="133350">
                <a:moveTo>
                  <a:pt x="1181149" y="52120"/>
                </a:moveTo>
                <a:lnTo>
                  <a:pt x="0" y="52120"/>
                </a:lnTo>
                <a:lnTo>
                  <a:pt x="0" y="80721"/>
                </a:lnTo>
                <a:lnTo>
                  <a:pt x="1180942" y="80721"/>
                </a:lnTo>
                <a:lnTo>
                  <a:pt x="1205508" y="66358"/>
                </a:lnTo>
                <a:lnTo>
                  <a:pt x="1181149" y="52120"/>
                </a:lnTo>
                <a:close/>
              </a:path>
              <a:path w="1262379" h="133350">
                <a:moveTo>
                  <a:pt x="1237794" y="52120"/>
                </a:moveTo>
                <a:lnTo>
                  <a:pt x="1233843" y="52120"/>
                </a:lnTo>
                <a:lnTo>
                  <a:pt x="1233843" y="80721"/>
                </a:lnTo>
                <a:lnTo>
                  <a:pt x="1237582" y="80721"/>
                </a:lnTo>
                <a:lnTo>
                  <a:pt x="1262151" y="66357"/>
                </a:lnTo>
                <a:lnTo>
                  <a:pt x="1237794" y="52120"/>
                </a:lnTo>
                <a:close/>
              </a:path>
              <a:path w="1262379" h="133350">
                <a:moveTo>
                  <a:pt x="1226604" y="54025"/>
                </a:moveTo>
                <a:lnTo>
                  <a:pt x="1205508" y="66358"/>
                </a:lnTo>
                <a:lnTo>
                  <a:pt x="1226604" y="78689"/>
                </a:lnTo>
                <a:lnTo>
                  <a:pt x="1226604" y="54025"/>
                </a:lnTo>
                <a:close/>
              </a:path>
              <a:path w="1262379" h="133350">
                <a:moveTo>
                  <a:pt x="1233843" y="54025"/>
                </a:moveTo>
                <a:lnTo>
                  <a:pt x="1226604" y="54025"/>
                </a:lnTo>
                <a:lnTo>
                  <a:pt x="1226604" y="78689"/>
                </a:lnTo>
                <a:lnTo>
                  <a:pt x="1233843" y="78689"/>
                </a:lnTo>
                <a:lnTo>
                  <a:pt x="1233843" y="54025"/>
                </a:lnTo>
                <a:close/>
              </a:path>
              <a:path w="1262379" h="133350">
                <a:moveTo>
                  <a:pt x="1148524" y="0"/>
                </a:moveTo>
                <a:lnTo>
                  <a:pt x="1139761" y="2298"/>
                </a:lnTo>
                <a:lnTo>
                  <a:pt x="1135824" y="9156"/>
                </a:lnTo>
                <a:lnTo>
                  <a:pt x="1131900" y="15900"/>
                </a:lnTo>
                <a:lnTo>
                  <a:pt x="1134173" y="24663"/>
                </a:lnTo>
                <a:lnTo>
                  <a:pt x="1205511" y="66357"/>
                </a:lnTo>
                <a:lnTo>
                  <a:pt x="1226604" y="54025"/>
                </a:lnTo>
                <a:lnTo>
                  <a:pt x="1233843" y="54025"/>
                </a:lnTo>
                <a:lnTo>
                  <a:pt x="1233843" y="52120"/>
                </a:lnTo>
                <a:lnTo>
                  <a:pt x="1237794" y="52120"/>
                </a:lnTo>
                <a:lnTo>
                  <a:pt x="1148524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 txBox="1"/>
          <p:nvPr/>
        </p:nvSpPr>
        <p:spPr>
          <a:xfrm>
            <a:off x="967533" y="4990559"/>
            <a:ext cx="1145232" cy="20471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266" dirty="0">
                <a:latin typeface="Arial"/>
                <a:cs typeface="Arial"/>
              </a:rPr>
              <a:t>Master-W</a:t>
            </a:r>
            <a:r>
              <a:rPr sz="1266" spc="-53" dirty="0">
                <a:latin typeface="Arial"/>
                <a:cs typeface="Arial"/>
              </a:rPr>
              <a:t> </a:t>
            </a:r>
            <a:r>
              <a:rPr sz="1266" dirty="0">
                <a:latin typeface="Arial"/>
                <a:cs typeface="Arial"/>
              </a:rPr>
              <a:t>(F32)</a:t>
            </a:r>
            <a:endParaRPr sz="1266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36969" y="2133490"/>
            <a:ext cx="1406872" cy="2841873"/>
          </a:xfrm>
          <a:custGeom>
            <a:avLst/>
            <a:gdLst/>
            <a:ahLst/>
            <a:cxnLst/>
            <a:rect l="l" t="t" r="r" b="b"/>
            <a:pathLst>
              <a:path w="2000885" h="4041775">
                <a:moveTo>
                  <a:pt x="1965977" y="51046"/>
                </a:moveTo>
                <a:lnTo>
                  <a:pt x="1942222" y="66847"/>
                </a:lnTo>
                <a:lnTo>
                  <a:pt x="0" y="4028757"/>
                </a:lnTo>
                <a:lnTo>
                  <a:pt x="25742" y="4041406"/>
                </a:lnTo>
                <a:lnTo>
                  <a:pt x="1968001" y="79296"/>
                </a:lnTo>
                <a:lnTo>
                  <a:pt x="1965977" y="51046"/>
                </a:lnTo>
                <a:close/>
              </a:path>
              <a:path w="2000885" h="4041775">
                <a:moveTo>
                  <a:pt x="1992411" y="19126"/>
                </a:moveTo>
                <a:lnTo>
                  <a:pt x="1965617" y="19126"/>
                </a:lnTo>
                <a:lnTo>
                  <a:pt x="1991309" y="31750"/>
                </a:lnTo>
                <a:lnTo>
                  <a:pt x="1968001" y="79296"/>
                </a:lnTo>
                <a:lnTo>
                  <a:pt x="1971344" y="125958"/>
                </a:lnTo>
                <a:lnTo>
                  <a:pt x="1971852" y="133730"/>
                </a:lnTo>
                <a:lnTo>
                  <a:pt x="1978723" y="139725"/>
                </a:lnTo>
                <a:lnTo>
                  <a:pt x="1986610" y="139217"/>
                </a:lnTo>
                <a:lnTo>
                  <a:pt x="1994496" y="138582"/>
                </a:lnTo>
                <a:lnTo>
                  <a:pt x="2000338" y="131686"/>
                </a:lnTo>
                <a:lnTo>
                  <a:pt x="1999830" y="123786"/>
                </a:lnTo>
                <a:lnTo>
                  <a:pt x="1992411" y="19126"/>
                </a:lnTo>
                <a:close/>
              </a:path>
              <a:path w="2000885" h="4041775">
                <a:moveTo>
                  <a:pt x="1991055" y="0"/>
                </a:moveTo>
                <a:lnTo>
                  <a:pt x="1887778" y="68592"/>
                </a:lnTo>
                <a:lnTo>
                  <a:pt x="1881174" y="73050"/>
                </a:lnTo>
                <a:lnTo>
                  <a:pt x="1879384" y="81978"/>
                </a:lnTo>
                <a:lnTo>
                  <a:pt x="1888159" y="95110"/>
                </a:lnTo>
                <a:lnTo>
                  <a:pt x="1897062" y="96888"/>
                </a:lnTo>
                <a:lnTo>
                  <a:pt x="1942222" y="66847"/>
                </a:lnTo>
                <a:lnTo>
                  <a:pt x="1965617" y="19126"/>
                </a:lnTo>
                <a:lnTo>
                  <a:pt x="1992411" y="19126"/>
                </a:lnTo>
                <a:lnTo>
                  <a:pt x="1991055" y="0"/>
                </a:lnTo>
                <a:close/>
              </a:path>
              <a:path w="2000885" h="4041775">
                <a:moveTo>
                  <a:pt x="1980660" y="26517"/>
                </a:moveTo>
                <a:lnTo>
                  <a:pt x="1964220" y="26517"/>
                </a:lnTo>
                <a:lnTo>
                  <a:pt x="1986356" y="37490"/>
                </a:lnTo>
                <a:lnTo>
                  <a:pt x="1965977" y="51046"/>
                </a:lnTo>
                <a:lnTo>
                  <a:pt x="1968001" y="79296"/>
                </a:lnTo>
                <a:lnTo>
                  <a:pt x="1991309" y="31750"/>
                </a:lnTo>
                <a:lnTo>
                  <a:pt x="1980660" y="26517"/>
                </a:lnTo>
                <a:close/>
              </a:path>
              <a:path w="2000885" h="4041775">
                <a:moveTo>
                  <a:pt x="1965617" y="19126"/>
                </a:moveTo>
                <a:lnTo>
                  <a:pt x="1942222" y="66847"/>
                </a:lnTo>
                <a:lnTo>
                  <a:pt x="1965977" y="51046"/>
                </a:lnTo>
                <a:lnTo>
                  <a:pt x="1964220" y="26517"/>
                </a:lnTo>
                <a:lnTo>
                  <a:pt x="1980660" y="26517"/>
                </a:lnTo>
                <a:lnTo>
                  <a:pt x="1965617" y="19126"/>
                </a:lnTo>
                <a:close/>
              </a:path>
              <a:path w="2000885" h="4041775">
                <a:moveTo>
                  <a:pt x="1964220" y="26517"/>
                </a:moveTo>
                <a:lnTo>
                  <a:pt x="1965977" y="51046"/>
                </a:lnTo>
                <a:lnTo>
                  <a:pt x="1986356" y="37490"/>
                </a:lnTo>
                <a:lnTo>
                  <a:pt x="1964220" y="26517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 txBox="1"/>
          <p:nvPr/>
        </p:nvSpPr>
        <p:spPr>
          <a:xfrm>
            <a:off x="2634131" y="1892051"/>
            <a:ext cx="598736" cy="20426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266" dirty="0">
                <a:latin typeface="Arial"/>
                <a:cs typeface="Arial"/>
              </a:rPr>
              <a:t>W</a:t>
            </a:r>
            <a:r>
              <a:rPr sz="1266" spc="-49" dirty="0">
                <a:latin typeface="Arial"/>
                <a:cs typeface="Arial"/>
              </a:rPr>
              <a:t> </a:t>
            </a:r>
            <a:r>
              <a:rPr sz="1266" spc="-4" dirty="0">
                <a:latin typeface="Arial"/>
                <a:cs typeface="Arial"/>
              </a:rPr>
              <a:t>(</a:t>
            </a:r>
            <a:r>
              <a:rPr sz="1266" spc="-4" dirty="0">
                <a:solidFill>
                  <a:srgbClr val="00B050"/>
                </a:solidFill>
                <a:latin typeface="Arial"/>
                <a:cs typeface="Arial"/>
              </a:rPr>
              <a:t>F16</a:t>
            </a:r>
            <a:r>
              <a:rPr sz="1266" spc="-4" dirty="0">
                <a:latin typeface="Arial"/>
                <a:cs typeface="Arial"/>
              </a:rPr>
              <a:t>)</a:t>
            </a:r>
            <a:endParaRPr sz="1266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41440" y="5127064"/>
            <a:ext cx="250031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473" y="0"/>
                </a:lnTo>
              </a:path>
            </a:pathLst>
          </a:custGeom>
          <a:ln w="28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 txBox="1"/>
          <p:nvPr/>
        </p:nvSpPr>
        <p:spPr>
          <a:xfrm>
            <a:off x="3166132" y="4967217"/>
            <a:ext cx="9197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6"/>
              </a:lnSpc>
            </a:pPr>
            <a:r>
              <a:rPr sz="1160" b="1" spc="11" dirty="0">
                <a:latin typeface="Arial"/>
                <a:cs typeface="Arial"/>
              </a:rPr>
              <a:t>F</a:t>
            </a:r>
            <a:endParaRPr sz="116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52054" y="4834333"/>
            <a:ext cx="1214438" cy="483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2491383" y="4839890"/>
            <a:ext cx="5313164" cy="642938"/>
          </a:xfrm>
          <a:custGeom>
            <a:avLst/>
            <a:gdLst/>
            <a:ahLst/>
            <a:cxnLst/>
            <a:rect l="l" t="t" r="r" b="b"/>
            <a:pathLst>
              <a:path w="7556500" h="914400">
                <a:moveTo>
                  <a:pt x="0" y="914400"/>
                </a:moveTo>
                <a:lnTo>
                  <a:pt x="7556500" y="914400"/>
                </a:lnTo>
                <a:lnTo>
                  <a:pt x="75565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2528271" y="5092708"/>
            <a:ext cx="1371600" cy="93315"/>
          </a:xfrm>
          <a:custGeom>
            <a:avLst/>
            <a:gdLst/>
            <a:ahLst/>
            <a:cxnLst/>
            <a:rect l="l" t="t" r="r" b="b"/>
            <a:pathLst>
              <a:path w="1950720" h="132715">
                <a:moveTo>
                  <a:pt x="1893541" y="66340"/>
                </a:moveTo>
                <a:lnTo>
                  <a:pt x="1822196" y="108000"/>
                </a:lnTo>
                <a:lnTo>
                  <a:pt x="1819910" y="116738"/>
                </a:lnTo>
                <a:lnTo>
                  <a:pt x="1827784" y="130378"/>
                </a:lnTo>
                <a:lnTo>
                  <a:pt x="1836534" y="132676"/>
                </a:lnTo>
                <a:lnTo>
                  <a:pt x="1925704" y="80632"/>
                </a:lnTo>
                <a:lnTo>
                  <a:pt x="1921764" y="80632"/>
                </a:lnTo>
                <a:lnTo>
                  <a:pt x="1921764" y="78676"/>
                </a:lnTo>
                <a:lnTo>
                  <a:pt x="1914664" y="78676"/>
                </a:lnTo>
                <a:lnTo>
                  <a:pt x="1893541" y="66340"/>
                </a:lnTo>
                <a:close/>
              </a:path>
              <a:path w="1950720" h="132715">
                <a:moveTo>
                  <a:pt x="1869086" y="52057"/>
                </a:moveTo>
                <a:lnTo>
                  <a:pt x="0" y="52057"/>
                </a:lnTo>
                <a:lnTo>
                  <a:pt x="0" y="80632"/>
                </a:lnTo>
                <a:lnTo>
                  <a:pt x="1869076" y="80632"/>
                </a:lnTo>
                <a:lnTo>
                  <a:pt x="1893541" y="66340"/>
                </a:lnTo>
                <a:lnTo>
                  <a:pt x="1869086" y="52057"/>
                </a:lnTo>
                <a:close/>
              </a:path>
              <a:path w="1950720" h="132715">
                <a:moveTo>
                  <a:pt x="1925709" y="52057"/>
                </a:moveTo>
                <a:lnTo>
                  <a:pt x="1921764" y="52057"/>
                </a:lnTo>
                <a:lnTo>
                  <a:pt x="1921764" y="80632"/>
                </a:lnTo>
                <a:lnTo>
                  <a:pt x="1925704" y="80632"/>
                </a:lnTo>
                <a:lnTo>
                  <a:pt x="1950173" y="66344"/>
                </a:lnTo>
                <a:lnTo>
                  <a:pt x="1925709" y="52057"/>
                </a:lnTo>
                <a:close/>
              </a:path>
              <a:path w="1950720" h="132715">
                <a:moveTo>
                  <a:pt x="1914664" y="54000"/>
                </a:moveTo>
                <a:lnTo>
                  <a:pt x="1893541" y="66340"/>
                </a:lnTo>
                <a:lnTo>
                  <a:pt x="1914664" y="78676"/>
                </a:lnTo>
                <a:lnTo>
                  <a:pt x="1914664" y="54000"/>
                </a:lnTo>
                <a:close/>
              </a:path>
              <a:path w="1950720" h="132715">
                <a:moveTo>
                  <a:pt x="1921764" y="54000"/>
                </a:moveTo>
                <a:lnTo>
                  <a:pt x="1914664" y="54000"/>
                </a:lnTo>
                <a:lnTo>
                  <a:pt x="1914664" y="78676"/>
                </a:lnTo>
                <a:lnTo>
                  <a:pt x="1921764" y="78676"/>
                </a:lnTo>
                <a:lnTo>
                  <a:pt x="1921764" y="54000"/>
                </a:lnTo>
                <a:close/>
              </a:path>
              <a:path w="1950720" h="132715">
                <a:moveTo>
                  <a:pt x="1836534" y="0"/>
                </a:moveTo>
                <a:lnTo>
                  <a:pt x="1827784" y="2311"/>
                </a:lnTo>
                <a:lnTo>
                  <a:pt x="1819910" y="15938"/>
                </a:lnTo>
                <a:lnTo>
                  <a:pt x="1822196" y="24701"/>
                </a:lnTo>
                <a:lnTo>
                  <a:pt x="1893541" y="66340"/>
                </a:lnTo>
                <a:lnTo>
                  <a:pt x="1914664" y="54000"/>
                </a:lnTo>
                <a:lnTo>
                  <a:pt x="1921764" y="54000"/>
                </a:lnTo>
                <a:lnTo>
                  <a:pt x="1921764" y="52057"/>
                </a:lnTo>
                <a:lnTo>
                  <a:pt x="1925709" y="52057"/>
                </a:lnTo>
                <a:lnTo>
                  <a:pt x="1836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3899398" y="4849981"/>
            <a:ext cx="1421160" cy="579090"/>
          </a:xfrm>
          <a:custGeom>
            <a:avLst/>
            <a:gdLst/>
            <a:ahLst/>
            <a:cxnLst/>
            <a:rect l="l" t="t" r="r" b="b"/>
            <a:pathLst>
              <a:path w="2021204" h="823595">
                <a:moveTo>
                  <a:pt x="1884083" y="0"/>
                </a:moveTo>
                <a:lnTo>
                  <a:pt x="136982" y="0"/>
                </a:lnTo>
                <a:lnTo>
                  <a:pt x="93704" y="6993"/>
                </a:lnTo>
                <a:lnTo>
                  <a:pt x="56103" y="26468"/>
                </a:lnTo>
                <a:lnTo>
                  <a:pt x="26444" y="56164"/>
                </a:lnTo>
                <a:lnTo>
                  <a:pt x="6988" y="93823"/>
                </a:lnTo>
                <a:lnTo>
                  <a:pt x="0" y="137185"/>
                </a:lnTo>
                <a:lnTo>
                  <a:pt x="0" y="685914"/>
                </a:lnTo>
                <a:lnTo>
                  <a:pt x="6988" y="729277"/>
                </a:lnTo>
                <a:lnTo>
                  <a:pt x="26444" y="766939"/>
                </a:lnTo>
                <a:lnTo>
                  <a:pt x="56103" y="796639"/>
                </a:lnTo>
                <a:lnTo>
                  <a:pt x="93704" y="816117"/>
                </a:lnTo>
                <a:lnTo>
                  <a:pt x="136982" y="823112"/>
                </a:lnTo>
                <a:lnTo>
                  <a:pt x="1884083" y="823112"/>
                </a:lnTo>
                <a:lnTo>
                  <a:pt x="1927404" y="816117"/>
                </a:lnTo>
                <a:lnTo>
                  <a:pt x="1965010" y="796639"/>
                </a:lnTo>
                <a:lnTo>
                  <a:pt x="1994654" y="766939"/>
                </a:lnTo>
                <a:lnTo>
                  <a:pt x="2014088" y="729277"/>
                </a:lnTo>
                <a:lnTo>
                  <a:pt x="2021065" y="685914"/>
                </a:lnTo>
                <a:lnTo>
                  <a:pt x="2021065" y="137185"/>
                </a:lnTo>
                <a:lnTo>
                  <a:pt x="2014088" y="93823"/>
                </a:lnTo>
                <a:lnTo>
                  <a:pt x="1994654" y="56164"/>
                </a:lnTo>
                <a:lnTo>
                  <a:pt x="1965010" y="26468"/>
                </a:lnTo>
                <a:lnTo>
                  <a:pt x="1927404" y="6993"/>
                </a:lnTo>
                <a:lnTo>
                  <a:pt x="1884083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3899394" y="4849980"/>
            <a:ext cx="1421160" cy="579090"/>
          </a:xfrm>
          <a:custGeom>
            <a:avLst/>
            <a:gdLst/>
            <a:ahLst/>
            <a:cxnLst/>
            <a:rect l="l" t="t" r="r" b="b"/>
            <a:pathLst>
              <a:path w="2021204" h="823595">
                <a:moveTo>
                  <a:pt x="2021065" y="137184"/>
                </a:moveTo>
                <a:lnTo>
                  <a:pt x="2014088" y="93822"/>
                </a:lnTo>
                <a:lnTo>
                  <a:pt x="1994656" y="56163"/>
                </a:lnTo>
                <a:lnTo>
                  <a:pt x="1965014" y="26467"/>
                </a:lnTo>
                <a:lnTo>
                  <a:pt x="1927408" y="6993"/>
                </a:lnTo>
                <a:lnTo>
                  <a:pt x="1884087" y="0"/>
                </a:lnTo>
                <a:lnTo>
                  <a:pt x="136978" y="0"/>
                </a:lnTo>
                <a:lnTo>
                  <a:pt x="93705" y="6993"/>
                </a:lnTo>
                <a:lnTo>
                  <a:pt x="56106" y="26467"/>
                </a:lnTo>
                <a:lnTo>
                  <a:pt x="26445" y="56163"/>
                </a:lnTo>
                <a:lnTo>
                  <a:pt x="6988" y="93822"/>
                </a:lnTo>
                <a:lnTo>
                  <a:pt x="0" y="137184"/>
                </a:lnTo>
                <a:lnTo>
                  <a:pt x="0" y="685910"/>
                </a:lnTo>
                <a:lnTo>
                  <a:pt x="6988" y="729274"/>
                </a:lnTo>
                <a:lnTo>
                  <a:pt x="26445" y="766936"/>
                </a:lnTo>
                <a:lnTo>
                  <a:pt x="56106" y="796636"/>
                </a:lnTo>
                <a:lnTo>
                  <a:pt x="93705" y="816113"/>
                </a:lnTo>
                <a:lnTo>
                  <a:pt x="136978" y="823108"/>
                </a:lnTo>
                <a:lnTo>
                  <a:pt x="1884087" y="823108"/>
                </a:lnTo>
                <a:lnTo>
                  <a:pt x="1927408" y="816113"/>
                </a:lnTo>
                <a:lnTo>
                  <a:pt x="1965014" y="796636"/>
                </a:lnTo>
                <a:lnTo>
                  <a:pt x="1994656" y="766936"/>
                </a:lnTo>
                <a:lnTo>
                  <a:pt x="2014088" y="729274"/>
                </a:lnTo>
                <a:lnTo>
                  <a:pt x="2021065" y="685910"/>
                </a:lnTo>
                <a:lnTo>
                  <a:pt x="2021065" y="13718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 txBox="1"/>
          <p:nvPr/>
        </p:nvSpPr>
        <p:spPr>
          <a:xfrm>
            <a:off x="4109398" y="5024098"/>
            <a:ext cx="100057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latin typeface="Arial"/>
                <a:cs typeface="Arial"/>
              </a:rPr>
              <a:t>Weight</a:t>
            </a:r>
            <a:r>
              <a:rPr sz="1266" spc="-105" dirty="0">
                <a:latin typeface="Arial"/>
                <a:cs typeface="Arial"/>
              </a:rPr>
              <a:t> </a:t>
            </a:r>
            <a:r>
              <a:rPr sz="1266" spc="-56" dirty="0">
                <a:latin typeface="Arial"/>
                <a:cs typeface="Arial"/>
              </a:rPr>
              <a:t>Update</a:t>
            </a:r>
            <a:endParaRPr sz="1266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41449" y="4936643"/>
            <a:ext cx="276374" cy="19023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60" b="1" spc="11" dirty="0">
                <a:latin typeface="Arial"/>
                <a:cs typeface="Arial"/>
              </a:rPr>
              <a:t>F</a:t>
            </a:r>
            <a:r>
              <a:rPr sz="1160" b="1" spc="7" dirty="0">
                <a:latin typeface="Arial"/>
                <a:cs typeface="Arial"/>
              </a:rPr>
              <a:t>32</a:t>
            </a:r>
            <a:endParaRPr sz="116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09761" y="5003305"/>
            <a:ext cx="1364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Arial"/>
                <a:cs typeface="Arial"/>
              </a:rPr>
              <a:t>Updated</a:t>
            </a:r>
            <a:r>
              <a:rPr sz="1266" spc="-49" dirty="0">
                <a:latin typeface="Arial"/>
                <a:cs typeface="Arial"/>
              </a:rPr>
              <a:t> </a:t>
            </a:r>
            <a:r>
              <a:rPr sz="1266" spc="-4" dirty="0">
                <a:latin typeface="Arial"/>
                <a:cs typeface="Arial"/>
              </a:rPr>
              <a:t>Master-W</a:t>
            </a:r>
            <a:endParaRPr sz="1266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41953" y="5096762"/>
            <a:ext cx="904577" cy="93315"/>
          </a:xfrm>
          <a:custGeom>
            <a:avLst/>
            <a:gdLst/>
            <a:ahLst/>
            <a:cxnLst/>
            <a:rect l="l" t="t" r="r" b="b"/>
            <a:pathLst>
              <a:path w="1286509" h="132715">
                <a:moveTo>
                  <a:pt x="1229560" y="66340"/>
                </a:moveTo>
                <a:lnTo>
                  <a:pt x="1158354" y="108000"/>
                </a:lnTo>
                <a:lnTo>
                  <a:pt x="1155941" y="116738"/>
                </a:lnTo>
                <a:lnTo>
                  <a:pt x="1160005" y="123558"/>
                </a:lnTo>
                <a:lnTo>
                  <a:pt x="1163929" y="130378"/>
                </a:lnTo>
                <a:lnTo>
                  <a:pt x="1172679" y="132676"/>
                </a:lnTo>
                <a:lnTo>
                  <a:pt x="1261755" y="80632"/>
                </a:lnTo>
                <a:lnTo>
                  <a:pt x="1257909" y="80632"/>
                </a:lnTo>
                <a:lnTo>
                  <a:pt x="1257909" y="78676"/>
                </a:lnTo>
                <a:lnTo>
                  <a:pt x="1250683" y="78676"/>
                </a:lnTo>
                <a:lnTo>
                  <a:pt x="1229560" y="66340"/>
                </a:lnTo>
                <a:close/>
              </a:path>
              <a:path w="1286509" h="132715">
                <a:moveTo>
                  <a:pt x="1205105" y="52057"/>
                </a:moveTo>
                <a:lnTo>
                  <a:pt x="0" y="52057"/>
                </a:lnTo>
                <a:lnTo>
                  <a:pt x="0" y="80632"/>
                </a:lnTo>
                <a:lnTo>
                  <a:pt x="1205095" y="80632"/>
                </a:lnTo>
                <a:lnTo>
                  <a:pt x="1229560" y="66340"/>
                </a:lnTo>
                <a:lnTo>
                  <a:pt x="1205105" y="52057"/>
                </a:lnTo>
                <a:close/>
              </a:path>
              <a:path w="1286509" h="132715">
                <a:moveTo>
                  <a:pt x="1261760" y="52057"/>
                </a:moveTo>
                <a:lnTo>
                  <a:pt x="1257909" y="52057"/>
                </a:lnTo>
                <a:lnTo>
                  <a:pt x="1257909" y="80632"/>
                </a:lnTo>
                <a:lnTo>
                  <a:pt x="1261755" y="80632"/>
                </a:lnTo>
                <a:lnTo>
                  <a:pt x="1286192" y="66344"/>
                </a:lnTo>
                <a:lnTo>
                  <a:pt x="1261760" y="52057"/>
                </a:lnTo>
                <a:close/>
              </a:path>
              <a:path w="1286509" h="132715">
                <a:moveTo>
                  <a:pt x="1250683" y="54000"/>
                </a:moveTo>
                <a:lnTo>
                  <a:pt x="1229560" y="66340"/>
                </a:lnTo>
                <a:lnTo>
                  <a:pt x="1250683" y="78676"/>
                </a:lnTo>
                <a:lnTo>
                  <a:pt x="1250683" y="54000"/>
                </a:lnTo>
                <a:close/>
              </a:path>
              <a:path w="1286509" h="132715">
                <a:moveTo>
                  <a:pt x="1257909" y="54000"/>
                </a:moveTo>
                <a:lnTo>
                  <a:pt x="1250683" y="54000"/>
                </a:lnTo>
                <a:lnTo>
                  <a:pt x="1250683" y="78676"/>
                </a:lnTo>
                <a:lnTo>
                  <a:pt x="1257909" y="78676"/>
                </a:lnTo>
                <a:lnTo>
                  <a:pt x="1257909" y="54000"/>
                </a:lnTo>
                <a:close/>
              </a:path>
              <a:path w="1286509" h="132715">
                <a:moveTo>
                  <a:pt x="1172679" y="0"/>
                </a:moveTo>
                <a:lnTo>
                  <a:pt x="1163929" y="2311"/>
                </a:lnTo>
                <a:lnTo>
                  <a:pt x="1160005" y="9118"/>
                </a:lnTo>
                <a:lnTo>
                  <a:pt x="1155941" y="15951"/>
                </a:lnTo>
                <a:lnTo>
                  <a:pt x="1158354" y="24701"/>
                </a:lnTo>
                <a:lnTo>
                  <a:pt x="1229560" y="66340"/>
                </a:lnTo>
                <a:lnTo>
                  <a:pt x="1250683" y="54000"/>
                </a:lnTo>
                <a:lnTo>
                  <a:pt x="1257909" y="54000"/>
                </a:lnTo>
                <a:lnTo>
                  <a:pt x="1257909" y="52057"/>
                </a:lnTo>
                <a:lnTo>
                  <a:pt x="1261760" y="52057"/>
                </a:lnTo>
                <a:lnTo>
                  <a:pt x="11726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 txBox="1"/>
          <p:nvPr/>
        </p:nvSpPr>
        <p:spPr>
          <a:xfrm>
            <a:off x="5374753" y="4936643"/>
            <a:ext cx="276374" cy="19023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160" b="1" spc="11" dirty="0">
                <a:latin typeface="Arial"/>
                <a:cs typeface="Arial"/>
              </a:rPr>
              <a:t>F</a:t>
            </a:r>
            <a:r>
              <a:rPr sz="1160" b="1" spc="7" dirty="0">
                <a:latin typeface="Arial"/>
                <a:cs typeface="Arial"/>
              </a:rPr>
              <a:t>32</a:t>
            </a:r>
            <a:endParaRPr sz="116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9696" y="6098034"/>
            <a:ext cx="829612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Boris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Ginsburg,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Sergei </a:t>
            </a:r>
            <a:r>
              <a:rPr sz="1406" spc="-14" dirty="0">
                <a:solidFill>
                  <a:srgbClr val="53585F"/>
                </a:solidFill>
                <a:latin typeface="Arial"/>
                <a:cs typeface="Arial"/>
              </a:rPr>
              <a:t>Nikolaev,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Paulius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Micikevicius, </a:t>
            </a:r>
            <a:r>
              <a:rPr sz="1406" spc="-7" dirty="0">
                <a:solidFill>
                  <a:srgbClr val="53585F"/>
                </a:solidFill>
                <a:latin typeface="Arial"/>
                <a:cs typeface="Arial"/>
              </a:rPr>
              <a:t>“Training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with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mixed precision”,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NVIDIA GTC</a:t>
            </a:r>
            <a:r>
              <a:rPr sz="1406" spc="-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2017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753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0846" y="1702324"/>
            <a:ext cx="3453343" cy="3453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2520" y="1642948"/>
            <a:ext cx="3546442" cy="3552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5" name="object 5"/>
          <p:cNvSpPr/>
          <p:nvPr/>
        </p:nvSpPr>
        <p:spPr>
          <a:xfrm>
            <a:off x="5905363" y="1976997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363" y="2561069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363" y="3100095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27812" y="1844079"/>
            <a:ext cx="179514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 marL="57150" marR="5080" indent="-45085">
              <a:lnSpc>
                <a:spcPct val="196500"/>
              </a:lnSpc>
              <a:spcBef>
                <a:spcPts val="355"/>
              </a:spcBef>
            </a:pPr>
            <a:r>
              <a:rPr sz="1800" spc="-5" dirty="0">
                <a:latin typeface="Arial"/>
                <a:cs typeface="Arial"/>
              </a:rPr>
              <a:t>SGD+Momentum  Nesterov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18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0132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7825" y="367459"/>
            <a:ext cx="2812008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Inception</a:t>
            </a:r>
            <a:r>
              <a:rPr spc="-56" dirty="0"/>
              <a:t> </a:t>
            </a:r>
            <a:r>
              <a:rPr dirty="0"/>
              <a:t>V1</a:t>
            </a:r>
          </a:p>
        </p:txBody>
      </p:sp>
      <p:sp>
        <p:nvSpPr>
          <p:cNvPr id="3" name="object 3"/>
          <p:cNvSpPr/>
          <p:nvPr/>
        </p:nvSpPr>
        <p:spPr>
          <a:xfrm>
            <a:off x="440327" y="2051712"/>
            <a:ext cx="6969272" cy="334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4482783" y="2965165"/>
            <a:ext cx="4420025" cy="212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419696" y="6098034"/>
            <a:ext cx="829612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Boris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Ginsburg,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Sergei </a:t>
            </a:r>
            <a:r>
              <a:rPr sz="1406" spc="-14" dirty="0">
                <a:solidFill>
                  <a:srgbClr val="53585F"/>
                </a:solidFill>
                <a:latin typeface="Arial"/>
                <a:cs typeface="Arial"/>
              </a:rPr>
              <a:t>Nikolaev,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Paulius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Micikevicius, </a:t>
            </a:r>
            <a:r>
              <a:rPr sz="1406" spc="-7" dirty="0">
                <a:solidFill>
                  <a:srgbClr val="53585F"/>
                </a:solidFill>
                <a:latin typeface="Arial"/>
                <a:cs typeface="Arial"/>
              </a:rPr>
              <a:t>“Training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with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mixed precision”,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NVIDIA GTC</a:t>
            </a:r>
            <a:r>
              <a:rPr sz="1406" spc="-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2017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1122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3888" y="367459"/>
            <a:ext cx="1727399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ResNet</a:t>
            </a:r>
          </a:p>
        </p:txBody>
      </p:sp>
      <p:sp>
        <p:nvSpPr>
          <p:cNvPr id="3" name="object 3"/>
          <p:cNvSpPr/>
          <p:nvPr/>
        </p:nvSpPr>
        <p:spPr>
          <a:xfrm>
            <a:off x="465397" y="2072965"/>
            <a:ext cx="6955360" cy="3244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4838854" y="3107754"/>
            <a:ext cx="3893245" cy="181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419696" y="6098034"/>
            <a:ext cx="829612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Boris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Ginsburg,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Sergei </a:t>
            </a:r>
            <a:r>
              <a:rPr sz="1406" spc="-14" dirty="0">
                <a:solidFill>
                  <a:srgbClr val="53585F"/>
                </a:solidFill>
                <a:latin typeface="Arial"/>
                <a:cs typeface="Arial"/>
              </a:rPr>
              <a:t>Nikolaev,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Paulius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Micikevicius, </a:t>
            </a:r>
            <a:r>
              <a:rPr sz="1406" spc="-7" dirty="0">
                <a:solidFill>
                  <a:srgbClr val="53585F"/>
                </a:solidFill>
                <a:latin typeface="Arial"/>
                <a:cs typeface="Arial"/>
              </a:rPr>
              <a:t>“Training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with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mixed precision”,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NVIDIA GTC</a:t>
            </a:r>
            <a:r>
              <a:rPr sz="1406" spc="-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2017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4358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0501" y="282073"/>
            <a:ext cx="1148804" cy="376938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b="1" kern="1200" spc="-4" dirty="0">
                <a:solidFill>
                  <a:srgbClr val="8C1515"/>
                </a:solidFill>
                <a:ea typeface="+mn-ea"/>
              </a:rPr>
              <a:t>AlexNet</a:t>
            </a:r>
          </a:p>
        </p:txBody>
      </p:sp>
      <p:sp>
        <p:nvSpPr>
          <p:cNvPr id="3" name="object 3"/>
          <p:cNvSpPr/>
          <p:nvPr/>
        </p:nvSpPr>
        <p:spPr>
          <a:xfrm>
            <a:off x="1017984" y="598289"/>
            <a:ext cx="6893719" cy="1616273"/>
          </a:xfrm>
          <a:custGeom>
            <a:avLst/>
            <a:gdLst/>
            <a:ahLst/>
            <a:cxnLst/>
            <a:rect l="l" t="t" r="r" b="b"/>
            <a:pathLst>
              <a:path w="9804400" h="2298700">
                <a:moveTo>
                  <a:pt x="0" y="0"/>
                </a:moveTo>
                <a:lnTo>
                  <a:pt x="9804400" y="0"/>
                </a:lnTo>
                <a:lnTo>
                  <a:pt x="9804400" y="2298700"/>
                </a:lnTo>
                <a:lnTo>
                  <a:pt x="0" y="229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03102" y="692221"/>
          <a:ext cx="6724055" cy="16060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786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</a:pPr>
                      <a:r>
                        <a:rPr sz="1800" b="1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Top1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accuracy,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</a:pPr>
                      <a:r>
                        <a:rPr sz="1800" b="1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Top5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accuracy,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8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Fp32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6617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800" spc="10" dirty="0">
                          <a:latin typeface="Trebuchet MS"/>
                          <a:cs typeface="Trebuchet MS"/>
                        </a:rPr>
                        <a:t>58.62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6617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800" spc="10" dirty="0">
                          <a:latin typeface="Trebuchet MS"/>
                          <a:cs typeface="Trebuchet MS"/>
                        </a:rPr>
                        <a:t>81.25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6617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79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8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Mixed precision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training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6617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800" spc="5" dirty="0">
                          <a:latin typeface="Trebuchet MS"/>
                          <a:cs typeface="Trebuchet MS"/>
                        </a:rPr>
                        <a:t>58.12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6617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800" spc="5" dirty="0">
                          <a:latin typeface="Trebuchet MS"/>
                          <a:cs typeface="Trebuchet MS"/>
                        </a:rPr>
                        <a:t>80.71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6617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61172" y="2214563"/>
            <a:ext cx="1822996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b="1" spc="-4" dirty="0">
                <a:solidFill>
                  <a:srgbClr val="8C1515"/>
                </a:solidFill>
                <a:latin typeface="Arial"/>
                <a:cs typeface="Arial"/>
              </a:rPr>
              <a:t>Inception</a:t>
            </a:r>
            <a:r>
              <a:rPr sz="2391" b="1" spc="-56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2391" b="1" dirty="0">
                <a:solidFill>
                  <a:srgbClr val="8C1515"/>
                </a:solidFill>
                <a:latin typeface="Arial"/>
                <a:cs typeface="Arial"/>
              </a:rPr>
              <a:t>V3</a:t>
            </a:r>
            <a:endParaRPr sz="2391" dirty="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54310" y="4526581"/>
          <a:ext cx="6808886" cy="1540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6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3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2800"/>
                        </a:lnSpc>
                      </a:pPr>
                      <a:r>
                        <a:rPr sz="17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Top1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7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accuracy,</a:t>
                      </a:r>
                      <a:r>
                        <a:rPr sz="17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2800"/>
                        </a:lnSpc>
                      </a:pPr>
                      <a:r>
                        <a:rPr sz="17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Top5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7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accuracy,</a:t>
                      </a:r>
                      <a:r>
                        <a:rPr sz="17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56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Fp32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036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700" spc="-5" dirty="0">
                          <a:latin typeface="Trebuchet MS"/>
                          <a:cs typeface="Trebuchet MS"/>
                        </a:rPr>
                        <a:t>73.85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036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700" spc="-5" dirty="0">
                          <a:latin typeface="Trebuchet MS"/>
                          <a:cs typeface="Trebuchet MS"/>
                        </a:rPr>
                        <a:t>91.44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036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56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Mixed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precision</a:t>
                      </a:r>
                      <a:r>
                        <a:rPr sz="17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training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036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700" spc="-5" dirty="0">
                          <a:latin typeface="Trebuchet MS"/>
                          <a:cs typeface="Trebuchet MS"/>
                        </a:rPr>
                        <a:t>73.6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036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700" spc="-5" dirty="0">
                          <a:latin typeface="Trebuchet MS"/>
                          <a:cs typeface="Trebuchet MS"/>
                        </a:rPr>
                        <a:t>91.11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036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098352" y="2580680"/>
            <a:ext cx="6732984" cy="1482328"/>
          </a:xfrm>
          <a:custGeom>
            <a:avLst/>
            <a:gdLst/>
            <a:ahLst/>
            <a:cxnLst/>
            <a:rect l="l" t="t" r="r" b="b"/>
            <a:pathLst>
              <a:path w="9575800" h="2108200">
                <a:moveTo>
                  <a:pt x="0" y="2108200"/>
                </a:moveTo>
                <a:lnTo>
                  <a:pt x="9575800" y="2108200"/>
                </a:lnTo>
                <a:lnTo>
                  <a:pt x="9575800" y="0"/>
                </a:lnTo>
                <a:lnTo>
                  <a:pt x="0" y="0"/>
                </a:lnTo>
                <a:lnTo>
                  <a:pt x="0" y="2108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32320" y="2594602"/>
          <a:ext cx="6653509" cy="1544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7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3572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810"/>
                        </a:lnSpc>
                      </a:pPr>
                      <a:r>
                        <a:rPr sz="1700" b="1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Top1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7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accuracy,</a:t>
                      </a:r>
                      <a:r>
                        <a:rPr sz="17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810"/>
                        </a:lnSpc>
                      </a:pPr>
                      <a:r>
                        <a:rPr sz="1700" b="1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Top5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7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accuracy,</a:t>
                      </a:r>
                      <a:r>
                        <a:rPr sz="17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28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Fp32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1707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700" spc="-10" dirty="0">
                          <a:latin typeface="Trebuchet MS"/>
                          <a:cs typeface="Trebuchet MS"/>
                        </a:rPr>
                        <a:t>71.75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1707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669925" algn="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700" spc="-5" dirty="0">
                          <a:latin typeface="Trebuchet MS"/>
                          <a:cs typeface="Trebuchet MS"/>
                        </a:rPr>
                        <a:t>90.52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1707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28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Mixed precision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training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81707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700" spc="-10" dirty="0">
                          <a:latin typeface="Trebuchet MS"/>
                          <a:cs typeface="Trebuchet MS"/>
                        </a:rPr>
                        <a:t>71.17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1707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669925" algn="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700" spc="-5" dirty="0">
                          <a:latin typeface="Trebuchet MS"/>
                          <a:cs typeface="Trebuchet MS"/>
                        </a:rPr>
                        <a:t>90.10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81707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19696" y="6098034"/>
            <a:ext cx="829612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624"/>
              </a:lnSpc>
            </a:pP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Boris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Ginsburg,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Sergei </a:t>
            </a:r>
            <a:r>
              <a:rPr sz="1406" spc="-14" dirty="0">
                <a:solidFill>
                  <a:srgbClr val="53585F"/>
                </a:solidFill>
                <a:latin typeface="Arial"/>
                <a:cs typeface="Arial"/>
              </a:rPr>
              <a:t>Nikolaev,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Paulius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Micikevicius, </a:t>
            </a:r>
            <a:r>
              <a:rPr sz="1406" spc="-7" dirty="0">
                <a:solidFill>
                  <a:srgbClr val="53585F"/>
                </a:solidFill>
                <a:latin typeface="Arial"/>
                <a:cs typeface="Arial"/>
              </a:rPr>
              <a:t>“Training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with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mixed precision”,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NVIDIA GTC</a:t>
            </a:r>
            <a:r>
              <a:rPr sz="1406" spc="-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2017</a:t>
            </a:r>
            <a:endParaRPr sz="140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14750" y="4143376"/>
            <a:ext cx="1503313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b="1" dirty="0">
                <a:solidFill>
                  <a:srgbClr val="8C1515"/>
                </a:solidFill>
                <a:latin typeface="Arial"/>
                <a:cs typeface="Arial"/>
              </a:rPr>
              <a:t>ResNet-50</a:t>
            </a:r>
            <a:endParaRPr sz="239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7468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8719" y="-186539"/>
            <a:ext cx="6780758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Part 3: </a:t>
            </a:r>
            <a:r>
              <a:rPr spc="-4" dirty="0"/>
              <a:t>Efficient </a:t>
            </a:r>
            <a:r>
              <a:rPr spc="-25" dirty="0"/>
              <a:t>Training</a:t>
            </a:r>
            <a:r>
              <a:rPr spc="-161" dirty="0"/>
              <a:t> </a:t>
            </a:r>
            <a:r>
              <a:rPr spc="-4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813" y="1909167"/>
            <a:ext cx="5660082" cy="2597041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303599" indent="-294669">
              <a:spcBef>
                <a:spcPts val="84"/>
              </a:spcBef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1.</a:t>
            </a:r>
            <a:r>
              <a:rPr sz="2391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Parallelization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5"/>
              </a:spcBef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2.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Mixed </a:t>
            </a: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Precision with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FP16 and</a:t>
            </a:r>
            <a:r>
              <a:rPr sz="2391" spc="-28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FP32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9"/>
              </a:spcBef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latin typeface="Arial"/>
                <a:cs typeface="Arial"/>
              </a:rPr>
              <a:t>3. </a:t>
            </a:r>
            <a:r>
              <a:rPr sz="2391" spc="7" dirty="0">
                <a:latin typeface="Arial"/>
                <a:cs typeface="Arial"/>
              </a:rPr>
              <a:t>Model</a:t>
            </a:r>
            <a:r>
              <a:rPr sz="2391" dirty="0">
                <a:latin typeface="Arial"/>
                <a:cs typeface="Arial"/>
              </a:rPr>
              <a:t> </a:t>
            </a:r>
            <a:r>
              <a:rPr sz="2391" spc="4" dirty="0">
                <a:latin typeface="Arial"/>
                <a:cs typeface="Arial"/>
              </a:rPr>
              <a:t>Distillation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7"/>
              </a:spcBef>
              <a:buChar char="•"/>
            </a:pPr>
            <a:endParaRPr sz="2391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4.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DSD: Dense-Sparse-Dense</a:t>
            </a:r>
            <a:r>
              <a:rPr sz="2391" spc="-7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-7" dirty="0">
                <a:solidFill>
                  <a:srgbClr val="A6AAA9"/>
                </a:solidFill>
                <a:latin typeface="Arial"/>
                <a:cs typeface="Arial"/>
              </a:rPr>
              <a:t>Training</a:t>
            </a:r>
            <a:endParaRPr sz="239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851974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760" y="367459"/>
            <a:ext cx="3872508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Model</a:t>
            </a:r>
            <a:r>
              <a:rPr spc="-39" dirty="0"/>
              <a:t> </a:t>
            </a:r>
            <a:r>
              <a:rPr spc="-4" dirty="0"/>
              <a:t>Distillation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97692" y="1938395"/>
            <a:ext cx="2929732" cy="1924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151271" y="1991973"/>
            <a:ext cx="2822574" cy="1816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 txBox="1"/>
          <p:nvPr/>
        </p:nvSpPr>
        <p:spPr>
          <a:xfrm>
            <a:off x="151270" y="2348508"/>
            <a:ext cx="2822674" cy="92542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661220" marR="319671" indent="-294669">
              <a:lnSpc>
                <a:spcPct val="121400"/>
              </a:lnSpc>
              <a:spcBef>
                <a:spcPts val="70"/>
              </a:spcBef>
            </a:pPr>
            <a:r>
              <a:rPr sz="2461" b="1" spc="-214" dirty="0">
                <a:solidFill>
                  <a:srgbClr val="FFFFFF"/>
                </a:solidFill>
                <a:latin typeface="Trebuchet MS"/>
                <a:cs typeface="Trebuchet MS"/>
              </a:rPr>
              <a:t>Teacher </a:t>
            </a:r>
            <a:r>
              <a:rPr sz="2461" b="1" spc="-12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461" b="1" spc="-20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61" b="1" spc="-197" dirty="0">
                <a:solidFill>
                  <a:srgbClr val="FFFFFF"/>
                </a:solidFill>
                <a:latin typeface="Trebuchet MS"/>
                <a:cs typeface="Trebuchet MS"/>
              </a:rPr>
              <a:t>1  </a:t>
            </a:r>
            <a:r>
              <a:rPr sz="2461" b="1" spc="-123" dirty="0">
                <a:solidFill>
                  <a:srgbClr val="FFFFFF"/>
                </a:solidFill>
                <a:latin typeface="Trebuchet MS"/>
                <a:cs typeface="Trebuchet MS"/>
              </a:rPr>
              <a:t>(Googlenet)</a:t>
            </a:r>
            <a:endParaRPr sz="2461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4100" y="1938395"/>
            <a:ext cx="2929732" cy="1924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6147679" y="1991973"/>
            <a:ext cx="2822549" cy="1816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6482953" y="2402086"/>
            <a:ext cx="2148483" cy="92542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535762" marR="3572" indent="-526833">
              <a:lnSpc>
                <a:spcPct val="121400"/>
              </a:lnSpc>
              <a:spcBef>
                <a:spcPts val="70"/>
              </a:spcBef>
            </a:pPr>
            <a:r>
              <a:rPr sz="2461" b="1" spc="-214" dirty="0">
                <a:solidFill>
                  <a:srgbClr val="FFFFFF"/>
                </a:solidFill>
                <a:latin typeface="Trebuchet MS"/>
                <a:cs typeface="Trebuchet MS"/>
              </a:rPr>
              <a:t>Teacher </a:t>
            </a:r>
            <a:r>
              <a:rPr sz="2461" b="1" spc="-12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461" b="1" spc="-20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61" b="1" spc="-197" dirty="0">
                <a:solidFill>
                  <a:srgbClr val="FFFFFF"/>
                </a:solidFill>
                <a:latin typeface="Trebuchet MS"/>
                <a:cs typeface="Trebuchet MS"/>
              </a:rPr>
              <a:t>3  </a:t>
            </a:r>
            <a:r>
              <a:rPr sz="2461" b="1" spc="-143" dirty="0">
                <a:solidFill>
                  <a:srgbClr val="FFFFFF"/>
                </a:solidFill>
                <a:latin typeface="Trebuchet MS"/>
                <a:cs typeface="Trebuchet MS"/>
              </a:rPr>
              <a:t>(Resnet)</a:t>
            </a:r>
            <a:endParaRPr sz="2461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95895" y="1938395"/>
            <a:ext cx="2929732" cy="1924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3149473" y="1991973"/>
            <a:ext cx="2822576" cy="1816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 txBox="1"/>
          <p:nvPr/>
        </p:nvSpPr>
        <p:spPr>
          <a:xfrm>
            <a:off x="3149473" y="2357438"/>
            <a:ext cx="2822674" cy="92542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77757" marR="326368" indent="-517903">
              <a:lnSpc>
                <a:spcPct val="121400"/>
              </a:lnSpc>
              <a:spcBef>
                <a:spcPts val="70"/>
              </a:spcBef>
            </a:pPr>
            <a:r>
              <a:rPr sz="2461" b="1" spc="-214" dirty="0">
                <a:solidFill>
                  <a:srgbClr val="FFFFFF"/>
                </a:solidFill>
                <a:latin typeface="Trebuchet MS"/>
                <a:cs typeface="Trebuchet MS"/>
              </a:rPr>
              <a:t>Teacher </a:t>
            </a:r>
            <a:r>
              <a:rPr sz="2461" b="1" spc="-12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461" b="1" spc="-20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61" b="1" spc="-197" dirty="0">
                <a:solidFill>
                  <a:srgbClr val="FFFFFF"/>
                </a:solidFill>
                <a:latin typeface="Trebuchet MS"/>
                <a:cs typeface="Trebuchet MS"/>
              </a:rPr>
              <a:t>2  </a:t>
            </a:r>
            <a:r>
              <a:rPr sz="2461" b="1" spc="-134" dirty="0">
                <a:solidFill>
                  <a:srgbClr val="FFFFFF"/>
                </a:solidFill>
                <a:latin typeface="Trebuchet MS"/>
                <a:cs typeface="Trebuchet MS"/>
              </a:rPr>
              <a:t>(Vggnet)</a:t>
            </a:r>
            <a:endParaRPr sz="2461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09952" y="4956441"/>
            <a:ext cx="1350910" cy="907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3963530" y="5010019"/>
            <a:ext cx="1243754" cy="800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 txBox="1"/>
          <p:nvPr/>
        </p:nvSpPr>
        <p:spPr>
          <a:xfrm>
            <a:off x="1553766" y="5054204"/>
            <a:ext cx="6341864" cy="1357364"/>
          </a:xfrm>
          <a:prstGeom prst="rect">
            <a:avLst/>
          </a:prstGeom>
        </p:spPr>
        <p:txBody>
          <a:bodyPr vert="horz" wrap="square" lIns="0" tIns="1339" rIns="0" bIns="0" rtlCol="0">
            <a:spAutoFit/>
          </a:bodyPr>
          <a:lstStyle/>
          <a:p>
            <a:pPr marL="2589517" marR="2864542" algn="ctr">
              <a:lnSpc>
                <a:spcPct val="102200"/>
              </a:lnSpc>
              <a:spcBef>
                <a:spcPts val="11"/>
              </a:spcBef>
            </a:pPr>
            <a:r>
              <a:rPr sz="2180" b="1" spc="-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80" b="1" spc="-9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80" b="1" spc="-1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80" b="1" spc="-98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80" b="1" spc="-15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80" b="1" spc="-14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180" b="1" spc="-91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180" b="1" spc="-10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2180">
              <a:latin typeface="Trebuchet MS"/>
              <a:cs typeface="Trebuchet MS"/>
            </a:endParaRPr>
          </a:p>
          <a:p>
            <a:pPr marL="8929">
              <a:spcBef>
                <a:spcPts val="2166"/>
              </a:spcBef>
            </a:pPr>
            <a:r>
              <a:rPr sz="2531" spc="18" dirty="0">
                <a:latin typeface="Arial"/>
                <a:cs typeface="Arial"/>
              </a:rPr>
              <a:t>student </a:t>
            </a:r>
            <a:r>
              <a:rPr sz="2531" spc="25" dirty="0">
                <a:latin typeface="Arial"/>
                <a:cs typeface="Arial"/>
              </a:rPr>
              <a:t>model </a:t>
            </a:r>
            <a:r>
              <a:rPr sz="2531" spc="-4" dirty="0">
                <a:latin typeface="Arial"/>
                <a:cs typeface="Arial"/>
              </a:rPr>
              <a:t>has </a:t>
            </a:r>
            <a:r>
              <a:rPr sz="2531" spc="35" dirty="0">
                <a:latin typeface="Arial"/>
                <a:cs typeface="Arial"/>
              </a:rPr>
              <a:t>much </a:t>
            </a:r>
            <a:r>
              <a:rPr sz="2531" spc="-4" dirty="0">
                <a:latin typeface="Arial"/>
                <a:cs typeface="Arial"/>
              </a:rPr>
              <a:t>smaller </a:t>
            </a:r>
            <a:r>
              <a:rPr sz="2531" spc="25" dirty="0">
                <a:latin typeface="Arial"/>
                <a:cs typeface="Arial"/>
              </a:rPr>
              <a:t>model</a:t>
            </a:r>
            <a:r>
              <a:rPr sz="2531" spc="-53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size</a:t>
            </a:r>
            <a:endParaRPr sz="2531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30184" y="3916454"/>
            <a:ext cx="483633" cy="940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356973" y="3925383"/>
            <a:ext cx="430054" cy="8866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1302832" y="3820397"/>
            <a:ext cx="1180361" cy="11803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1444689" y="3944403"/>
            <a:ext cx="848570" cy="8485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6391415" y="3770409"/>
            <a:ext cx="1180361" cy="11803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6581349" y="3894406"/>
            <a:ext cx="848561" cy="8485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 txBox="1"/>
          <p:nvPr/>
        </p:nvSpPr>
        <p:spPr>
          <a:xfrm>
            <a:off x="1955601" y="4071938"/>
            <a:ext cx="1011734" cy="24709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547" spc="18" dirty="0">
                <a:latin typeface="Arial"/>
                <a:cs typeface="Arial"/>
              </a:rPr>
              <a:t>Knowledge</a:t>
            </a:r>
            <a:endParaRPr sz="154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88086" y="4125516"/>
            <a:ext cx="1011734" cy="24709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547" spc="18" dirty="0">
                <a:latin typeface="Arial"/>
                <a:cs typeface="Arial"/>
              </a:rPr>
              <a:t>Knowledge</a:t>
            </a:r>
            <a:endParaRPr sz="154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88398" y="4232672"/>
            <a:ext cx="1011734" cy="24709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547" spc="18" dirty="0">
                <a:latin typeface="Arial"/>
                <a:cs typeface="Arial"/>
              </a:rPr>
              <a:t>Knowledge</a:t>
            </a:r>
            <a:endParaRPr sz="154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2395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344" y="427197"/>
            <a:ext cx="8214420" cy="481399"/>
          </a:xfrm>
          <a:prstGeom prst="rect">
            <a:avLst/>
          </a:prstGeom>
        </p:spPr>
        <p:txBody>
          <a:bodyPr vert="horz" wrap="square" lIns="0" tIns="10716" rIns="0" bIns="0" rtlCol="0" anchor="b" anchorCtr="0">
            <a:spAutoFit/>
          </a:bodyPr>
          <a:lstStyle/>
          <a:p>
            <a:pPr marL="8929">
              <a:spcBef>
                <a:spcPts val="84"/>
              </a:spcBef>
            </a:pPr>
            <a:r>
              <a:rPr sz="3058" spc="4" dirty="0"/>
              <a:t>Softened outputs reveal the dark</a:t>
            </a:r>
            <a:r>
              <a:rPr sz="3058" spc="28" dirty="0"/>
              <a:t> </a:t>
            </a:r>
            <a:r>
              <a:rPr sz="3058" spc="4" dirty="0"/>
              <a:t>knowledge</a:t>
            </a:r>
            <a:endParaRPr sz="3058"/>
          </a:p>
        </p:txBody>
      </p:sp>
      <p:sp>
        <p:nvSpPr>
          <p:cNvPr id="3" name="object 3"/>
          <p:cNvSpPr/>
          <p:nvPr/>
        </p:nvSpPr>
        <p:spPr>
          <a:xfrm>
            <a:off x="1806781" y="2079560"/>
            <a:ext cx="5963899" cy="2892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1732360" y="6070400"/>
            <a:ext cx="566722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547"/>
              </a:lnSpc>
            </a:pPr>
            <a:r>
              <a:rPr sz="1336" spc="-4" dirty="0">
                <a:latin typeface="Arial"/>
                <a:cs typeface="Arial"/>
              </a:rPr>
              <a:t>Hinton </a:t>
            </a:r>
            <a:r>
              <a:rPr sz="1336" dirty="0">
                <a:latin typeface="Arial"/>
                <a:cs typeface="Arial"/>
              </a:rPr>
              <a:t>et al. Dark knowledge / </a:t>
            </a:r>
            <a:r>
              <a:rPr sz="1336" spc="-4" dirty="0">
                <a:latin typeface="Arial"/>
                <a:cs typeface="Arial"/>
              </a:rPr>
              <a:t>Distilling the </a:t>
            </a:r>
            <a:r>
              <a:rPr sz="1336" dirty="0">
                <a:latin typeface="Arial"/>
                <a:cs typeface="Arial"/>
              </a:rPr>
              <a:t>Knowledge in a Neural </a:t>
            </a:r>
            <a:r>
              <a:rPr sz="1336" spc="-4" dirty="0">
                <a:latin typeface="Arial"/>
                <a:cs typeface="Arial"/>
              </a:rPr>
              <a:t>Network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2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5295" y="1669852"/>
            <a:ext cx="2414541" cy="1635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344" y="427197"/>
            <a:ext cx="8214420" cy="481399"/>
          </a:xfrm>
          <a:prstGeom prst="rect">
            <a:avLst/>
          </a:prstGeom>
        </p:spPr>
        <p:txBody>
          <a:bodyPr vert="horz" wrap="square" lIns="0" tIns="10716" rIns="0" bIns="0" rtlCol="0" anchor="b" anchorCtr="0">
            <a:spAutoFit/>
          </a:bodyPr>
          <a:lstStyle/>
          <a:p>
            <a:pPr marL="8929">
              <a:spcBef>
                <a:spcPts val="84"/>
              </a:spcBef>
            </a:pPr>
            <a:r>
              <a:rPr sz="3058" spc="4" dirty="0"/>
              <a:t>Softened outputs reveal the dark</a:t>
            </a:r>
            <a:r>
              <a:rPr sz="3058" spc="28" dirty="0"/>
              <a:t> </a:t>
            </a:r>
            <a:r>
              <a:rPr sz="3058" spc="4" dirty="0"/>
              <a:t>knowledge</a:t>
            </a:r>
            <a:endParaRPr sz="3058"/>
          </a:p>
        </p:txBody>
      </p:sp>
      <p:sp>
        <p:nvSpPr>
          <p:cNvPr id="5" name="object 5"/>
          <p:cNvSpPr txBox="1"/>
          <p:nvPr/>
        </p:nvSpPr>
        <p:spPr>
          <a:xfrm>
            <a:off x="1732360" y="6070400"/>
            <a:ext cx="566722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547"/>
              </a:lnSpc>
            </a:pPr>
            <a:r>
              <a:rPr sz="1336" spc="-4" dirty="0">
                <a:latin typeface="Arial"/>
                <a:cs typeface="Arial"/>
              </a:rPr>
              <a:t>Hinton </a:t>
            </a:r>
            <a:r>
              <a:rPr sz="1336" dirty="0">
                <a:latin typeface="Arial"/>
                <a:cs typeface="Arial"/>
              </a:rPr>
              <a:t>et al. Dark knowledge / </a:t>
            </a:r>
            <a:r>
              <a:rPr sz="1336" spc="-4" dirty="0">
                <a:latin typeface="Arial"/>
                <a:cs typeface="Arial"/>
              </a:rPr>
              <a:t>Distilling the </a:t>
            </a:r>
            <a:r>
              <a:rPr sz="1336" dirty="0">
                <a:latin typeface="Arial"/>
                <a:cs typeface="Arial"/>
              </a:rPr>
              <a:t>Knowledge in a Neural </a:t>
            </a:r>
            <a:r>
              <a:rPr sz="1336" spc="-4" dirty="0">
                <a:latin typeface="Arial"/>
                <a:cs typeface="Arial"/>
              </a:rPr>
              <a:t>Network</a:t>
            </a:r>
            <a:endParaRPr sz="133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6946" y="3839766"/>
            <a:ext cx="7147768" cy="1766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0" indent="-133941">
              <a:lnSpc>
                <a:spcPts val="2492"/>
              </a:lnSpc>
              <a:buSzPct val="118965"/>
              <a:buChar char="•"/>
              <a:tabLst>
                <a:tab pos="142870" algn="l"/>
              </a:tabLst>
            </a:pPr>
            <a:r>
              <a:rPr sz="2039" spc="-4" dirty="0">
                <a:latin typeface="Arial"/>
                <a:cs typeface="Arial"/>
              </a:rPr>
              <a:t>Method: </a:t>
            </a:r>
            <a:r>
              <a:rPr sz="2039" dirty="0">
                <a:latin typeface="Arial"/>
                <a:cs typeface="Arial"/>
              </a:rPr>
              <a:t>Divide score by a </a:t>
            </a:r>
            <a:r>
              <a:rPr sz="2039" spc="-4" dirty="0">
                <a:latin typeface="Arial"/>
                <a:cs typeface="Arial"/>
              </a:rPr>
              <a:t>“temperature” to </a:t>
            </a:r>
            <a:r>
              <a:rPr sz="2039" dirty="0">
                <a:latin typeface="Arial"/>
                <a:cs typeface="Arial"/>
              </a:rPr>
              <a:t>get a much </a:t>
            </a:r>
            <a:r>
              <a:rPr sz="2039" spc="-4" dirty="0">
                <a:latin typeface="Arial"/>
                <a:cs typeface="Arial"/>
              </a:rPr>
              <a:t>softer</a:t>
            </a:r>
            <a:endParaRPr sz="2039">
              <a:latin typeface="Arial"/>
              <a:cs typeface="Arial"/>
            </a:endParaRPr>
          </a:p>
          <a:p>
            <a:pPr marL="142870">
              <a:lnSpc>
                <a:spcPts val="2345"/>
              </a:lnSpc>
            </a:pPr>
            <a:r>
              <a:rPr sz="2039" spc="-4" dirty="0">
                <a:latin typeface="Arial"/>
                <a:cs typeface="Arial"/>
              </a:rPr>
              <a:t>distribution</a:t>
            </a:r>
            <a:endParaRPr sz="2039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793">
              <a:latin typeface="Times New Roman"/>
              <a:cs typeface="Times New Roman"/>
            </a:endParaRPr>
          </a:p>
          <a:p>
            <a:pPr marL="142870" marR="32592" indent="-133941">
              <a:lnSpc>
                <a:spcPct val="93400"/>
              </a:lnSpc>
              <a:buSzPct val="118965"/>
              <a:buChar char="•"/>
              <a:tabLst>
                <a:tab pos="142870" algn="l"/>
              </a:tabLst>
            </a:pPr>
            <a:r>
              <a:rPr sz="2039" spc="-4" dirty="0">
                <a:latin typeface="Arial"/>
                <a:cs typeface="Arial"/>
              </a:rPr>
              <a:t>Result: Start with </a:t>
            </a:r>
            <a:r>
              <a:rPr sz="2039" dirty="0">
                <a:latin typeface="Arial"/>
                <a:cs typeface="Arial"/>
              </a:rPr>
              <a:t>a </a:t>
            </a:r>
            <a:r>
              <a:rPr sz="2039" spc="-4" dirty="0">
                <a:latin typeface="Arial"/>
                <a:cs typeface="Arial"/>
              </a:rPr>
              <a:t>trained </a:t>
            </a:r>
            <a:r>
              <a:rPr sz="2039" dirty="0">
                <a:latin typeface="Arial"/>
                <a:cs typeface="Arial"/>
              </a:rPr>
              <a:t>model </a:t>
            </a:r>
            <a:r>
              <a:rPr sz="2039" spc="-4" dirty="0">
                <a:latin typeface="Arial"/>
                <a:cs typeface="Arial"/>
              </a:rPr>
              <a:t>that classifies </a:t>
            </a:r>
            <a:r>
              <a:rPr sz="2039" dirty="0">
                <a:solidFill>
                  <a:srgbClr val="8C1515"/>
                </a:solidFill>
                <a:latin typeface="Arial"/>
                <a:cs typeface="Arial"/>
              </a:rPr>
              <a:t>58.9% </a:t>
            </a:r>
            <a:r>
              <a:rPr sz="2039" spc="-4" dirty="0">
                <a:latin typeface="Arial"/>
                <a:cs typeface="Arial"/>
              </a:rPr>
              <a:t>of </a:t>
            </a:r>
            <a:r>
              <a:rPr sz="2039" dirty="0">
                <a:latin typeface="Arial"/>
                <a:cs typeface="Arial"/>
              </a:rPr>
              <a:t>the  </a:t>
            </a:r>
            <a:r>
              <a:rPr sz="2039" spc="-4" dirty="0">
                <a:latin typeface="Arial"/>
                <a:cs typeface="Arial"/>
              </a:rPr>
              <a:t>test frames </a:t>
            </a:r>
            <a:r>
              <a:rPr sz="2039" spc="-18" dirty="0">
                <a:latin typeface="Arial"/>
                <a:cs typeface="Arial"/>
              </a:rPr>
              <a:t>correctly. </a:t>
            </a:r>
            <a:r>
              <a:rPr sz="2039" spc="-4" dirty="0">
                <a:latin typeface="Arial"/>
                <a:cs typeface="Arial"/>
              </a:rPr>
              <a:t>The </a:t>
            </a:r>
            <a:r>
              <a:rPr sz="2039" dirty="0">
                <a:latin typeface="Arial"/>
                <a:cs typeface="Arial"/>
              </a:rPr>
              <a:t>new model converges </a:t>
            </a:r>
            <a:r>
              <a:rPr sz="2039" spc="-4" dirty="0">
                <a:latin typeface="Arial"/>
                <a:cs typeface="Arial"/>
              </a:rPr>
              <a:t>to </a:t>
            </a:r>
            <a:r>
              <a:rPr sz="2039" spc="-4" dirty="0">
                <a:solidFill>
                  <a:srgbClr val="8C1515"/>
                </a:solidFill>
                <a:latin typeface="Arial"/>
                <a:cs typeface="Arial"/>
              </a:rPr>
              <a:t>57.0% </a:t>
            </a:r>
            <a:r>
              <a:rPr sz="2039" spc="-4" dirty="0">
                <a:latin typeface="Arial"/>
                <a:cs typeface="Arial"/>
              </a:rPr>
              <a:t> </a:t>
            </a:r>
            <a:r>
              <a:rPr sz="2039" dirty="0">
                <a:latin typeface="Arial"/>
                <a:cs typeface="Arial"/>
              </a:rPr>
              <a:t>correct even when it is only </a:t>
            </a:r>
            <a:r>
              <a:rPr sz="2039" spc="-4" dirty="0">
                <a:latin typeface="Arial"/>
                <a:cs typeface="Arial"/>
              </a:rPr>
              <a:t>trained </a:t>
            </a:r>
            <a:r>
              <a:rPr sz="2039" dirty="0">
                <a:latin typeface="Arial"/>
                <a:cs typeface="Arial"/>
              </a:rPr>
              <a:t>on </a:t>
            </a:r>
            <a:r>
              <a:rPr sz="2039" dirty="0">
                <a:solidFill>
                  <a:srgbClr val="8C1515"/>
                </a:solidFill>
                <a:latin typeface="Arial"/>
                <a:cs typeface="Arial"/>
              </a:rPr>
              <a:t>3% </a:t>
            </a:r>
            <a:r>
              <a:rPr sz="2039" spc="-4" dirty="0">
                <a:latin typeface="Arial"/>
                <a:cs typeface="Arial"/>
              </a:rPr>
              <a:t>of </a:t>
            </a:r>
            <a:r>
              <a:rPr sz="2039" dirty="0">
                <a:latin typeface="Arial"/>
                <a:cs typeface="Arial"/>
              </a:rPr>
              <a:t>the</a:t>
            </a:r>
            <a:r>
              <a:rPr sz="2039" spc="-42" dirty="0">
                <a:latin typeface="Arial"/>
                <a:cs typeface="Arial"/>
              </a:rPr>
              <a:t> </a:t>
            </a:r>
            <a:r>
              <a:rPr sz="2039" spc="-4" dirty="0">
                <a:latin typeface="Arial"/>
                <a:cs typeface="Arial"/>
              </a:rPr>
              <a:t>data</a:t>
            </a:r>
            <a:endParaRPr sz="203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48751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8719" y="-186539"/>
            <a:ext cx="6780758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Part 3: </a:t>
            </a:r>
            <a:r>
              <a:rPr spc="-4" dirty="0"/>
              <a:t>Efficient </a:t>
            </a:r>
            <a:r>
              <a:rPr spc="-25" dirty="0"/>
              <a:t>Training</a:t>
            </a:r>
            <a:r>
              <a:rPr spc="-161" dirty="0"/>
              <a:t> </a:t>
            </a:r>
            <a:r>
              <a:rPr spc="-4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813" y="1909167"/>
            <a:ext cx="5660082" cy="2597041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303599" indent="-294669">
              <a:spcBef>
                <a:spcPts val="84"/>
              </a:spcBef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1.</a:t>
            </a:r>
            <a:r>
              <a:rPr sz="2391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Parallelization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5"/>
              </a:spcBef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2.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Mixed </a:t>
            </a: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Precision with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FP16 and</a:t>
            </a:r>
            <a:r>
              <a:rPr sz="2391" spc="-28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FP32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39"/>
              </a:spcBef>
              <a:buChar char="•"/>
            </a:pPr>
            <a:endParaRPr sz="2426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3. </a:t>
            </a:r>
            <a:r>
              <a:rPr sz="2391" spc="7" dirty="0">
                <a:solidFill>
                  <a:srgbClr val="A6AAA9"/>
                </a:solidFill>
                <a:latin typeface="Arial"/>
                <a:cs typeface="Arial"/>
              </a:rPr>
              <a:t>Model</a:t>
            </a:r>
            <a:r>
              <a:rPr sz="2391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391" spc="4" dirty="0">
                <a:solidFill>
                  <a:srgbClr val="A6AAA9"/>
                </a:solidFill>
                <a:latin typeface="Arial"/>
                <a:cs typeface="Arial"/>
              </a:rPr>
              <a:t>Distillation</a:t>
            </a:r>
            <a:endParaRPr sz="2391">
              <a:latin typeface="Arial"/>
              <a:cs typeface="Arial"/>
            </a:endParaRPr>
          </a:p>
          <a:p>
            <a:pPr>
              <a:spcBef>
                <a:spcPts val="7"/>
              </a:spcBef>
              <a:buChar char="•"/>
            </a:pPr>
            <a:endParaRPr sz="2391">
              <a:latin typeface="Times New Roman"/>
              <a:cs typeface="Times New Roman"/>
            </a:endParaRPr>
          </a:p>
          <a:p>
            <a:pPr marL="303599" indent="-294669">
              <a:buSzPct val="120588"/>
              <a:buChar char="•"/>
              <a:tabLst>
                <a:tab pos="303152" algn="l"/>
                <a:tab pos="303599" algn="l"/>
              </a:tabLst>
            </a:pPr>
            <a:r>
              <a:rPr sz="2391" spc="4" dirty="0">
                <a:latin typeface="Arial"/>
                <a:cs typeface="Arial"/>
              </a:rPr>
              <a:t>4. </a:t>
            </a:r>
            <a:r>
              <a:rPr sz="2391" spc="7" dirty="0">
                <a:latin typeface="Arial"/>
                <a:cs typeface="Arial"/>
              </a:rPr>
              <a:t>DSD: Dense-Sparse-Dense</a:t>
            </a:r>
            <a:r>
              <a:rPr sz="2391" spc="-70" dirty="0">
                <a:latin typeface="Arial"/>
                <a:cs typeface="Arial"/>
              </a:rPr>
              <a:t> </a:t>
            </a:r>
            <a:r>
              <a:rPr sz="2391" spc="-7" dirty="0">
                <a:latin typeface="Arial"/>
                <a:cs typeface="Arial"/>
              </a:rPr>
              <a:t>Training</a:t>
            </a:r>
            <a:endParaRPr sz="239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88270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804" y="5009555"/>
            <a:ext cx="8842177" cy="866222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8929" marR="3572" algn="just">
              <a:lnSpc>
                <a:spcPts val="2180"/>
              </a:lnSpc>
              <a:spcBef>
                <a:spcPts val="154"/>
              </a:spcBef>
            </a:pPr>
            <a:r>
              <a:rPr sz="1828" dirty="0">
                <a:latin typeface="Arial"/>
                <a:cs typeface="Arial"/>
              </a:rPr>
              <a:t>DSD produces same model </a:t>
            </a:r>
            <a:r>
              <a:rPr sz="1828" spc="-4" dirty="0">
                <a:latin typeface="Arial"/>
                <a:cs typeface="Arial"/>
              </a:rPr>
              <a:t>architecture </a:t>
            </a:r>
            <a:r>
              <a:rPr sz="1828" dirty="0">
                <a:latin typeface="Arial"/>
                <a:cs typeface="Arial"/>
              </a:rPr>
              <a:t>but can </a:t>
            </a:r>
            <a:r>
              <a:rPr sz="1828" spc="-4" dirty="0">
                <a:latin typeface="Arial"/>
                <a:cs typeface="Arial"/>
              </a:rPr>
              <a:t>find better optimization solution,  </a:t>
            </a:r>
            <a:r>
              <a:rPr sz="1828" dirty="0">
                <a:latin typeface="Arial"/>
                <a:cs typeface="Arial"/>
              </a:rPr>
              <a:t>arrives at </a:t>
            </a:r>
            <a:r>
              <a:rPr sz="1828" spc="-4" dirty="0">
                <a:latin typeface="Arial"/>
                <a:cs typeface="Arial"/>
              </a:rPr>
              <a:t>better </a:t>
            </a:r>
            <a:r>
              <a:rPr sz="1828" dirty="0">
                <a:latin typeface="Arial"/>
                <a:cs typeface="Arial"/>
              </a:rPr>
              <a:t>local minima, and achieves higher </a:t>
            </a:r>
            <a:r>
              <a:rPr sz="1828" spc="-4" dirty="0">
                <a:latin typeface="Arial"/>
                <a:cs typeface="Arial"/>
              </a:rPr>
              <a:t>prediction </a:t>
            </a:r>
            <a:r>
              <a:rPr sz="1828" dirty="0">
                <a:latin typeface="Arial"/>
                <a:cs typeface="Arial"/>
              </a:rPr>
              <a:t>accuracy across a wide  range of deep neural </a:t>
            </a:r>
            <a:r>
              <a:rPr sz="1828" spc="-4" dirty="0">
                <a:latin typeface="Arial"/>
                <a:cs typeface="Arial"/>
              </a:rPr>
              <a:t>networks </a:t>
            </a:r>
            <a:r>
              <a:rPr sz="1828" dirty="0">
                <a:latin typeface="Arial"/>
                <a:cs typeface="Arial"/>
              </a:rPr>
              <a:t>on CNNs / RNNs /</a:t>
            </a:r>
            <a:r>
              <a:rPr sz="1828" spc="-25" dirty="0">
                <a:latin typeface="Arial"/>
                <a:cs typeface="Arial"/>
              </a:rPr>
              <a:t> </a:t>
            </a:r>
            <a:r>
              <a:rPr sz="1828" spc="-4" dirty="0">
                <a:latin typeface="Arial"/>
                <a:cs typeface="Arial"/>
              </a:rPr>
              <a:t>LSTMs.</a:t>
            </a:r>
            <a:endParaRPr sz="182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9009" y="2274365"/>
            <a:ext cx="1664299" cy="1973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5194622" y="2783892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52"/>
                </a:lnTo>
                <a:lnTo>
                  <a:pt x="23763" y="261700"/>
                </a:lnTo>
                <a:lnTo>
                  <a:pt x="50979" y="296900"/>
                </a:lnTo>
                <a:lnTo>
                  <a:pt x="86205" y="324095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08169" y="344467"/>
                </a:lnTo>
                <a:lnTo>
                  <a:pt x="270620" y="318618"/>
                </a:lnTo>
                <a:lnTo>
                  <a:pt x="318871" y="270411"/>
                </a:lnTo>
                <a:lnTo>
                  <a:pt x="344744" y="208003"/>
                </a:lnTo>
                <a:lnTo>
                  <a:pt x="348119" y="173913"/>
                </a:lnTo>
                <a:lnTo>
                  <a:pt x="341902" y="127680"/>
                </a:lnTo>
                <a:lnTo>
                  <a:pt x="324355" y="86136"/>
                </a:lnTo>
                <a:lnTo>
                  <a:pt x="297138" y="50938"/>
                </a:lnTo>
                <a:lnTo>
                  <a:pt x="261910" y="23744"/>
                </a:lnTo>
                <a:lnTo>
                  <a:pt x="220328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5194618" y="278389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69"/>
                </a:lnTo>
                <a:lnTo>
                  <a:pt x="297146" y="296889"/>
                </a:lnTo>
                <a:lnTo>
                  <a:pt x="240671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3937465" y="2783892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52"/>
                </a:lnTo>
                <a:lnTo>
                  <a:pt x="23763" y="261700"/>
                </a:lnTo>
                <a:lnTo>
                  <a:pt x="50979" y="296900"/>
                </a:lnTo>
                <a:lnTo>
                  <a:pt x="86205" y="324095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08169" y="344467"/>
                </a:lnTo>
                <a:lnTo>
                  <a:pt x="270620" y="318618"/>
                </a:lnTo>
                <a:lnTo>
                  <a:pt x="318864" y="270411"/>
                </a:lnTo>
                <a:lnTo>
                  <a:pt x="344731" y="208003"/>
                </a:lnTo>
                <a:lnTo>
                  <a:pt x="348107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3937457" y="278389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69"/>
                </a:lnTo>
                <a:lnTo>
                  <a:pt x="297146" y="296889"/>
                </a:lnTo>
                <a:lnTo>
                  <a:pt x="240671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4124837" y="3416900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9"/>
                </a:lnTo>
                <a:lnTo>
                  <a:pt x="23763" y="86139"/>
                </a:lnTo>
                <a:lnTo>
                  <a:pt x="6217" y="127687"/>
                </a:lnTo>
                <a:lnTo>
                  <a:pt x="0" y="173926"/>
                </a:lnTo>
                <a:lnTo>
                  <a:pt x="6217" y="220159"/>
                </a:lnTo>
                <a:lnTo>
                  <a:pt x="23763" y="261704"/>
                </a:lnTo>
                <a:lnTo>
                  <a:pt x="50979" y="296902"/>
                </a:lnTo>
                <a:lnTo>
                  <a:pt x="86205" y="324096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20324" y="341627"/>
                </a:lnTo>
                <a:lnTo>
                  <a:pt x="261904" y="324096"/>
                </a:lnTo>
                <a:lnTo>
                  <a:pt x="297133" y="296902"/>
                </a:lnTo>
                <a:lnTo>
                  <a:pt x="324352" y="261704"/>
                </a:lnTo>
                <a:lnTo>
                  <a:pt x="341901" y="220159"/>
                </a:lnTo>
                <a:lnTo>
                  <a:pt x="348119" y="173926"/>
                </a:lnTo>
                <a:lnTo>
                  <a:pt x="344744" y="139836"/>
                </a:lnTo>
                <a:lnTo>
                  <a:pt x="318871" y="77428"/>
                </a:lnTo>
                <a:lnTo>
                  <a:pt x="270620" y="29221"/>
                </a:lnTo>
                <a:lnTo>
                  <a:pt x="208169" y="3373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4124830" y="341690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79">
                <a:moveTo>
                  <a:pt x="174056" y="347830"/>
                </a:moveTo>
                <a:lnTo>
                  <a:pt x="220327" y="341617"/>
                </a:lnTo>
                <a:lnTo>
                  <a:pt x="261906" y="324085"/>
                </a:lnTo>
                <a:lnTo>
                  <a:pt x="297133" y="296891"/>
                </a:lnTo>
                <a:lnTo>
                  <a:pt x="324349" y="261692"/>
                </a:lnTo>
                <a:lnTo>
                  <a:pt x="341895" y="220148"/>
                </a:lnTo>
                <a:lnTo>
                  <a:pt x="348112" y="173915"/>
                </a:lnTo>
                <a:lnTo>
                  <a:pt x="334865" y="107360"/>
                </a:lnTo>
                <a:lnTo>
                  <a:pt x="297146" y="50937"/>
                </a:lnTo>
                <a:lnTo>
                  <a:pt x="240671" y="13238"/>
                </a:lnTo>
                <a:lnTo>
                  <a:pt x="174056" y="0"/>
                </a:lnTo>
                <a:lnTo>
                  <a:pt x="127784" y="6212"/>
                </a:lnTo>
                <a:lnTo>
                  <a:pt x="86206" y="23744"/>
                </a:lnTo>
                <a:lnTo>
                  <a:pt x="50979" y="50937"/>
                </a:lnTo>
                <a:lnTo>
                  <a:pt x="23763" y="86136"/>
                </a:lnTo>
                <a:lnTo>
                  <a:pt x="6217" y="127681"/>
                </a:lnTo>
                <a:lnTo>
                  <a:pt x="0" y="173915"/>
                </a:lnTo>
                <a:lnTo>
                  <a:pt x="6217" y="220148"/>
                </a:lnTo>
                <a:lnTo>
                  <a:pt x="23763" y="261692"/>
                </a:lnTo>
                <a:lnTo>
                  <a:pt x="50979" y="296891"/>
                </a:lnTo>
                <a:lnTo>
                  <a:pt x="86206" y="324085"/>
                </a:lnTo>
                <a:lnTo>
                  <a:pt x="127784" y="341617"/>
                </a:lnTo>
                <a:lnTo>
                  <a:pt x="174056" y="34783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2627973" y="3089324"/>
            <a:ext cx="887164" cy="0"/>
          </a:xfrm>
          <a:custGeom>
            <a:avLst/>
            <a:gdLst/>
            <a:ahLst/>
            <a:cxnLst/>
            <a:rect l="l" t="t" r="r" b="b"/>
            <a:pathLst>
              <a:path w="1261745">
                <a:moveTo>
                  <a:pt x="0" y="0"/>
                </a:moveTo>
                <a:lnTo>
                  <a:pt x="1261695" y="0"/>
                </a:lnTo>
              </a:path>
            </a:pathLst>
          </a:custGeom>
          <a:ln w="3039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3480348" y="3054602"/>
            <a:ext cx="87472" cy="69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4949860" y="3416900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9"/>
                </a:lnTo>
                <a:lnTo>
                  <a:pt x="23763" y="86139"/>
                </a:lnTo>
                <a:lnTo>
                  <a:pt x="6217" y="127687"/>
                </a:lnTo>
                <a:lnTo>
                  <a:pt x="0" y="173926"/>
                </a:lnTo>
                <a:lnTo>
                  <a:pt x="6217" y="220159"/>
                </a:lnTo>
                <a:lnTo>
                  <a:pt x="23763" y="261704"/>
                </a:lnTo>
                <a:lnTo>
                  <a:pt x="50979" y="296902"/>
                </a:lnTo>
                <a:lnTo>
                  <a:pt x="86205" y="324096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20323" y="341627"/>
                </a:lnTo>
                <a:lnTo>
                  <a:pt x="261901" y="324096"/>
                </a:lnTo>
                <a:lnTo>
                  <a:pt x="297127" y="296902"/>
                </a:lnTo>
                <a:lnTo>
                  <a:pt x="324343" y="261704"/>
                </a:lnTo>
                <a:lnTo>
                  <a:pt x="341889" y="220159"/>
                </a:lnTo>
                <a:lnTo>
                  <a:pt x="348106" y="173926"/>
                </a:lnTo>
                <a:lnTo>
                  <a:pt x="344733" y="139836"/>
                </a:lnTo>
                <a:lnTo>
                  <a:pt x="318869" y="77428"/>
                </a:lnTo>
                <a:lnTo>
                  <a:pt x="270620" y="29221"/>
                </a:lnTo>
                <a:lnTo>
                  <a:pt x="208169" y="3373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4949851" y="341690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347830"/>
                </a:moveTo>
                <a:lnTo>
                  <a:pt x="220327" y="341617"/>
                </a:lnTo>
                <a:lnTo>
                  <a:pt x="261906" y="324085"/>
                </a:lnTo>
                <a:lnTo>
                  <a:pt x="297133" y="296891"/>
                </a:lnTo>
                <a:lnTo>
                  <a:pt x="324349" y="261692"/>
                </a:lnTo>
                <a:lnTo>
                  <a:pt x="341895" y="220148"/>
                </a:lnTo>
                <a:lnTo>
                  <a:pt x="348112" y="173915"/>
                </a:lnTo>
                <a:lnTo>
                  <a:pt x="334865" y="107360"/>
                </a:lnTo>
                <a:lnTo>
                  <a:pt x="297146" y="50937"/>
                </a:lnTo>
                <a:lnTo>
                  <a:pt x="240671" y="13238"/>
                </a:lnTo>
                <a:lnTo>
                  <a:pt x="174056" y="0"/>
                </a:lnTo>
                <a:lnTo>
                  <a:pt x="127784" y="6212"/>
                </a:lnTo>
                <a:lnTo>
                  <a:pt x="86206" y="23744"/>
                </a:lnTo>
                <a:lnTo>
                  <a:pt x="50979" y="50937"/>
                </a:lnTo>
                <a:lnTo>
                  <a:pt x="23763" y="86136"/>
                </a:lnTo>
                <a:lnTo>
                  <a:pt x="6217" y="127681"/>
                </a:lnTo>
                <a:lnTo>
                  <a:pt x="0" y="173915"/>
                </a:lnTo>
                <a:lnTo>
                  <a:pt x="6217" y="220148"/>
                </a:lnTo>
                <a:lnTo>
                  <a:pt x="23763" y="261692"/>
                </a:lnTo>
                <a:lnTo>
                  <a:pt x="50979" y="296891"/>
                </a:lnTo>
                <a:lnTo>
                  <a:pt x="86206" y="324085"/>
                </a:lnTo>
                <a:lnTo>
                  <a:pt x="127784" y="341617"/>
                </a:lnTo>
                <a:lnTo>
                  <a:pt x="174056" y="34783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776138" y="2281494"/>
            <a:ext cx="1416695" cy="486668"/>
          </a:xfrm>
          <a:custGeom>
            <a:avLst/>
            <a:gdLst/>
            <a:ahLst/>
            <a:cxnLst/>
            <a:rect l="l" t="t" r="r" b="b"/>
            <a:pathLst>
              <a:path w="2014855" h="692150">
                <a:moveTo>
                  <a:pt x="0" y="0"/>
                </a:moveTo>
                <a:lnTo>
                  <a:pt x="2014645" y="691913"/>
                </a:lnTo>
              </a:path>
            </a:pathLst>
          </a:custGeom>
          <a:ln w="202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2172308" y="2747635"/>
            <a:ext cx="46881" cy="30361"/>
          </a:xfrm>
          <a:custGeom>
            <a:avLst/>
            <a:gdLst/>
            <a:ahLst/>
            <a:cxnLst/>
            <a:rect l="l" t="t" r="r" b="b"/>
            <a:pathLst>
              <a:path w="66675" h="43179">
                <a:moveTo>
                  <a:pt x="0" y="43101"/>
                </a:moveTo>
                <a:lnTo>
                  <a:pt x="28980" y="28956"/>
                </a:lnTo>
                <a:lnTo>
                  <a:pt x="14826" y="0"/>
                </a:lnTo>
                <a:lnTo>
                  <a:pt x="66671" y="41901"/>
                </a:lnTo>
                <a:lnTo>
                  <a:pt x="0" y="43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2172308" y="2747635"/>
            <a:ext cx="46881" cy="30361"/>
          </a:xfrm>
          <a:custGeom>
            <a:avLst/>
            <a:gdLst/>
            <a:ahLst/>
            <a:cxnLst/>
            <a:rect l="l" t="t" r="r" b="b"/>
            <a:pathLst>
              <a:path w="66675" h="43179">
                <a:moveTo>
                  <a:pt x="28980" y="28956"/>
                </a:moveTo>
                <a:lnTo>
                  <a:pt x="0" y="43101"/>
                </a:lnTo>
                <a:lnTo>
                  <a:pt x="66671" y="41901"/>
                </a:lnTo>
                <a:lnTo>
                  <a:pt x="14826" y="0"/>
                </a:lnTo>
                <a:lnTo>
                  <a:pt x="28980" y="28956"/>
                </a:lnTo>
                <a:close/>
              </a:path>
            </a:pathLst>
          </a:custGeom>
          <a:ln w="202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1188648" y="2281494"/>
            <a:ext cx="599629" cy="472380"/>
          </a:xfrm>
          <a:custGeom>
            <a:avLst/>
            <a:gdLst/>
            <a:ahLst/>
            <a:cxnLst/>
            <a:rect l="l" t="t" r="r" b="b"/>
            <a:pathLst>
              <a:path w="852805" h="671829">
                <a:moveTo>
                  <a:pt x="0" y="0"/>
                </a:moveTo>
                <a:lnTo>
                  <a:pt x="852431" y="671493"/>
                </a:lnTo>
              </a:path>
            </a:pathLst>
          </a:custGeom>
          <a:ln w="20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1758366" y="2724008"/>
            <a:ext cx="58778" cy="54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1188647" y="2281494"/>
            <a:ext cx="1006376" cy="481310"/>
          </a:xfrm>
          <a:custGeom>
            <a:avLst/>
            <a:gdLst/>
            <a:ahLst/>
            <a:cxnLst/>
            <a:rect l="l" t="t" r="r" b="b"/>
            <a:pathLst>
              <a:path w="1431289" h="684529">
                <a:moveTo>
                  <a:pt x="0" y="0"/>
                </a:moveTo>
                <a:lnTo>
                  <a:pt x="1431003" y="684502"/>
                </a:lnTo>
              </a:path>
            </a:pathLst>
          </a:custGeom>
          <a:ln w="20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2166307" y="2734288"/>
            <a:ext cx="60916" cy="47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038817" y="2281494"/>
            <a:ext cx="562570" cy="471041"/>
          </a:xfrm>
          <a:custGeom>
            <a:avLst/>
            <a:gdLst/>
            <a:ahLst/>
            <a:cxnLst/>
            <a:rect l="l" t="t" r="r" b="b"/>
            <a:pathLst>
              <a:path w="800100" h="669925">
                <a:moveTo>
                  <a:pt x="799772" y="0"/>
                </a:moveTo>
                <a:lnTo>
                  <a:pt x="0" y="669876"/>
                </a:lnTo>
              </a:path>
            </a:pathLst>
          </a:custGeom>
          <a:ln w="202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1010216" y="2722800"/>
            <a:ext cx="58318" cy="54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1430936" y="2281494"/>
            <a:ext cx="170557" cy="456754"/>
          </a:xfrm>
          <a:custGeom>
            <a:avLst/>
            <a:gdLst/>
            <a:ahLst/>
            <a:cxnLst/>
            <a:rect l="l" t="t" r="r" b="b"/>
            <a:pathLst>
              <a:path w="242569" h="649604">
                <a:moveTo>
                  <a:pt x="242092" y="0"/>
                </a:moveTo>
                <a:lnTo>
                  <a:pt x="0" y="649410"/>
                </a:lnTo>
              </a:path>
            </a:pathLst>
          </a:custGeom>
          <a:ln w="20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1414028" y="2710374"/>
            <a:ext cx="44660" cy="61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1601158" y="2281494"/>
            <a:ext cx="205383" cy="458093"/>
          </a:xfrm>
          <a:custGeom>
            <a:avLst/>
            <a:gdLst/>
            <a:ahLst/>
            <a:cxnLst/>
            <a:rect l="l" t="t" r="r" b="b"/>
            <a:pathLst>
              <a:path w="292100" h="651510">
                <a:moveTo>
                  <a:pt x="0" y="0"/>
                </a:moveTo>
                <a:lnTo>
                  <a:pt x="291914" y="651110"/>
                </a:lnTo>
              </a:path>
            </a:pathLst>
          </a:custGeom>
          <a:ln w="20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1778092" y="2711005"/>
            <a:ext cx="46902" cy="609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1601158" y="2281494"/>
            <a:ext cx="599629" cy="472380"/>
          </a:xfrm>
          <a:custGeom>
            <a:avLst/>
            <a:gdLst/>
            <a:ahLst/>
            <a:cxnLst/>
            <a:rect l="l" t="t" r="r" b="b"/>
            <a:pathLst>
              <a:path w="852805" h="671829">
                <a:moveTo>
                  <a:pt x="0" y="0"/>
                </a:moveTo>
                <a:lnTo>
                  <a:pt x="852431" y="671493"/>
                </a:lnTo>
              </a:path>
            </a:pathLst>
          </a:custGeom>
          <a:ln w="20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2170876" y="2724008"/>
            <a:ext cx="58778" cy="54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1843447" y="2281494"/>
            <a:ext cx="170557" cy="456754"/>
          </a:xfrm>
          <a:custGeom>
            <a:avLst/>
            <a:gdLst/>
            <a:ahLst/>
            <a:cxnLst/>
            <a:rect l="l" t="t" r="r" b="b"/>
            <a:pathLst>
              <a:path w="242569" h="649604">
                <a:moveTo>
                  <a:pt x="242092" y="0"/>
                </a:moveTo>
                <a:lnTo>
                  <a:pt x="0" y="649410"/>
                </a:lnTo>
              </a:path>
            </a:pathLst>
          </a:custGeom>
          <a:ln w="20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1826538" y="2710374"/>
            <a:ext cx="44660" cy="61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1451328" y="2281494"/>
            <a:ext cx="562570" cy="471041"/>
          </a:xfrm>
          <a:custGeom>
            <a:avLst/>
            <a:gdLst/>
            <a:ahLst/>
            <a:cxnLst/>
            <a:rect l="l" t="t" r="r" b="b"/>
            <a:pathLst>
              <a:path w="800100" h="669925">
                <a:moveTo>
                  <a:pt x="799772" y="0"/>
                </a:moveTo>
                <a:lnTo>
                  <a:pt x="0" y="669876"/>
                </a:lnTo>
              </a:path>
            </a:pathLst>
          </a:custGeom>
          <a:ln w="202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1422726" y="2722800"/>
            <a:ext cx="58320" cy="548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1045135" y="2281494"/>
            <a:ext cx="968871" cy="480864"/>
          </a:xfrm>
          <a:custGeom>
            <a:avLst/>
            <a:gdLst/>
            <a:ahLst/>
            <a:cxnLst/>
            <a:rect l="l" t="t" r="r" b="b"/>
            <a:pathLst>
              <a:path w="1377950" h="683895">
                <a:moveTo>
                  <a:pt x="1377469" y="0"/>
                </a:moveTo>
                <a:lnTo>
                  <a:pt x="0" y="683595"/>
                </a:lnTo>
              </a:path>
            </a:pathLst>
          </a:custGeom>
          <a:ln w="20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1012911" y="2733545"/>
            <a:ext cx="60844" cy="481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1863839" y="2281494"/>
            <a:ext cx="562570" cy="471041"/>
          </a:xfrm>
          <a:custGeom>
            <a:avLst/>
            <a:gdLst/>
            <a:ahLst/>
            <a:cxnLst/>
            <a:rect l="l" t="t" r="r" b="b"/>
            <a:pathLst>
              <a:path w="800100" h="669925">
                <a:moveTo>
                  <a:pt x="799772" y="0"/>
                </a:moveTo>
                <a:lnTo>
                  <a:pt x="0" y="669876"/>
                </a:lnTo>
              </a:path>
            </a:pathLst>
          </a:custGeom>
          <a:ln w="202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1835237" y="2722800"/>
            <a:ext cx="58318" cy="54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1457646" y="2281494"/>
            <a:ext cx="968871" cy="480864"/>
          </a:xfrm>
          <a:custGeom>
            <a:avLst/>
            <a:gdLst/>
            <a:ahLst/>
            <a:cxnLst/>
            <a:rect l="l" t="t" r="r" b="b"/>
            <a:pathLst>
              <a:path w="1377950" h="683895">
                <a:moveTo>
                  <a:pt x="1377469" y="0"/>
                </a:moveTo>
                <a:lnTo>
                  <a:pt x="0" y="683595"/>
                </a:lnTo>
              </a:path>
            </a:pathLst>
          </a:custGeom>
          <a:ln w="20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1425422" y="2733545"/>
            <a:ext cx="60845" cy="481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1047449" y="2281494"/>
            <a:ext cx="1378744" cy="486221"/>
          </a:xfrm>
          <a:custGeom>
            <a:avLst/>
            <a:gdLst/>
            <a:ahLst/>
            <a:cxnLst/>
            <a:rect l="l" t="t" r="r" b="b"/>
            <a:pathLst>
              <a:path w="1960879" h="691514">
                <a:moveTo>
                  <a:pt x="1960859" y="0"/>
                </a:moveTo>
                <a:lnTo>
                  <a:pt x="0" y="691379"/>
                </a:lnTo>
              </a:path>
            </a:pathLst>
          </a:custGeom>
          <a:ln w="202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1021026" y="2747178"/>
            <a:ext cx="46881" cy="30361"/>
          </a:xfrm>
          <a:custGeom>
            <a:avLst/>
            <a:gdLst/>
            <a:ahLst/>
            <a:cxnLst/>
            <a:rect l="l" t="t" r="r" b="b"/>
            <a:pathLst>
              <a:path w="66675" h="43179">
                <a:moveTo>
                  <a:pt x="66679" y="42978"/>
                </a:moveTo>
                <a:lnTo>
                  <a:pt x="0" y="42324"/>
                </a:lnTo>
                <a:lnTo>
                  <a:pt x="51500" y="0"/>
                </a:lnTo>
                <a:lnTo>
                  <a:pt x="37581" y="29073"/>
                </a:lnTo>
                <a:lnTo>
                  <a:pt x="66679" y="429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1021026" y="2747178"/>
            <a:ext cx="46881" cy="30361"/>
          </a:xfrm>
          <a:custGeom>
            <a:avLst/>
            <a:gdLst/>
            <a:ahLst/>
            <a:cxnLst/>
            <a:rect l="l" t="t" r="r" b="b"/>
            <a:pathLst>
              <a:path w="66675" h="43179">
                <a:moveTo>
                  <a:pt x="37581" y="29073"/>
                </a:moveTo>
                <a:lnTo>
                  <a:pt x="51500" y="0"/>
                </a:lnTo>
                <a:lnTo>
                  <a:pt x="0" y="42324"/>
                </a:lnTo>
                <a:lnTo>
                  <a:pt x="66679" y="42978"/>
                </a:lnTo>
                <a:lnTo>
                  <a:pt x="37581" y="29073"/>
                </a:lnTo>
                <a:close/>
              </a:path>
            </a:pathLst>
          </a:custGeom>
          <a:ln w="202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 txBox="1"/>
          <p:nvPr/>
        </p:nvSpPr>
        <p:spPr>
          <a:xfrm>
            <a:off x="1349256" y="1766187"/>
            <a:ext cx="454968" cy="21593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336" b="1" dirty="0">
                <a:latin typeface="Times New Roman"/>
                <a:cs typeface="Times New Roman"/>
              </a:rPr>
              <a:t>Dense</a:t>
            </a:r>
            <a:endParaRPr sz="1336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303797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71" y="270400"/>
                </a:lnTo>
                <a:lnTo>
                  <a:pt x="344744" y="208001"/>
                </a:lnTo>
                <a:lnTo>
                  <a:pt x="348119" y="173913"/>
                </a:lnTo>
                <a:lnTo>
                  <a:pt x="341901" y="127680"/>
                </a:lnTo>
                <a:lnTo>
                  <a:pt x="324352" y="86136"/>
                </a:lnTo>
                <a:lnTo>
                  <a:pt x="297133" y="50938"/>
                </a:lnTo>
                <a:lnTo>
                  <a:pt x="261904" y="23744"/>
                </a:lnTo>
                <a:lnTo>
                  <a:pt x="220324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2303796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6" y="0"/>
                </a:moveTo>
                <a:lnTo>
                  <a:pt x="220323" y="6212"/>
                </a:lnTo>
                <a:lnTo>
                  <a:pt x="261899" y="23744"/>
                </a:lnTo>
                <a:lnTo>
                  <a:pt x="297124" y="50937"/>
                </a:lnTo>
                <a:lnTo>
                  <a:pt x="324338" y="86136"/>
                </a:lnTo>
                <a:lnTo>
                  <a:pt x="341884" y="127681"/>
                </a:lnTo>
                <a:lnTo>
                  <a:pt x="348102" y="173915"/>
                </a:lnTo>
                <a:lnTo>
                  <a:pt x="334854" y="240469"/>
                </a:lnTo>
                <a:lnTo>
                  <a:pt x="297135" y="296889"/>
                </a:lnTo>
                <a:lnTo>
                  <a:pt x="240661" y="334590"/>
                </a:lnTo>
                <a:lnTo>
                  <a:pt x="174056" y="347830"/>
                </a:lnTo>
                <a:lnTo>
                  <a:pt x="127785" y="341617"/>
                </a:lnTo>
                <a:lnTo>
                  <a:pt x="86207" y="324085"/>
                </a:lnTo>
                <a:lnTo>
                  <a:pt x="50980" y="296891"/>
                </a:lnTo>
                <a:lnTo>
                  <a:pt x="23764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4" y="86136"/>
                </a:lnTo>
                <a:lnTo>
                  <a:pt x="50980" y="50937"/>
                </a:lnTo>
                <a:lnTo>
                  <a:pt x="86207" y="23744"/>
                </a:lnTo>
                <a:lnTo>
                  <a:pt x="127785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1891281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66" y="0"/>
                </a:moveTo>
                <a:lnTo>
                  <a:pt x="127795" y="6212"/>
                </a:lnTo>
                <a:lnTo>
                  <a:pt x="86215" y="23744"/>
                </a:lnTo>
                <a:lnTo>
                  <a:pt x="50985" y="50938"/>
                </a:lnTo>
                <a:lnTo>
                  <a:pt x="23766" y="86136"/>
                </a:lnTo>
                <a:lnTo>
                  <a:pt x="6218" y="127680"/>
                </a:lnTo>
                <a:lnTo>
                  <a:pt x="0" y="173913"/>
                </a:lnTo>
                <a:lnTo>
                  <a:pt x="6218" y="220147"/>
                </a:lnTo>
                <a:lnTo>
                  <a:pt x="23766" y="261691"/>
                </a:lnTo>
                <a:lnTo>
                  <a:pt x="50985" y="296889"/>
                </a:lnTo>
                <a:lnTo>
                  <a:pt x="86215" y="324083"/>
                </a:lnTo>
                <a:lnTo>
                  <a:pt x="127795" y="341615"/>
                </a:lnTo>
                <a:lnTo>
                  <a:pt x="174066" y="347827"/>
                </a:lnTo>
                <a:lnTo>
                  <a:pt x="208182" y="344454"/>
                </a:lnTo>
                <a:lnTo>
                  <a:pt x="270633" y="318606"/>
                </a:lnTo>
                <a:lnTo>
                  <a:pt x="318876" y="270400"/>
                </a:lnTo>
                <a:lnTo>
                  <a:pt x="344744" y="208001"/>
                </a:lnTo>
                <a:lnTo>
                  <a:pt x="348119" y="173913"/>
                </a:lnTo>
                <a:lnTo>
                  <a:pt x="341902" y="127680"/>
                </a:lnTo>
                <a:lnTo>
                  <a:pt x="324356" y="86136"/>
                </a:lnTo>
                <a:lnTo>
                  <a:pt x="297140" y="50938"/>
                </a:lnTo>
                <a:lnTo>
                  <a:pt x="261913" y="23744"/>
                </a:lnTo>
                <a:lnTo>
                  <a:pt x="220336" y="6212"/>
                </a:lnTo>
                <a:lnTo>
                  <a:pt x="1740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1891285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3" y="240469"/>
                </a:lnTo>
                <a:lnTo>
                  <a:pt x="297133" y="296889"/>
                </a:lnTo>
                <a:lnTo>
                  <a:pt x="240664" y="334590"/>
                </a:lnTo>
                <a:lnTo>
                  <a:pt x="174056" y="347830"/>
                </a:lnTo>
                <a:lnTo>
                  <a:pt x="127785" y="341617"/>
                </a:lnTo>
                <a:lnTo>
                  <a:pt x="86207" y="324085"/>
                </a:lnTo>
                <a:lnTo>
                  <a:pt x="50980" y="296891"/>
                </a:lnTo>
                <a:lnTo>
                  <a:pt x="23764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4" y="86136"/>
                </a:lnTo>
                <a:lnTo>
                  <a:pt x="50980" y="50937"/>
                </a:lnTo>
                <a:lnTo>
                  <a:pt x="86207" y="23744"/>
                </a:lnTo>
                <a:lnTo>
                  <a:pt x="127785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1478774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70" y="344454"/>
                </a:lnTo>
                <a:lnTo>
                  <a:pt x="270626" y="318606"/>
                </a:lnTo>
                <a:lnTo>
                  <a:pt x="318876" y="270400"/>
                </a:lnTo>
                <a:lnTo>
                  <a:pt x="344744" y="208001"/>
                </a:lnTo>
                <a:lnTo>
                  <a:pt x="348119" y="173913"/>
                </a:lnTo>
                <a:lnTo>
                  <a:pt x="341901" y="127680"/>
                </a:lnTo>
                <a:lnTo>
                  <a:pt x="324352" y="86136"/>
                </a:lnTo>
                <a:lnTo>
                  <a:pt x="297133" y="50938"/>
                </a:lnTo>
                <a:lnTo>
                  <a:pt x="261904" y="23744"/>
                </a:lnTo>
                <a:lnTo>
                  <a:pt x="220324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1478775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3" y="240469"/>
                </a:lnTo>
                <a:lnTo>
                  <a:pt x="297133" y="296889"/>
                </a:lnTo>
                <a:lnTo>
                  <a:pt x="240664" y="334590"/>
                </a:lnTo>
                <a:lnTo>
                  <a:pt x="174056" y="347830"/>
                </a:lnTo>
                <a:lnTo>
                  <a:pt x="127785" y="341617"/>
                </a:lnTo>
                <a:lnTo>
                  <a:pt x="86207" y="324085"/>
                </a:lnTo>
                <a:lnTo>
                  <a:pt x="50980" y="296891"/>
                </a:lnTo>
                <a:lnTo>
                  <a:pt x="23764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4" y="86136"/>
                </a:lnTo>
                <a:lnTo>
                  <a:pt x="50980" y="50937"/>
                </a:lnTo>
                <a:lnTo>
                  <a:pt x="86207" y="23744"/>
                </a:lnTo>
                <a:lnTo>
                  <a:pt x="127785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/>
          <p:nvPr/>
        </p:nvSpPr>
        <p:spPr>
          <a:xfrm>
            <a:off x="1066267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64" y="270400"/>
                </a:lnTo>
                <a:lnTo>
                  <a:pt x="344731" y="208001"/>
                </a:lnTo>
                <a:lnTo>
                  <a:pt x="348107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0" name="object 50"/>
          <p:cNvSpPr/>
          <p:nvPr/>
        </p:nvSpPr>
        <p:spPr>
          <a:xfrm>
            <a:off x="1066264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3" y="240469"/>
                </a:lnTo>
                <a:lnTo>
                  <a:pt x="297133" y="296889"/>
                </a:lnTo>
                <a:lnTo>
                  <a:pt x="240665" y="334590"/>
                </a:lnTo>
                <a:lnTo>
                  <a:pt x="174056" y="347830"/>
                </a:lnTo>
                <a:lnTo>
                  <a:pt x="127785" y="341617"/>
                </a:lnTo>
                <a:lnTo>
                  <a:pt x="86207" y="324085"/>
                </a:lnTo>
                <a:lnTo>
                  <a:pt x="50980" y="296891"/>
                </a:lnTo>
                <a:lnTo>
                  <a:pt x="23764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4" y="86136"/>
                </a:lnTo>
                <a:lnTo>
                  <a:pt x="50980" y="50937"/>
                </a:lnTo>
                <a:lnTo>
                  <a:pt x="86207" y="23744"/>
                </a:lnTo>
                <a:lnTo>
                  <a:pt x="127785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1" name="object 51"/>
          <p:cNvSpPr/>
          <p:nvPr/>
        </p:nvSpPr>
        <p:spPr>
          <a:xfrm>
            <a:off x="653755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127784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4" y="341615"/>
                </a:lnTo>
                <a:lnTo>
                  <a:pt x="174056" y="347827"/>
                </a:lnTo>
                <a:lnTo>
                  <a:pt x="208171" y="344454"/>
                </a:lnTo>
                <a:lnTo>
                  <a:pt x="270622" y="318606"/>
                </a:lnTo>
                <a:lnTo>
                  <a:pt x="318867" y="270400"/>
                </a:lnTo>
                <a:lnTo>
                  <a:pt x="344738" y="208001"/>
                </a:lnTo>
                <a:lnTo>
                  <a:pt x="348114" y="173913"/>
                </a:lnTo>
                <a:lnTo>
                  <a:pt x="341897" y="127680"/>
                </a:lnTo>
                <a:lnTo>
                  <a:pt x="324350" y="86136"/>
                </a:lnTo>
                <a:lnTo>
                  <a:pt x="297133" y="50938"/>
                </a:lnTo>
                <a:lnTo>
                  <a:pt x="261906" y="23744"/>
                </a:lnTo>
                <a:lnTo>
                  <a:pt x="220327" y="6212"/>
                </a:lnTo>
                <a:lnTo>
                  <a:pt x="17405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2" name="object 52"/>
          <p:cNvSpPr/>
          <p:nvPr/>
        </p:nvSpPr>
        <p:spPr>
          <a:xfrm>
            <a:off x="653754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2" y="50937"/>
                </a:lnTo>
                <a:lnTo>
                  <a:pt x="324348" y="86136"/>
                </a:lnTo>
                <a:lnTo>
                  <a:pt x="341894" y="127681"/>
                </a:lnTo>
                <a:lnTo>
                  <a:pt x="348111" y="173915"/>
                </a:lnTo>
                <a:lnTo>
                  <a:pt x="334863" y="240469"/>
                </a:lnTo>
                <a:lnTo>
                  <a:pt x="297132" y="296889"/>
                </a:lnTo>
                <a:lnTo>
                  <a:pt x="240664" y="334590"/>
                </a:lnTo>
                <a:lnTo>
                  <a:pt x="174056" y="347830"/>
                </a:lnTo>
                <a:lnTo>
                  <a:pt x="127785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5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3" name="object 53"/>
          <p:cNvSpPr/>
          <p:nvPr/>
        </p:nvSpPr>
        <p:spPr>
          <a:xfrm>
            <a:off x="4095189" y="3028736"/>
            <a:ext cx="125462" cy="320129"/>
          </a:xfrm>
          <a:custGeom>
            <a:avLst/>
            <a:gdLst/>
            <a:ahLst/>
            <a:cxnLst/>
            <a:rect l="l" t="t" r="r" b="b"/>
            <a:pathLst>
              <a:path w="178435" h="455295">
                <a:moveTo>
                  <a:pt x="178234" y="455056"/>
                </a:moveTo>
                <a:lnTo>
                  <a:pt x="0" y="0"/>
                </a:lnTo>
              </a:path>
            </a:pathLst>
          </a:custGeom>
          <a:ln w="30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4" name="object 54"/>
          <p:cNvSpPr/>
          <p:nvPr/>
        </p:nvSpPr>
        <p:spPr>
          <a:xfrm>
            <a:off x="4178642" y="3306865"/>
            <a:ext cx="67866" cy="916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5" name="object 55"/>
          <p:cNvSpPr/>
          <p:nvPr/>
        </p:nvSpPr>
        <p:spPr>
          <a:xfrm>
            <a:off x="5111308" y="3028511"/>
            <a:ext cx="205829" cy="326827"/>
          </a:xfrm>
          <a:custGeom>
            <a:avLst/>
            <a:gdLst/>
            <a:ahLst/>
            <a:cxnLst/>
            <a:rect l="l" t="t" r="r" b="b"/>
            <a:pathLst>
              <a:path w="292734" h="464820">
                <a:moveTo>
                  <a:pt x="0" y="464231"/>
                </a:moveTo>
                <a:lnTo>
                  <a:pt x="292542" y="0"/>
                </a:lnTo>
              </a:path>
            </a:pathLst>
          </a:custGeom>
          <a:ln w="30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6" name="object 56"/>
          <p:cNvSpPr/>
          <p:nvPr/>
        </p:nvSpPr>
        <p:spPr>
          <a:xfrm>
            <a:off x="5078217" y="3311089"/>
            <a:ext cx="76941" cy="900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7" name="object 57"/>
          <p:cNvSpPr/>
          <p:nvPr/>
        </p:nvSpPr>
        <p:spPr>
          <a:xfrm>
            <a:off x="4085532" y="2281494"/>
            <a:ext cx="162073" cy="433983"/>
          </a:xfrm>
          <a:custGeom>
            <a:avLst/>
            <a:gdLst/>
            <a:ahLst/>
            <a:cxnLst/>
            <a:rect l="l" t="t" r="r" b="b"/>
            <a:pathLst>
              <a:path w="230504" h="617220">
                <a:moveTo>
                  <a:pt x="229945" y="0"/>
                </a:moveTo>
                <a:lnTo>
                  <a:pt x="0" y="616872"/>
                </a:lnTo>
              </a:path>
            </a:pathLst>
          </a:custGeom>
          <a:ln w="30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8" name="object 58"/>
          <p:cNvSpPr/>
          <p:nvPr/>
        </p:nvSpPr>
        <p:spPr>
          <a:xfrm>
            <a:off x="4060170" y="2673629"/>
            <a:ext cx="66987" cy="916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9" name="object 59"/>
          <p:cNvSpPr/>
          <p:nvPr/>
        </p:nvSpPr>
        <p:spPr>
          <a:xfrm>
            <a:off x="5072234" y="2281494"/>
            <a:ext cx="212973" cy="436662"/>
          </a:xfrm>
          <a:custGeom>
            <a:avLst/>
            <a:gdLst/>
            <a:ahLst/>
            <a:cxnLst/>
            <a:rect l="l" t="t" r="r" b="b"/>
            <a:pathLst>
              <a:path w="302895" h="621029">
                <a:moveTo>
                  <a:pt x="0" y="0"/>
                </a:moveTo>
                <a:lnTo>
                  <a:pt x="302496" y="620829"/>
                </a:lnTo>
              </a:path>
            </a:pathLst>
          </a:custGeom>
          <a:ln w="30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0" name="object 60"/>
          <p:cNvSpPr/>
          <p:nvPr/>
        </p:nvSpPr>
        <p:spPr>
          <a:xfrm>
            <a:off x="5242068" y="2675193"/>
            <a:ext cx="71945" cy="912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1" name="object 61"/>
          <p:cNvSpPr txBox="1"/>
          <p:nvPr/>
        </p:nvSpPr>
        <p:spPr>
          <a:xfrm>
            <a:off x="2804608" y="2766284"/>
            <a:ext cx="616595" cy="21593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336" b="1" dirty="0">
                <a:latin typeface="Times New Roman"/>
                <a:cs typeface="Times New Roman"/>
              </a:rPr>
              <a:t>Pruning</a:t>
            </a:r>
            <a:endParaRPr sz="1336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473592" y="3143457"/>
            <a:ext cx="1333649" cy="21593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336" dirty="0">
                <a:latin typeface="Times New Roman"/>
                <a:cs typeface="Times New Roman"/>
              </a:rPr>
              <a:t>Sparsity</a:t>
            </a:r>
            <a:r>
              <a:rPr sz="1336" spc="-14" dirty="0">
                <a:latin typeface="Times New Roman"/>
                <a:cs typeface="Times New Roman"/>
              </a:rPr>
              <a:t> </a:t>
            </a:r>
            <a:r>
              <a:rPr sz="1336" dirty="0">
                <a:latin typeface="Times New Roman"/>
                <a:cs typeface="Times New Roman"/>
              </a:rPr>
              <a:t>Constraint</a:t>
            </a:r>
            <a:endParaRPr sz="1336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762488" y="2783892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52"/>
                </a:lnTo>
                <a:lnTo>
                  <a:pt x="23763" y="261700"/>
                </a:lnTo>
                <a:lnTo>
                  <a:pt x="50979" y="296900"/>
                </a:lnTo>
                <a:lnTo>
                  <a:pt x="86205" y="324095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08168" y="344467"/>
                </a:lnTo>
                <a:lnTo>
                  <a:pt x="270615" y="318618"/>
                </a:lnTo>
                <a:lnTo>
                  <a:pt x="318864" y="270411"/>
                </a:lnTo>
                <a:lnTo>
                  <a:pt x="344731" y="208003"/>
                </a:lnTo>
                <a:lnTo>
                  <a:pt x="348106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" name="object 64"/>
          <p:cNvSpPr/>
          <p:nvPr/>
        </p:nvSpPr>
        <p:spPr>
          <a:xfrm>
            <a:off x="4762478" y="278389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69"/>
                </a:lnTo>
                <a:lnTo>
                  <a:pt x="297146" y="296889"/>
                </a:lnTo>
                <a:lnTo>
                  <a:pt x="240671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" name="object 65"/>
          <p:cNvSpPr/>
          <p:nvPr/>
        </p:nvSpPr>
        <p:spPr>
          <a:xfrm>
            <a:off x="4721331" y="399287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66" y="0"/>
                </a:moveTo>
                <a:lnTo>
                  <a:pt x="127790" y="6212"/>
                </a:lnTo>
                <a:lnTo>
                  <a:pt x="86209" y="23744"/>
                </a:lnTo>
                <a:lnTo>
                  <a:pt x="50980" y="50938"/>
                </a:lnTo>
                <a:lnTo>
                  <a:pt x="23764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4" y="261691"/>
                </a:lnTo>
                <a:lnTo>
                  <a:pt x="50980" y="296889"/>
                </a:lnTo>
                <a:lnTo>
                  <a:pt x="86209" y="324083"/>
                </a:lnTo>
                <a:lnTo>
                  <a:pt x="127790" y="341615"/>
                </a:lnTo>
                <a:lnTo>
                  <a:pt x="174066" y="347827"/>
                </a:lnTo>
                <a:lnTo>
                  <a:pt x="208175" y="344456"/>
                </a:lnTo>
                <a:lnTo>
                  <a:pt x="270626" y="318611"/>
                </a:lnTo>
                <a:lnTo>
                  <a:pt x="318876" y="270400"/>
                </a:lnTo>
                <a:lnTo>
                  <a:pt x="344744" y="208001"/>
                </a:lnTo>
                <a:lnTo>
                  <a:pt x="348119" y="173913"/>
                </a:lnTo>
                <a:lnTo>
                  <a:pt x="341902" y="127680"/>
                </a:lnTo>
                <a:lnTo>
                  <a:pt x="324356" y="86136"/>
                </a:lnTo>
                <a:lnTo>
                  <a:pt x="297140" y="50938"/>
                </a:lnTo>
                <a:lnTo>
                  <a:pt x="261913" y="23744"/>
                </a:lnTo>
                <a:lnTo>
                  <a:pt x="220336" y="6212"/>
                </a:lnTo>
                <a:lnTo>
                  <a:pt x="1740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" name="object 66"/>
          <p:cNvSpPr/>
          <p:nvPr/>
        </p:nvSpPr>
        <p:spPr>
          <a:xfrm>
            <a:off x="4721327" y="3992871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76"/>
                </a:lnTo>
                <a:lnTo>
                  <a:pt x="297146" y="296905"/>
                </a:lnTo>
                <a:lnTo>
                  <a:pt x="240671" y="334593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6"/>
                </a:lnTo>
                <a:lnTo>
                  <a:pt x="50979" y="296892"/>
                </a:lnTo>
                <a:lnTo>
                  <a:pt x="23763" y="261694"/>
                </a:lnTo>
                <a:lnTo>
                  <a:pt x="6217" y="220149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" name="object 67"/>
          <p:cNvSpPr/>
          <p:nvPr/>
        </p:nvSpPr>
        <p:spPr>
          <a:xfrm>
            <a:off x="4308824" y="399287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6"/>
                </a:lnTo>
                <a:lnTo>
                  <a:pt x="270620" y="318611"/>
                </a:lnTo>
                <a:lnTo>
                  <a:pt x="318869" y="270400"/>
                </a:lnTo>
                <a:lnTo>
                  <a:pt x="344733" y="208001"/>
                </a:lnTo>
                <a:lnTo>
                  <a:pt x="348106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" name="object 68"/>
          <p:cNvSpPr/>
          <p:nvPr/>
        </p:nvSpPr>
        <p:spPr>
          <a:xfrm>
            <a:off x="4308817" y="3992871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76"/>
                </a:lnTo>
                <a:lnTo>
                  <a:pt x="297146" y="296905"/>
                </a:lnTo>
                <a:lnTo>
                  <a:pt x="240671" y="334593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6"/>
                </a:lnTo>
                <a:lnTo>
                  <a:pt x="50979" y="296892"/>
                </a:lnTo>
                <a:lnTo>
                  <a:pt x="23763" y="261694"/>
                </a:lnTo>
                <a:lnTo>
                  <a:pt x="6217" y="220149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" name="object 69"/>
          <p:cNvSpPr/>
          <p:nvPr/>
        </p:nvSpPr>
        <p:spPr>
          <a:xfrm>
            <a:off x="5362367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66" y="0"/>
                </a:moveTo>
                <a:lnTo>
                  <a:pt x="127790" y="6212"/>
                </a:lnTo>
                <a:lnTo>
                  <a:pt x="86209" y="23744"/>
                </a:lnTo>
                <a:lnTo>
                  <a:pt x="50980" y="50938"/>
                </a:lnTo>
                <a:lnTo>
                  <a:pt x="23764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4" y="261691"/>
                </a:lnTo>
                <a:lnTo>
                  <a:pt x="50980" y="296889"/>
                </a:lnTo>
                <a:lnTo>
                  <a:pt x="86209" y="324083"/>
                </a:lnTo>
                <a:lnTo>
                  <a:pt x="127790" y="341615"/>
                </a:lnTo>
                <a:lnTo>
                  <a:pt x="174066" y="347827"/>
                </a:lnTo>
                <a:lnTo>
                  <a:pt x="208175" y="344454"/>
                </a:lnTo>
                <a:lnTo>
                  <a:pt x="270626" y="318606"/>
                </a:lnTo>
                <a:lnTo>
                  <a:pt x="318876" y="270400"/>
                </a:lnTo>
                <a:lnTo>
                  <a:pt x="344744" y="208001"/>
                </a:lnTo>
                <a:lnTo>
                  <a:pt x="348119" y="173913"/>
                </a:lnTo>
                <a:lnTo>
                  <a:pt x="341902" y="127680"/>
                </a:lnTo>
                <a:lnTo>
                  <a:pt x="324356" y="86136"/>
                </a:lnTo>
                <a:lnTo>
                  <a:pt x="297140" y="50938"/>
                </a:lnTo>
                <a:lnTo>
                  <a:pt x="261913" y="23744"/>
                </a:lnTo>
                <a:lnTo>
                  <a:pt x="220336" y="6212"/>
                </a:lnTo>
                <a:lnTo>
                  <a:pt x="1740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" name="object 70"/>
          <p:cNvSpPr/>
          <p:nvPr/>
        </p:nvSpPr>
        <p:spPr>
          <a:xfrm>
            <a:off x="5362362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69"/>
                </a:lnTo>
                <a:lnTo>
                  <a:pt x="297146" y="296889"/>
                </a:lnTo>
                <a:lnTo>
                  <a:pt x="240671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" name="object 71"/>
          <p:cNvSpPr/>
          <p:nvPr/>
        </p:nvSpPr>
        <p:spPr>
          <a:xfrm>
            <a:off x="4949860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64" y="270400"/>
                </a:lnTo>
                <a:lnTo>
                  <a:pt x="344731" y="208001"/>
                </a:lnTo>
                <a:lnTo>
                  <a:pt x="348106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" name="object 72"/>
          <p:cNvSpPr/>
          <p:nvPr/>
        </p:nvSpPr>
        <p:spPr>
          <a:xfrm>
            <a:off x="4949851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69"/>
                </a:lnTo>
                <a:lnTo>
                  <a:pt x="297146" y="296889"/>
                </a:lnTo>
                <a:lnTo>
                  <a:pt x="240671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" name="object 73"/>
          <p:cNvSpPr/>
          <p:nvPr/>
        </p:nvSpPr>
        <p:spPr>
          <a:xfrm>
            <a:off x="4537344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66" y="0"/>
                </a:moveTo>
                <a:lnTo>
                  <a:pt x="127790" y="6212"/>
                </a:lnTo>
                <a:lnTo>
                  <a:pt x="86209" y="23744"/>
                </a:lnTo>
                <a:lnTo>
                  <a:pt x="50980" y="50938"/>
                </a:lnTo>
                <a:lnTo>
                  <a:pt x="23764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4" y="261691"/>
                </a:lnTo>
                <a:lnTo>
                  <a:pt x="50980" y="296889"/>
                </a:lnTo>
                <a:lnTo>
                  <a:pt x="86209" y="324083"/>
                </a:lnTo>
                <a:lnTo>
                  <a:pt x="127790" y="341615"/>
                </a:lnTo>
                <a:lnTo>
                  <a:pt x="174066" y="347827"/>
                </a:lnTo>
                <a:lnTo>
                  <a:pt x="208177" y="344454"/>
                </a:lnTo>
                <a:lnTo>
                  <a:pt x="270631" y="318606"/>
                </a:lnTo>
                <a:lnTo>
                  <a:pt x="318876" y="270400"/>
                </a:lnTo>
                <a:lnTo>
                  <a:pt x="344744" y="208001"/>
                </a:lnTo>
                <a:lnTo>
                  <a:pt x="348119" y="173913"/>
                </a:lnTo>
                <a:lnTo>
                  <a:pt x="341902" y="127680"/>
                </a:lnTo>
                <a:lnTo>
                  <a:pt x="324356" y="86136"/>
                </a:lnTo>
                <a:lnTo>
                  <a:pt x="297140" y="50938"/>
                </a:lnTo>
                <a:lnTo>
                  <a:pt x="261913" y="23744"/>
                </a:lnTo>
                <a:lnTo>
                  <a:pt x="220336" y="6212"/>
                </a:lnTo>
                <a:lnTo>
                  <a:pt x="1740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" name="object 74"/>
          <p:cNvSpPr/>
          <p:nvPr/>
        </p:nvSpPr>
        <p:spPr>
          <a:xfrm>
            <a:off x="4537340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69"/>
                </a:lnTo>
                <a:lnTo>
                  <a:pt x="297146" y="296889"/>
                </a:lnTo>
                <a:lnTo>
                  <a:pt x="240671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" name="object 75"/>
          <p:cNvSpPr/>
          <p:nvPr/>
        </p:nvSpPr>
        <p:spPr>
          <a:xfrm>
            <a:off x="4124837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69" y="270400"/>
                </a:lnTo>
                <a:lnTo>
                  <a:pt x="344733" y="208001"/>
                </a:lnTo>
                <a:lnTo>
                  <a:pt x="348107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" name="object 76"/>
          <p:cNvSpPr/>
          <p:nvPr/>
        </p:nvSpPr>
        <p:spPr>
          <a:xfrm>
            <a:off x="4124830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69"/>
                </a:lnTo>
                <a:lnTo>
                  <a:pt x="297146" y="296889"/>
                </a:lnTo>
                <a:lnTo>
                  <a:pt x="240671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" name="object 77"/>
          <p:cNvSpPr/>
          <p:nvPr/>
        </p:nvSpPr>
        <p:spPr>
          <a:xfrm>
            <a:off x="3712330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64" y="270400"/>
                </a:lnTo>
                <a:lnTo>
                  <a:pt x="344731" y="208001"/>
                </a:lnTo>
                <a:lnTo>
                  <a:pt x="348107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" name="object 78"/>
          <p:cNvSpPr/>
          <p:nvPr/>
        </p:nvSpPr>
        <p:spPr>
          <a:xfrm>
            <a:off x="3712320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4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5" y="240469"/>
                </a:lnTo>
                <a:lnTo>
                  <a:pt x="297146" y="296889"/>
                </a:lnTo>
                <a:lnTo>
                  <a:pt x="240671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" name="object 79"/>
          <p:cNvSpPr/>
          <p:nvPr/>
        </p:nvSpPr>
        <p:spPr>
          <a:xfrm>
            <a:off x="4247213" y="3661472"/>
            <a:ext cx="532656" cy="296019"/>
          </a:xfrm>
          <a:custGeom>
            <a:avLst/>
            <a:gdLst/>
            <a:ahLst/>
            <a:cxnLst/>
            <a:rect l="l" t="t" r="r" b="b"/>
            <a:pathLst>
              <a:path w="757554" h="421004">
                <a:moveTo>
                  <a:pt x="0" y="0"/>
                </a:moveTo>
                <a:lnTo>
                  <a:pt x="757145" y="420691"/>
                </a:lnTo>
              </a:path>
            </a:pathLst>
          </a:custGeom>
          <a:ln w="304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0" name="object 80"/>
          <p:cNvSpPr/>
          <p:nvPr/>
        </p:nvSpPr>
        <p:spPr>
          <a:xfrm>
            <a:off x="4736181" y="3913897"/>
            <a:ext cx="90822" cy="744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1" name="object 81"/>
          <p:cNvSpPr/>
          <p:nvPr/>
        </p:nvSpPr>
        <p:spPr>
          <a:xfrm>
            <a:off x="4496228" y="3661472"/>
            <a:ext cx="576411" cy="297805"/>
          </a:xfrm>
          <a:custGeom>
            <a:avLst/>
            <a:gdLst/>
            <a:ahLst/>
            <a:cxnLst/>
            <a:rect l="l" t="t" r="r" b="b"/>
            <a:pathLst>
              <a:path w="819784" h="423545">
                <a:moveTo>
                  <a:pt x="819209" y="0"/>
                </a:moveTo>
                <a:lnTo>
                  <a:pt x="0" y="423456"/>
                </a:lnTo>
              </a:path>
            </a:pathLst>
          </a:custGeom>
          <a:ln w="30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2" name="object 82"/>
          <p:cNvSpPr/>
          <p:nvPr/>
        </p:nvSpPr>
        <p:spPr>
          <a:xfrm>
            <a:off x="4448207" y="3916142"/>
            <a:ext cx="91140" cy="730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3" name="object 83"/>
          <p:cNvSpPr/>
          <p:nvPr/>
        </p:nvSpPr>
        <p:spPr>
          <a:xfrm>
            <a:off x="4310520" y="3028511"/>
            <a:ext cx="602754" cy="351830"/>
          </a:xfrm>
          <a:custGeom>
            <a:avLst/>
            <a:gdLst/>
            <a:ahLst/>
            <a:cxnLst/>
            <a:rect l="l" t="t" r="r" b="b"/>
            <a:pathLst>
              <a:path w="857250" h="500379">
                <a:moveTo>
                  <a:pt x="0" y="499873"/>
                </a:moveTo>
                <a:lnTo>
                  <a:pt x="857214" y="0"/>
                </a:lnTo>
              </a:path>
            </a:pathLst>
          </a:custGeom>
          <a:ln w="304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4" name="object 84"/>
          <p:cNvSpPr/>
          <p:nvPr/>
        </p:nvSpPr>
        <p:spPr>
          <a:xfrm>
            <a:off x="4263527" y="3336423"/>
            <a:ext cx="90579" cy="7542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5" name="object 85"/>
          <p:cNvSpPr/>
          <p:nvPr/>
        </p:nvSpPr>
        <p:spPr>
          <a:xfrm>
            <a:off x="4920435" y="3028511"/>
            <a:ext cx="125462" cy="320576"/>
          </a:xfrm>
          <a:custGeom>
            <a:avLst/>
            <a:gdLst/>
            <a:ahLst/>
            <a:cxnLst/>
            <a:rect l="l" t="t" r="r" b="b"/>
            <a:pathLst>
              <a:path w="178434" h="455929">
                <a:moveTo>
                  <a:pt x="177968" y="455349"/>
                </a:moveTo>
                <a:lnTo>
                  <a:pt x="0" y="0"/>
                </a:lnTo>
              </a:path>
            </a:pathLst>
          </a:custGeom>
          <a:ln w="30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6" name="object 86"/>
          <p:cNvSpPr/>
          <p:nvPr/>
        </p:nvSpPr>
        <p:spPr>
          <a:xfrm>
            <a:off x="5003719" y="3306857"/>
            <a:ext cx="67829" cy="916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7" name="object 87"/>
          <p:cNvSpPr/>
          <p:nvPr/>
        </p:nvSpPr>
        <p:spPr>
          <a:xfrm>
            <a:off x="4125598" y="2281494"/>
            <a:ext cx="946993" cy="470148"/>
          </a:xfrm>
          <a:custGeom>
            <a:avLst/>
            <a:gdLst/>
            <a:ahLst/>
            <a:cxnLst/>
            <a:rect l="l" t="t" r="r" b="b"/>
            <a:pathLst>
              <a:path w="1346834" h="668654">
                <a:moveTo>
                  <a:pt x="1346328" y="0"/>
                </a:moveTo>
                <a:lnTo>
                  <a:pt x="0" y="668150"/>
                </a:lnTo>
              </a:path>
            </a:pathLst>
          </a:custGeom>
          <a:ln w="30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8" name="object 88"/>
          <p:cNvSpPr/>
          <p:nvPr/>
        </p:nvSpPr>
        <p:spPr>
          <a:xfrm>
            <a:off x="4077257" y="2708382"/>
            <a:ext cx="91252" cy="7227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9" name="object 89"/>
          <p:cNvSpPr/>
          <p:nvPr/>
        </p:nvSpPr>
        <p:spPr>
          <a:xfrm>
            <a:off x="3834704" y="2281494"/>
            <a:ext cx="1413123" cy="479078"/>
          </a:xfrm>
          <a:custGeom>
            <a:avLst/>
            <a:gdLst/>
            <a:ahLst/>
            <a:cxnLst/>
            <a:rect l="l" t="t" r="r" b="b"/>
            <a:pathLst>
              <a:path w="2009775" h="681354">
                <a:moveTo>
                  <a:pt x="0" y="0"/>
                </a:moveTo>
                <a:lnTo>
                  <a:pt x="2009445" y="681026"/>
                </a:lnTo>
              </a:path>
            </a:pathLst>
          </a:custGeom>
          <a:ln w="30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0" name="object 90"/>
          <p:cNvSpPr/>
          <p:nvPr/>
        </p:nvSpPr>
        <p:spPr>
          <a:xfrm>
            <a:off x="5206385" y="2719173"/>
            <a:ext cx="91700" cy="6689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" name="object 91"/>
          <p:cNvSpPr/>
          <p:nvPr/>
        </p:nvSpPr>
        <p:spPr>
          <a:xfrm>
            <a:off x="4941131" y="2281494"/>
            <a:ext cx="543818" cy="455414"/>
          </a:xfrm>
          <a:custGeom>
            <a:avLst/>
            <a:gdLst/>
            <a:ahLst/>
            <a:cxnLst/>
            <a:rect l="l" t="t" r="r" b="b"/>
            <a:pathLst>
              <a:path w="773429" h="647700">
                <a:moveTo>
                  <a:pt x="773140" y="0"/>
                </a:moveTo>
                <a:lnTo>
                  <a:pt x="0" y="647567"/>
                </a:lnTo>
              </a:path>
            </a:pathLst>
          </a:custGeom>
          <a:ln w="304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" name="object 92"/>
          <p:cNvSpPr/>
          <p:nvPr/>
        </p:nvSpPr>
        <p:spPr>
          <a:xfrm>
            <a:off x="4898236" y="2692267"/>
            <a:ext cx="87474" cy="82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" name="object 93"/>
          <p:cNvSpPr/>
          <p:nvPr/>
        </p:nvSpPr>
        <p:spPr>
          <a:xfrm>
            <a:off x="4659723" y="2281494"/>
            <a:ext cx="195560" cy="435769"/>
          </a:xfrm>
          <a:custGeom>
            <a:avLst/>
            <a:gdLst/>
            <a:ahLst/>
            <a:cxnLst/>
            <a:rect l="l" t="t" r="r" b="b"/>
            <a:pathLst>
              <a:path w="278129" h="619760">
                <a:moveTo>
                  <a:pt x="0" y="0"/>
                </a:moveTo>
                <a:lnTo>
                  <a:pt x="277718" y="619422"/>
                </a:lnTo>
              </a:path>
            </a:pathLst>
          </a:custGeom>
          <a:ln w="30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" name="object 94"/>
          <p:cNvSpPr/>
          <p:nvPr/>
        </p:nvSpPr>
        <p:spPr>
          <a:xfrm>
            <a:off x="4812510" y="2674573"/>
            <a:ext cx="70355" cy="914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" name="object 95"/>
          <p:cNvSpPr txBox="1"/>
          <p:nvPr/>
        </p:nvSpPr>
        <p:spPr>
          <a:xfrm>
            <a:off x="4377135" y="1766195"/>
            <a:ext cx="512118" cy="21593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336" b="1" dirty="0">
                <a:latin typeface="Times New Roman"/>
                <a:cs typeface="Times New Roman"/>
              </a:rPr>
              <a:t>Sparse</a:t>
            </a:r>
            <a:endParaRPr sz="1336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881619" y="2783892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52"/>
                </a:lnTo>
                <a:lnTo>
                  <a:pt x="23763" y="261700"/>
                </a:lnTo>
                <a:lnTo>
                  <a:pt x="50979" y="296900"/>
                </a:lnTo>
                <a:lnTo>
                  <a:pt x="86205" y="324095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08169" y="344467"/>
                </a:lnTo>
                <a:lnTo>
                  <a:pt x="270620" y="318618"/>
                </a:lnTo>
                <a:lnTo>
                  <a:pt x="318864" y="270411"/>
                </a:lnTo>
                <a:lnTo>
                  <a:pt x="344731" y="208003"/>
                </a:lnTo>
                <a:lnTo>
                  <a:pt x="348106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" name="object 97"/>
          <p:cNvSpPr/>
          <p:nvPr/>
        </p:nvSpPr>
        <p:spPr>
          <a:xfrm>
            <a:off x="6881618" y="278389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69"/>
                </a:lnTo>
                <a:lnTo>
                  <a:pt x="297120" y="296889"/>
                </a:lnTo>
                <a:lnTo>
                  <a:pt x="240658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" name="object 98"/>
          <p:cNvSpPr/>
          <p:nvPr/>
        </p:nvSpPr>
        <p:spPr>
          <a:xfrm>
            <a:off x="5706065" y="3089324"/>
            <a:ext cx="887164" cy="0"/>
          </a:xfrm>
          <a:custGeom>
            <a:avLst/>
            <a:gdLst/>
            <a:ahLst/>
            <a:cxnLst/>
            <a:rect l="l" t="t" r="r" b="b"/>
            <a:pathLst>
              <a:path w="1261745">
                <a:moveTo>
                  <a:pt x="0" y="0"/>
                </a:moveTo>
                <a:lnTo>
                  <a:pt x="1261695" y="0"/>
                </a:lnTo>
              </a:path>
            </a:pathLst>
          </a:custGeom>
          <a:ln w="3039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" name="object 99"/>
          <p:cNvSpPr/>
          <p:nvPr/>
        </p:nvSpPr>
        <p:spPr>
          <a:xfrm>
            <a:off x="6558459" y="3054602"/>
            <a:ext cx="87453" cy="694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" name="object 100"/>
          <p:cNvSpPr txBox="1"/>
          <p:nvPr/>
        </p:nvSpPr>
        <p:spPr>
          <a:xfrm>
            <a:off x="5312609" y="3143457"/>
            <a:ext cx="1726555" cy="21593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336" dirty="0">
                <a:latin typeface="Times New Roman"/>
                <a:cs typeface="Times New Roman"/>
              </a:rPr>
              <a:t>Increase Model</a:t>
            </a:r>
            <a:r>
              <a:rPr sz="1336" spc="-11" dirty="0">
                <a:latin typeface="Times New Roman"/>
                <a:cs typeface="Times New Roman"/>
              </a:rPr>
              <a:t> </a:t>
            </a:r>
            <a:r>
              <a:rPr sz="1336" dirty="0">
                <a:latin typeface="Times New Roman"/>
                <a:cs typeface="Times New Roman"/>
              </a:rPr>
              <a:t>Capacity</a:t>
            </a:r>
            <a:endParaRPr sz="1336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755922" y="2783188"/>
            <a:ext cx="711250" cy="21593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336" b="1" dirty="0">
                <a:latin typeface="Times New Roman"/>
                <a:cs typeface="Times New Roman"/>
              </a:rPr>
              <a:t>Re-Dense</a:t>
            </a:r>
            <a:endParaRPr sz="1336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119149" y="2783892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52"/>
                </a:lnTo>
                <a:lnTo>
                  <a:pt x="23763" y="261700"/>
                </a:lnTo>
                <a:lnTo>
                  <a:pt x="50979" y="296900"/>
                </a:lnTo>
                <a:lnTo>
                  <a:pt x="86205" y="324095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08169" y="344467"/>
                </a:lnTo>
                <a:lnTo>
                  <a:pt x="270620" y="318618"/>
                </a:lnTo>
                <a:lnTo>
                  <a:pt x="318871" y="270411"/>
                </a:lnTo>
                <a:lnTo>
                  <a:pt x="344744" y="208003"/>
                </a:lnTo>
                <a:lnTo>
                  <a:pt x="348119" y="173913"/>
                </a:lnTo>
                <a:lnTo>
                  <a:pt x="341902" y="127680"/>
                </a:lnTo>
                <a:lnTo>
                  <a:pt x="324355" y="86136"/>
                </a:lnTo>
                <a:lnTo>
                  <a:pt x="297138" y="50938"/>
                </a:lnTo>
                <a:lnTo>
                  <a:pt x="261910" y="23744"/>
                </a:lnTo>
                <a:lnTo>
                  <a:pt x="220328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" name="object 103"/>
          <p:cNvSpPr/>
          <p:nvPr/>
        </p:nvSpPr>
        <p:spPr>
          <a:xfrm>
            <a:off x="8119150" y="278389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69"/>
                </a:lnTo>
                <a:lnTo>
                  <a:pt x="297120" y="296889"/>
                </a:lnTo>
                <a:lnTo>
                  <a:pt x="240658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" name="object 104"/>
          <p:cNvSpPr/>
          <p:nvPr/>
        </p:nvSpPr>
        <p:spPr>
          <a:xfrm>
            <a:off x="7706642" y="2783892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52"/>
                </a:lnTo>
                <a:lnTo>
                  <a:pt x="23763" y="261700"/>
                </a:lnTo>
                <a:lnTo>
                  <a:pt x="50979" y="296900"/>
                </a:lnTo>
                <a:lnTo>
                  <a:pt x="86205" y="324095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08169" y="344467"/>
                </a:lnTo>
                <a:lnTo>
                  <a:pt x="270620" y="318618"/>
                </a:lnTo>
                <a:lnTo>
                  <a:pt x="318864" y="270411"/>
                </a:lnTo>
                <a:lnTo>
                  <a:pt x="344731" y="208003"/>
                </a:lnTo>
                <a:lnTo>
                  <a:pt x="348107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5" name="object 105"/>
          <p:cNvSpPr/>
          <p:nvPr/>
        </p:nvSpPr>
        <p:spPr>
          <a:xfrm>
            <a:off x="7706639" y="278389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69"/>
                </a:lnTo>
                <a:lnTo>
                  <a:pt x="297120" y="296889"/>
                </a:lnTo>
                <a:lnTo>
                  <a:pt x="240658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6" name="object 106"/>
          <p:cNvSpPr/>
          <p:nvPr/>
        </p:nvSpPr>
        <p:spPr>
          <a:xfrm>
            <a:off x="7294126" y="2783892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66" y="0"/>
                </a:moveTo>
                <a:lnTo>
                  <a:pt x="127795" y="6212"/>
                </a:lnTo>
                <a:lnTo>
                  <a:pt x="86215" y="23744"/>
                </a:lnTo>
                <a:lnTo>
                  <a:pt x="50985" y="50938"/>
                </a:lnTo>
                <a:lnTo>
                  <a:pt x="23766" y="86136"/>
                </a:lnTo>
                <a:lnTo>
                  <a:pt x="6218" y="127680"/>
                </a:lnTo>
                <a:lnTo>
                  <a:pt x="0" y="173913"/>
                </a:lnTo>
                <a:lnTo>
                  <a:pt x="6218" y="220152"/>
                </a:lnTo>
                <a:lnTo>
                  <a:pt x="23766" y="261700"/>
                </a:lnTo>
                <a:lnTo>
                  <a:pt x="50985" y="296900"/>
                </a:lnTo>
                <a:lnTo>
                  <a:pt x="86215" y="324095"/>
                </a:lnTo>
                <a:lnTo>
                  <a:pt x="127795" y="341627"/>
                </a:lnTo>
                <a:lnTo>
                  <a:pt x="174066" y="347840"/>
                </a:lnTo>
                <a:lnTo>
                  <a:pt x="208175" y="344467"/>
                </a:lnTo>
                <a:lnTo>
                  <a:pt x="270626" y="318618"/>
                </a:lnTo>
                <a:lnTo>
                  <a:pt x="318876" y="270411"/>
                </a:lnTo>
                <a:lnTo>
                  <a:pt x="344744" y="208003"/>
                </a:lnTo>
                <a:lnTo>
                  <a:pt x="348119" y="173913"/>
                </a:lnTo>
                <a:lnTo>
                  <a:pt x="341902" y="127680"/>
                </a:lnTo>
                <a:lnTo>
                  <a:pt x="324356" y="86136"/>
                </a:lnTo>
                <a:lnTo>
                  <a:pt x="297140" y="50938"/>
                </a:lnTo>
                <a:lnTo>
                  <a:pt x="261913" y="23744"/>
                </a:lnTo>
                <a:lnTo>
                  <a:pt x="220336" y="6212"/>
                </a:lnTo>
                <a:lnTo>
                  <a:pt x="1740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7" name="object 107"/>
          <p:cNvSpPr/>
          <p:nvPr/>
        </p:nvSpPr>
        <p:spPr>
          <a:xfrm>
            <a:off x="7294129" y="278389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69"/>
                </a:lnTo>
                <a:lnTo>
                  <a:pt x="297120" y="296889"/>
                </a:lnTo>
                <a:lnTo>
                  <a:pt x="240658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8" name="object 108"/>
          <p:cNvSpPr/>
          <p:nvPr/>
        </p:nvSpPr>
        <p:spPr>
          <a:xfrm>
            <a:off x="7665485" y="399287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66" y="0"/>
                </a:moveTo>
                <a:lnTo>
                  <a:pt x="127795" y="6212"/>
                </a:lnTo>
                <a:lnTo>
                  <a:pt x="86215" y="23744"/>
                </a:lnTo>
                <a:lnTo>
                  <a:pt x="50985" y="50938"/>
                </a:lnTo>
                <a:lnTo>
                  <a:pt x="23766" y="86136"/>
                </a:lnTo>
                <a:lnTo>
                  <a:pt x="6218" y="127680"/>
                </a:lnTo>
                <a:lnTo>
                  <a:pt x="0" y="173913"/>
                </a:lnTo>
                <a:lnTo>
                  <a:pt x="6218" y="220147"/>
                </a:lnTo>
                <a:lnTo>
                  <a:pt x="23766" y="261691"/>
                </a:lnTo>
                <a:lnTo>
                  <a:pt x="50985" y="296889"/>
                </a:lnTo>
                <a:lnTo>
                  <a:pt x="86215" y="324083"/>
                </a:lnTo>
                <a:lnTo>
                  <a:pt x="127795" y="341615"/>
                </a:lnTo>
                <a:lnTo>
                  <a:pt x="174066" y="347827"/>
                </a:lnTo>
                <a:lnTo>
                  <a:pt x="208182" y="344456"/>
                </a:lnTo>
                <a:lnTo>
                  <a:pt x="270633" y="318611"/>
                </a:lnTo>
                <a:lnTo>
                  <a:pt x="318876" y="270400"/>
                </a:lnTo>
                <a:lnTo>
                  <a:pt x="344744" y="208001"/>
                </a:lnTo>
                <a:lnTo>
                  <a:pt x="348119" y="173913"/>
                </a:lnTo>
                <a:lnTo>
                  <a:pt x="341902" y="127680"/>
                </a:lnTo>
                <a:lnTo>
                  <a:pt x="324356" y="86136"/>
                </a:lnTo>
                <a:lnTo>
                  <a:pt x="297140" y="50938"/>
                </a:lnTo>
                <a:lnTo>
                  <a:pt x="261913" y="23744"/>
                </a:lnTo>
                <a:lnTo>
                  <a:pt x="220336" y="6212"/>
                </a:lnTo>
                <a:lnTo>
                  <a:pt x="1740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9" name="object 109"/>
          <p:cNvSpPr/>
          <p:nvPr/>
        </p:nvSpPr>
        <p:spPr>
          <a:xfrm>
            <a:off x="7665489" y="3992871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76"/>
                </a:lnTo>
                <a:lnTo>
                  <a:pt x="297120" y="296905"/>
                </a:lnTo>
                <a:lnTo>
                  <a:pt x="240658" y="334593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6"/>
                </a:lnTo>
                <a:lnTo>
                  <a:pt x="50979" y="296892"/>
                </a:lnTo>
                <a:lnTo>
                  <a:pt x="23763" y="261694"/>
                </a:lnTo>
                <a:lnTo>
                  <a:pt x="6217" y="220149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0" name="object 110"/>
          <p:cNvSpPr/>
          <p:nvPr/>
        </p:nvSpPr>
        <p:spPr>
          <a:xfrm>
            <a:off x="7252978" y="399287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70" y="344456"/>
                </a:lnTo>
                <a:lnTo>
                  <a:pt x="270626" y="318611"/>
                </a:lnTo>
                <a:lnTo>
                  <a:pt x="318876" y="270400"/>
                </a:lnTo>
                <a:lnTo>
                  <a:pt x="344744" y="208001"/>
                </a:lnTo>
                <a:lnTo>
                  <a:pt x="348119" y="173913"/>
                </a:lnTo>
                <a:lnTo>
                  <a:pt x="341901" y="127680"/>
                </a:lnTo>
                <a:lnTo>
                  <a:pt x="324352" y="86136"/>
                </a:lnTo>
                <a:lnTo>
                  <a:pt x="297133" y="50938"/>
                </a:lnTo>
                <a:lnTo>
                  <a:pt x="261904" y="23744"/>
                </a:lnTo>
                <a:lnTo>
                  <a:pt x="220324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1" name="object 111"/>
          <p:cNvSpPr/>
          <p:nvPr/>
        </p:nvSpPr>
        <p:spPr>
          <a:xfrm>
            <a:off x="7252979" y="3992871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76"/>
                </a:lnTo>
                <a:lnTo>
                  <a:pt x="297120" y="296905"/>
                </a:lnTo>
                <a:lnTo>
                  <a:pt x="240658" y="334593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6"/>
                </a:lnTo>
                <a:lnTo>
                  <a:pt x="50979" y="296892"/>
                </a:lnTo>
                <a:lnTo>
                  <a:pt x="23763" y="261694"/>
                </a:lnTo>
                <a:lnTo>
                  <a:pt x="6217" y="220149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2" name="object 112"/>
          <p:cNvSpPr/>
          <p:nvPr/>
        </p:nvSpPr>
        <p:spPr>
          <a:xfrm>
            <a:off x="7068991" y="3416900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66" y="0"/>
                </a:moveTo>
                <a:lnTo>
                  <a:pt x="127790" y="6212"/>
                </a:lnTo>
                <a:lnTo>
                  <a:pt x="86209" y="23744"/>
                </a:lnTo>
                <a:lnTo>
                  <a:pt x="50980" y="50939"/>
                </a:lnTo>
                <a:lnTo>
                  <a:pt x="23764" y="86139"/>
                </a:lnTo>
                <a:lnTo>
                  <a:pt x="6217" y="127687"/>
                </a:lnTo>
                <a:lnTo>
                  <a:pt x="0" y="173926"/>
                </a:lnTo>
                <a:lnTo>
                  <a:pt x="6217" y="220159"/>
                </a:lnTo>
                <a:lnTo>
                  <a:pt x="23764" y="261704"/>
                </a:lnTo>
                <a:lnTo>
                  <a:pt x="50980" y="296902"/>
                </a:lnTo>
                <a:lnTo>
                  <a:pt x="86209" y="324096"/>
                </a:lnTo>
                <a:lnTo>
                  <a:pt x="127790" y="341627"/>
                </a:lnTo>
                <a:lnTo>
                  <a:pt x="174066" y="347840"/>
                </a:lnTo>
                <a:lnTo>
                  <a:pt x="220331" y="341627"/>
                </a:lnTo>
                <a:lnTo>
                  <a:pt x="261908" y="324096"/>
                </a:lnTo>
                <a:lnTo>
                  <a:pt x="297135" y="296902"/>
                </a:lnTo>
                <a:lnTo>
                  <a:pt x="324353" y="261704"/>
                </a:lnTo>
                <a:lnTo>
                  <a:pt x="341901" y="220159"/>
                </a:lnTo>
                <a:lnTo>
                  <a:pt x="348119" y="173926"/>
                </a:lnTo>
                <a:lnTo>
                  <a:pt x="344744" y="139836"/>
                </a:lnTo>
                <a:lnTo>
                  <a:pt x="318871" y="77428"/>
                </a:lnTo>
                <a:lnTo>
                  <a:pt x="270621" y="29221"/>
                </a:lnTo>
                <a:lnTo>
                  <a:pt x="208175" y="3373"/>
                </a:lnTo>
                <a:lnTo>
                  <a:pt x="174066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3" name="object 113"/>
          <p:cNvSpPr/>
          <p:nvPr/>
        </p:nvSpPr>
        <p:spPr>
          <a:xfrm>
            <a:off x="7068992" y="341690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347830"/>
                </a:moveTo>
                <a:lnTo>
                  <a:pt x="220327" y="341617"/>
                </a:lnTo>
                <a:lnTo>
                  <a:pt x="261906" y="324085"/>
                </a:lnTo>
                <a:lnTo>
                  <a:pt x="297133" y="296891"/>
                </a:lnTo>
                <a:lnTo>
                  <a:pt x="324349" y="261692"/>
                </a:lnTo>
                <a:lnTo>
                  <a:pt x="341895" y="220148"/>
                </a:lnTo>
                <a:lnTo>
                  <a:pt x="348112" y="173915"/>
                </a:lnTo>
                <a:lnTo>
                  <a:pt x="334862" y="107360"/>
                </a:lnTo>
                <a:lnTo>
                  <a:pt x="297120" y="50937"/>
                </a:lnTo>
                <a:lnTo>
                  <a:pt x="240658" y="13238"/>
                </a:lnTo>
                <a:lnTo>
                  <a:pt x="174056" y="0"/>
                </a:lnTo>
                <a:lnTo>
                  <a:pt x="127784" y="6212"/>
                </a:lnTo>
                <a:lnTo>
                  <a:pt x="86206" y="23744"/>
                </a:lnTo>
                <a:lnTo>
                  <a:pt x="50979" y="50937"/>
                </a:lnTo>
                <a:lnTo>
                  <a:pt x="23763" y="86136"/>
                </a:lnTo>
                <a:lnTo>
                  <a:pt x="6217" y="127681"/>
                </a:lnTo>
                <a:lnTo>
                  <a:pt x="0" y="173915"/>
                </a:lnTo>
                <a:lnTo>
                  <a:pt x="6217" y="220148"/>
                </a:lnTo>
                <a:lnTo>
                  <a:pt x="23763" y="261692"/>
                </a:lnTo>
                <a:lnTo>
                  <a:pt x="50979" y="296891"/>
                </a:lnTo>
                <a:lnTo>
                  <a:pt x="86206" y="324085"/>
                </a:lnTo>
                <a:lnTo>
                  <a:pt x="127784" y="341617"/>
                </a:lnTo>
                <a:lnTo>
                  <a:pt x="174056" y="34783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4" name="object 114"/>
          <p:cNvSpPr/>
          <p:nvPr/>
        </p:nvSpPr>
        <p:spPr>
          <a:xfrm>
            <a:off x="7894014" y="3416900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9"/>
                </a:lnTo>
                <a:lnTo>
                  <a:pt x="23763" y="86139"/>
                </a:lnTo>
                <a:lnTo>
                  <a:pt x="6217" y="127687"/>
                </a:lnTo>
                <a:lnTo>
                  <a:pt x="0" y="173926"/>
                </a:lnTo>
                <a:lnTo>
                  <a:pt x="6217" y="220159"/>
                </a:lnTo>
                <a:lnTo>
                  <a:pt x="23763" y="261704"/>
                </a:lnTo>
                <a:lnTo>
                  <a:pt x="50979" y="296902"/>
                </a:lnTo>
                <a:lnTo>
                  <a:pt x="86205" y="324096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20324" y="341627"/>
                </a:lnTo>
                <a:lnTo>
                  <a:pt x="261904" y="324096"/>
                </a:lnTo>
                <a:lnTo>
                  <a:pt x="297133" y="296902"/>
                </a:lnTo>
                <a:lnTo>
                  <a:pt x="324352" y="261704"/>
                </a:lnTo>
                <a:lnTo>
                  <a:pt x="341901" y="220159"/>
                </a:lnTo>
                <a:lnTo>
                  <a:pt x="348119" y="173926"/>
                </a:lnTo>
                <a:lnTo>
                  <a:pt x="344744" y="139836"/>
                </a:lnTo>
                <a:lnTo>
                  <a:pt x="318871" y="77428"/>
                </a:lnTo>
                <a:lnTo>
                  <a:pt x="270620" y="29221"/>
                </a:lnTo>
                <a:lnTo>
                  <a:pt x="208169" y="3373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5" name="object 115"/>
          <p:cNvSpPr/>
          <p:nvPr/>
        </p:nvSpPr>
        <p:spPr>
          <a:xfrm>
            <a:off x="7894014" y="341690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347830"/>
                </a:moveTo>
                <a:lnTo>
                  <a:pt x="220327" y="341617"/>
                </a:lnTo>
                <a:lnTo>
                  <a:pt x="261906" y="324085"/>
                </a:lnTo>
                <a:lnTo>
                  <a:pt x="297133" y="296891"/>
                </a:lnTo>
                <a:lnTo>
                  <a:pt x="324349" y="261692"/>
                </a:lnTo>
                <a:lnTo>
                  <a:pt x="341895" y="220148"/>
                </a:lnTo>
                <a:lnTo>
                  <a:pt x="348112" y="173915"/>
                </a:lnTo>
                <a:lnTo>
                  <a:pt x="334862" y="107360"/>
                </a:lnTo>
                <a:lnTo>
                  <a:pt x="297120" y="50937"/>
                </a:lnTo>
                <a:lnTo>
                  <a:pt x="240658" y="13238"/>
                </a:lnTo>
                <a:lnTo>
                  <a:pt x="174056" y="0"/>
                </a:lnTo>
                <a:lnTo>
                  <a:pt x="127784" y="6212"/>
                </a:lnTo>
                <a:lnTo>
                  <a:pt x="86206" y="23744"/>
                </a:lnTo>
                <a:lnTo>
                  <a:pt x="50979" y="50937"/>
                </a:lnTo>
                <a:lnTo>
                  <a:pt x="23763" y="86136"/>
                </a:lnTo>
                <a:lnTo>
                  <a:pt x="6217" y="127681"/>
                </a:lnTo>
                <a:lnTo>
                  <a:pt x="0" y="173915"/>
                </a:lnTo>
                <a:lnTo>
                  <a:pt x="6217" y="220148"/>
                </a:lnTo>
                <a:lnTo>
                  <a:pt x="23763" y="261692"/>
                </a:lnTo>
                <a:lnTo>
                  <a:pt x="50979" y="296891"/>
                </a:lnTo>
                <a:lnTo>
                  <a:pt x="86206" y="324085"/>
                </a:lnTo>
                <a:lnTo>
                  <a:pt x="127784" y="341617"/>
                </a:lnTo>
                <a:lnTo>
                  <a:pt x="174056" y="34783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6" name="object 116"/>
          <p:cNvSpPr/>
          <p:nvPr/>
        </p:nvSpPr>
        <p:spPr>
          <a:xfrm>
            <a:off x="7481506" y="3416900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9"/>
                </a:lnTo>
                <a:lnTo>
                  <a:pt x="23763" y="86139"/>
                </a:lnTo>
                <a:lnTo>
                  <a:pt x="6217" y="127687"/>
                </a:lnTo>
                <a:lnTo>
                  <a:pt x="0" y="173926"/>
                </a:lnTo>
                <a:lnTo>
                  <a:pt x="6217" y="220159"/>
                </a:lnTo>
                <a:lnTo>
                  <a:pt x="23763" y="261704"/>
                </a:lnTo>
                <a:lnTo>
                  <a:pt x="50979" y="296902"/>
                </a:lnTo>
                <a:lnTo>
                  <a:pt x="86205" y="324096"/>
                </a:lnTo>
                <a:lnTo>
                  <a:pt x="127783" y="341627"/>
                </a:lnTo>
                <a:lnTo>
                  <a:pt x="174053" y="347840"/>
                </a:lnTo>
                <a:lnTo>
                  <a:pt x="220323" y="341627"/>
                </a:lnTo>
                <a:lnTo>
                  <a:pt x="261901" y="324096"/>
                </a:lnTo>
                <a:lnTo>
                  <a:pt x="297127" y="296902"/>
                </a:lnTo>
                <a:lnTo>
                  <a:pt x="324343" y="261704"/>
                </a:lnTo>
                <a:lnTo>
                  <a:pt x="341889" y="220159"/>
                </a:lnTo>
                <a:lnTo>
                  <a:pt x="348107" y="173926"/>
                </a:lnTo>
                <a:lnTo>
                  <a:pt x="344731" y="139836"/>
                </a:lnTo>
                <a:lnTo>
                  <a:pt x="318864" y="77428"/>
                </a:lnTo>
                <a:lnTo>
                  <a:pt x="270620" y="29221"/>
                </a:lnTo>
                <a:lnTo>
                  <a:pt x="208169" y="3373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7" name="object 117"/>
          <p:cNvSpPr/>
          <p:nvPr/>
        </p:nvSpPr>
        <p:spPr>
          <a:xfrm>
            <a:off x="7481503" y="341690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79">
                <a:moveTo>
                  <a:pt x="174056" y="347830"/>
                </a:moveTo>
                <a:lnTo>
                  <a:pt x="220327" y="341617"/>
                </a:lnTo>
                <a:lnTo>
                  <a:pt x="261906" y="324085"/>
                </a:lnTo>
                <a:lnTo>
                  <a:pt x="297133" y="296891"/>
                </a:lnTo>
                <a:lnTo>
                  <a:pt x="324349" y="261692"/>
                </a:lnTo>
                <a:lnTo>
                  <a:pt x="341895" y="220148"/>
                </a:lnTo>
                <a:lnTo>
                  <a:pt x="348112" y="173915"/>
                </a:lnTo>
                <a:lnTo>
                  <a:pt x="334862" y="107360"/>
                </a:lnTo>
                <a:lnTo>
                  <a:pt x="297120" y="50937"/>
                </a:lnTo>
                <a:lnTo>
                  <a:pt x="240658" y="13238"/>
                </a:lnTo>
                <a:lnTo>
                  <a:pt x="174056" y="0"/>
                </a:lnTo>
                <a:lnTo>
                  <a:pt x="127784" y="6212"/>
                </a:lnTo>
                <a:lnTo>
                  <a:pt x="86206" y="23744"/>
                </a:lnTo>
                <a:lnTo>
                  <a:pt x="50979" y="50937"/>
                </a:lnTo>
                <a:lnTo>
                  <a:pt x="23763" y="86136"/>
                </a:lnTo>
                <a:lnTo>
                  <a:pt x="6217" y="127681"/>
                </a:lnTo>
                <a:lnTo>
                  <a:pt x="0" y="173915"/>
                </a:lnTo>
                <a:lnTo>
                  <a:pt x="6217" y="220148"/>
                </a:lnTo>
                <a:lnTo>
                  <a:pt x="23763" y="261692"/>
                </a:lnTo>
                <a:lnTo>
                  <a:pt x="50979" y="296891"/>
                </a:lnTo>
                <a:lnTo>
                  <a:pt x="86206" y="324085"/>
                </a:lnTo>
                <a:lnTo>
                  <a:pt x="127784" y="341617"/>
                </a:lnTo>
                <a:lnTo>
                  <a:pt x="174056" y="34783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8" name="object 118"/>
          <p:cNvSpPr/>
          <p:nvPr/>
        </p:nvSpPr>
        <p:spPr>
          <a:xfrm>
            <a:off x="8306529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3" y="0"/>
                </a:moveTo>
                <a:lnTo>
                  <a:pt x="127779" y="6212"/>
                </a:lnTo>
                <a:lnTo>
                  <a:pt x="86200" y="23744"/>
                </a:lnTo>
                <a:lnTo>
                  <a:pt x="50974" y="50938"/>
                </a:lnTo>
                <a:lnTo>
                  <a:pt x="23760" y="86136"/>
                </a:lnTo>
                <a:lnTo>
                  <a:pt x="6216" y="127680"/>
                </a:lnTo>
                <a:lnTo>
                  <a:pt x="0" y="173913"/>
                </a:lnTo>
                <a:lnTo>
                  <a:pt x="6216" y="220147"/>
                </a:lnTo>
                <a:lnTo>
                  <a:pt x="23760" y="261691"/>
                </a:lnTo>
                <a:lnTo>
                  <a:pt x="50974" y="296889"/>
                </a:lnTo>
                <a:lnTo>
                  <a:pt x="86200" y="324083"/>
                </a:lnTo>
                <a:lnTo>
                  <a:pt x="127779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64" y="270400"/>
                </a:lnTo>
                <a:lnTo>
                  <a:pt x="344731" y="208001"/>
                </a:lnTo>
                <a:lnTo>
                  <a:pt x="348106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9" name="object 119"/>
          <p:cNvSpPr/>
          <p:nvPr/>
        </p:nvSpPr>
        <p:spPr>
          <a:xfrm>
            <a:off x="8306524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69"/>
                </a:lnTo>
                <a:lnTo>
                  <a:pt x="297120" y="296889"/>
                </a:lnTo>
                <a:lnTo>
                  <a:pt x="240658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0" name="object 120"/>
          <p:cNvSpPr/>
          <p:nvPr/>
        </p:nvSpPr>
        <p:spPr>
          <a:xfrm>
            <a:off x="6656483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64" y="270400"/>
                </a:lnTo>
                <a:lnTo>
                  <a:pt x="344731" y="208001"/>
                </a:lnTo>
                <a:lnTo>
                  <a:pt x="348106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1" name="object 121"/>
          <p:cNvSpPr/>
          <p:nvPr/>
        </p:nvSpPr>
        <p:spPr>
          <a:xfrm>
            <a:off x="6656481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69"/>
                </a:lnTo>
                <a:lnTo>
                  <a:pt x="297120" y="296889"/>
                </a:lnTo>
                <a:lnTo>
                  <a:pt x="240658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2" name="object 122"/>
          <p:cNvSpPr/>
          <p:nvPr/>
        </p:nvSpPr>
        <p:spPr>
          <a:xfrm>
            <a:off x="7894014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69" y="270400"/>
                </a:lnTo>
                <a:lnTo>
                  <a:pt x="344733" y="208001"/>
                </a:lnTo>
                <a:lnTo>
                  <a:pt x="348106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3" name="object 123"/>
          <p:cNvSpPr/>
          <p:nvPr/>
        </p:nvSpPr>
        <p:spPr>
          <a:xfrm>
            <a:off x="7894014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69"/>
                </a:lnTo>
                <a:lnTo>
                  <a:pt x="297120" y="296889"/>
                </a:lnTo>
                <a:lnTo>
                  <a:pt x="240658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4" name="object 124"/>
          <p:cNvSpPr/>
          <p:nvPr/>
        </p:nvSpPr>
        <p:spPr>
          <a:xfrm>
            <a:off x="7481506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64" y="270400"/>
                </a:lnTo>
                <a:lnTo>
                  <a:pt x="344731" y="208001"/>
                </a:lnTo>
                <a:lnTo>
                  <a:pt x="348107" y="173913"/>
                </a:lnTo>
                <a:lnTo>
                  <a:pt x="341889" y="127680"/>
                </a:lnTo>
                <a:lnTo>
                  <a:pt x="324343" y="86136"/>
                </a:lnTo>
                <a:lnTo>
                  <a:pt x="297127" y="50938"/>
                </a:lnTo>
                <a:lnTo>
                  <a:pt x="261901" y="23744"/>
                </a:lnTo>
                <a:lnTo>
                  <a:pt x="220323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5" name="object 125"/>
          <p:cNvSpPr/>
          <p:nvPr/>
        </p:nvSpPr>
        <p:spPr>
          <a:xfrm>
            <a:off x="7481503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69"/>
                </a:lnTo>
                <a:lnTo>
                  <a:pt x="297120" y="296889"/>
                </a:lnTo>
                <a:lnTo>
                  <a:pt x="240658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6" name="object 126"/>
          <p:cNvSpPr/>
          <p:nvPr/>
        </p:nvSpPr>
        <p:spPr>
          <a:xfrm>
            <a:off x="7068991" y="2036924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3" y="0"/>
                </a:moveTo>
                <a:lnTo>
                  <a:pt x="127783" y="6212"/>
                </a:lnTo>
                <a:lnTo>
                  <a:pt x="86205" y="23744"/>
                </a:lnTo>
                <a:lnTo>
                  <a:pt x="50979" y="50938"/>
                </a:lnTo>
                <a:lnTo>
                  <a:pt x="23763" y="86136"/>
                </a:lnTo>
                <a:lnTo>
                  <a:pt x="6217" y="127680"/>
                </a:lnTo>
                <a:lnTo>
                  <a:pt x="0" y="173913"/>
                </a:lnTo>
                <a:lnTo>
                  <a:pt x="6217" y="220147"/>
                </a:lnTo>
                <a:lnTo>
                  <a:pt x="23763" y="261691"/>
                </a:lnTo>
                <a:lnTo>
                  <a:pt x="50979" y="296889"/>
                </a:lnTo>
                <a:lnTo>
                  <a:pt x="86205" y="324083"/>
                </a:lnTo>
                <a:lnTo>
                  <a:pt x="127783" y="341615"/>
                </a:lnTo>
                <a:lnTo>
                  <a:pt x="174053" y="347827"/>
                </a:lnTo>
                <a:lnTo>
                  <a:pt x="208169" y="344454"/>
                </a:lnTo>
                <a:lnTo>
                  <a:pt x="270620" y="318606"/>
                </a:lnTo>
                <a:lnTo>
                  <a:pt x="318871" y="270400"/>
                </a:lnTo>
                <a:lnTo>
                  <a:pt x="344744" y="208001"/>
                </a:lnTo>
                <a:lnTo>
                  <a:pt x="348119" y="173913"/>
                </a:lnTo>
                <a:lnTo>
                  <a:pt x="341901" y="127680"/>
                </a:lnTo>
                <a:lnTo>
                  <a:pt x="324352" y="86136"/>
                </a:lnTo>
                <a:lnTo>
                  <a:pt x="297133" y="50938"/>
                </a:lnTo>
                <a:lnTo>
                  <a:pt x="261904" y="23744"/>
                </a:lnTo>
                <a:lnTo>
                  <a:pt x="220324" y="6212"/>
                </a:lnTo>
                <a:lnTo>
                  <a:pt x="174053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7" name="object 127"/>
          <p:cNvSpPr/>
          <p:nvPr/>
        </p:nvSpPr>
        <p:spPr>
          <a:xfrm>
            <a:off x="7068992" y="2036926"/>
            <a:ext cx="245120" cy="244673"/>
          </a:xfrm>
          <a:custGeom>
            <a:avLst/>
            <a:gdLst/>
            <a:ahLst/>
            <a:cxnLst/>
            <a:rect l="l" t="t" r="r" b="b"/>
            <a:pathLst>
              <a:path w="348615" h="347980">
                <a:moveTo>
                  <a:pt x="174056" y="0"/>
                </a:moveTo>
                <a:lnTo>
                  <a:pt x="220327" y="6212"/>
                </a:lnTo>
                <a:lnTo>
                  <a:pt x="261906" y="23744"/>
                </a:lnTo>
                <a:lnTo>
                  <a:pt x="297133" y="50937"/>
                </a:lnTo>
                <a:lnTo>
                  <a:pt x="324349" y="86136"/>
                </a:lnTo>
                <a:lnTo>
                  <a:pt x="341895" y="127681"/>
                </a:lnTo>
                <a:lnTo>
                  <a:pt x="348112" y="173915"/>
                </a:lnTo>
                <a:lnTo>
                  <a:pt x="334862" y="240469"/>
                </a:lnTo>
                <a:lnTo>
                  <a:pt x="297120" y="296889"/>
                </a:lnTo>
                <a:lnTo>
                  <a:pt x="240658" y="334590"/>
                </a:lnTo>
                <a:lnTo>
                  <a:pt x="174056" y="347830"/>
                </a:lnTo>
                <a:lnTo>
                  <a:pt x="127784" y="341617"/>
                </a:lnTo>
                <a:lnTo>
                  <a:pt x="86206" y="324085"/>
                </a:lnTo>
                <a:lnTo>
                  <a:pt x="50979" y="296891"/>
                </a:lnTo>
                <a:lnTo>
                  <a:pt x="23763" y="261692"/>
                </a:lnTo>
                <a:lnTo>
                  <a:pt x="6217" y="220148"/>
                </a:lnTo>
                <a:lnTo>
                  <a:pt x="0" y="173915"/>
                </a:lnTo>
                <a:lnTo>
                  <a:pt x="6217" y="127681"/>
                </a:lnTo>
                <a:lnTo>
                  <a:pt x="23763" y="86136"/>
                </a:lnTo>
                <a:lnTo>
                  <a:pt x="50979" y="50937"/>
                </a:lnTo>
                <a:lnTo>
                  <a:pt x="86206" y="23744"/>
                </a:lnTo>
                <a:lnTo>
                  <a:pt x="127784" y="6212"/>
                </a:lnTo>
                <a:lnTo>
                  <a:pt x="174056" y="0"/>
                </a:lnTo>
                <a:close/>
              </a:path>
            </a:pathLst>
          </a:custGeom>
          <a:ln w="30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8" name="object 128"/>
          <p:cNvSpPr txBox="1"/>
          <p:nvPr/>
        </p:nvSpPr>
        <p:spPr>
          <a:xfrm>
            <a:off x="7339826" y="1766187"/>
            <a:ext cx="454968" cy="21593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336" b="1" dirty="0">
                <a:latin typeface="Times New Roman"/>
                <a:cs typeface="Times New Roman"/>
              </a:rPr>
              <a:t>Dense</a:t>
            </a:r>
            <a:endParaRPr sz="1336"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7254681" y="3028511"/>
            <a:ext cx="602754" cy="351830"/>
          </a:xfrm>
          <a:custGeom>
            <a:avLst/>
            <a:gdLst/>
            <a:ahLst/>
            <a:cxnLst/>
            <a:rect l="l" t="t" r="r" b="b"/>
            <a:pathLst>
              <a:path w="857250" h="500379">
                <a:moveTo>
                  <a:pt x="0" y="499873"/>
                </a:moveTo>
                <a:lnTo>
                  <a:pt x="857214" y="0"/>
                </a:lnTo>
              </a:path>
            </a:pathLst>
          </a:custGeom>
          <a:ln w="304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0" name="object 130"/>
          <p:cNvSpPr/>
          <p:nvPr/>
        </p:nvSpPr>
        <p:spPr>
          <a:xfrm>
            <a:off x="7207690" y="3336423"/>
            <a:ext cx="90579" cy="7542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1" name="object 131"/>
          <p:cNvSpPr/>
          <p:nvPr/>
        </p:nvSpPr>
        <p:spPr>
          <a:xfrm>
            <a:off x="8057228" y="3028511"/>
            <a:ext cx="220117" cy="327720"/>
          </a:xfrm>
          <a:custGeom>
            <a:avLst/>
            <a:gdLst/>
            <a:ahLst/>
            <a:cxnLst/>
            <a:rect l="l" t="t" r="r" b="b"/>
            <a:pathLst>
              <a:path w="313054" h="466089">
                <a:moveTo>
                  <a:pt x="0" y="465869"/>
                </a:moveTo>
                <a:lnTo>
                  <a:pt x="312715" y="0"/>
                </a:lnTo>
              </a:path>
            </a:pathLst>
          </a:custGeom>
          <a:ln w="30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2" name="object 132"/>
          <p:cNvSpPr/>
          <p:nvPr/>
        </p:nvSpPr>
        <p:spPr>
          <a:xfrm>
            <a:off x="8023128" y="3312037"/>
            <a:ext cx="78157" cy="896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3" name="object 133"/>
          <p:cNvSpPr/>
          <p:nvPr/>
        </p:nvSpPr>
        <p:spPr>
          <a:xfrm>
            <a:off x="7864596" y="3028511"/>
            <a:ext cx="125462" cy="320576"/>
          </a:xfrm>
          <a:custGeom>
            <a:avLst/>
            <a:gdLst/>
            <a:ahLst/>
            <a:cxnLst/>
            <a:rect l="l" t="t" r="r" b="b"/>
            <a:pathLst>
              <a:path w="178434" h="455929">
                <a:moveTo>
                  <a:pt x="177968" y="455349"/>
                </a:moveTo>
                <a:lnTo>
                  <a:pt x="0" y="0"/>
                </a:lnTo>
              </a:path>
            </a:pathLst>
          </a:custGeom>
          <a:ln w="30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4" name="object 134"/>
          <p:cNvSpPr/>
          <p:nvPr/>
        </p:nvSpPr>
        <p:spPr>
          <a:xfrm>
            <a:off x="7947881" y="3306857"/>
            <a:ext cx="67829" cy="916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5" name="object 135"/>
          <p:cNvSpPr/>
          <p:nvPr/>
        </p:nvSpPr>
        <p:spPr>
          <a:xfrm>
            <a:off x="7039350" y="3028736"/>
            <a:ext cx="125462" cy="320129"/>
          </a:xfrm>
          <a:custGeom>
            <a:avLst/>
            <a:gdLst/>
            <a:ahLst/>
            <a:cxnLst/>
            <a:rect l="l" t="t" r="r" b="b"/>
            <a:pathLst>
              <a:path w="178434" h="455295">
                <a:moveTo>
                  <a:pt x="178208" y="455056"/>
                </a:moveTo>
                <a:lnTo>
                  <a:pt x="0" y="0"/>
                </a:lnTo>
              </a:path>
            </a:pathLst>
          </a:custGeom>
          <a:ln w="30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6" name="object 136"/>
          <p:cNvSpPr/>
          <p:nvPr/>
        </p:nvSpPr>
        <p:spPr>
          <a:xfrm>
            <a:off x="7122804" y="3306865"/>
            <a:ext cx="67866" cy="916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7" name="object 137"/>
          <p:cNvSpPr/>
          <p:nvPr/>
        </p:nvSpPr>
        <p:spPr>
          <a:xfrm>
            <a:off x="7440391" y="3661472"/>
            <a:ext cx="576411" cy="297805"/>
          </a:xfrm>
          <a:custGeom>
            <a:avLst/>
            <a:gdLst/>
            <a:ahLst/>
            <a:cxnLst/>
            <a:rect l="l" t="t" r="r" b="b"/>
            <a:pathLst>
              <a:path w="819784" h="423545">
                <a:moveTo>
                  <a:pt x="819209" y="0"/>
                </a:moveTo>
                <a:lnTo>
                  <a:pt x="0" y="423456"/>
                </a:lnTo>
              </a:path>
            </a:pathLst>
          </a:custGeom>
          <a:ln w="30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8" name="object 138"/>
          <p:cNvSpPr/>
          <p:nvPr/>
        </p:nvSpPr>
        <p:spPr>
          <a:xfrm>
            <a:off x="7392368" y="3916142"/>
            <a:ext cx="91121" cy="7305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9" name="object 139"/>
          <p:cNvSpPr/>
          <p:nvPr/>
        </p:nvSpPr>
        <p:spPr>
          <a:xfrm>
            <a:off x="7191375" y="3661472"/>
            <a:ext cx="532656" cy="296019"/>
          </a:xfrm>
          <a:custGeom>
            <a:avLst/>
            <a:gdLst/>
            <a:ahLst/>
            <a:cxnLst/>
            <a:rect l="l" t="t" r="r" b="b"/>
            <a:pathLst>
              <a:path w="757554" h="421004">
                <a:moveTo>
                  <a:pt x="0" y="0"/>
                </a:moveTo>
                <a:lnTo>
                  <a:pt x="757118" y="420691"/>
                </a:lnTo>
              </a:path>
            </a:pathLst>
          </a:custGeom>
          <a:ln w="304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0" name="object 140"/>
          <p:cNvSpPr/>
          <p:nvPr/>
        </p:nvSpPr>
        <p:spPr>
          <a:xfrm>
            <a:off x="7680325" y="3913897"/>
            <a:ext cx="90822" cy="744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1" name="object 141"/>
          <p:cNvSpPr/>
          <p:nvPr/>
        </p:nvSpPr>
        <p:spPr>
          <a:xfrm>
            <a:off x="6778865" y="2281494"/>
            <a:ext cx="1393478" cy="478631"/>
          </a:xfrm>
          <a:custGeom>
            <a:avLst/>
            <a:gdLst/>
            <a:ahLst/>
            <a:cxnLst/>
            <a:rect l="l" t="t" r="r" b="b"/>
            <a:pathLst>
              <a:path w="1981834" h="680720">
                <a:moveTo>
                  <a:pt x="0" y="0"/>
                </a:moveTo>
                <a:lnTo>
                  <a:pt x="1981767" y="680627"/>
                </a:lnTo>
              </a:path>
            </a:pathLst>
          </a:custGeom>
          <a:ln w="30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2" name="object 142"/>
          <p:cNvSpPr/>
          <p:nvPr/>
        </p:nvSpPr>
        <p:spPr>
          <a:xfrm>
            <a:off x="8131048" y="2718831"/>
            <a:ext cx="91700" cy="6683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3" name="object 143"/>
          <p:cNvSpPr/>
          <p:nvPr/>
        </p:nvSpPr>
        <p:spPr>
          <a:xfrm>
            <a:off x="7029676" y="2281494"/>
            <a:ext cx="162073" cy="433983"/>
          </a:xfrm>
          <a:custGeom>
            <a:avLst/>
            <a:gdLst/>
            <a:ahLst/>
            <a:cxnLst/>
            <a:rect l="l" t="t" r="r" b="b"/>
            <a:pathLst>
              <a:path w="230504" h="617220">
                <a:moveTo>
                  <a:pt x="229972" y="0"/>
                </a:moveTo>
                <a:lnTo>
                  <a:pt x="0" y="616872"/>
                </a:lnTo>
              </a:path>
            </a:pathLst>
          </a:custGeom>
          <a:ln w="30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4" name="object 144"/>
          <p:cNvSpPr/>
          <p:nvPr/>
        </p:nvSpPr>
        <p:spPr>
          <a:xfrm>
            <a:off x="7004313" y="2673629"/>
            <a:ext cx="66987" cy="916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5" name="object 145"/>
          <p:cNvSpPr/>
          <p:nvPr/>
        </p:nvSpPr>
        <p:spPr>
          <a:xfrm>
            <a:off x="7603886" y="2281494"/>
            <a:ext cx="195560" cy="435769"/>
          </a:xfrm>
          <a:custGeom>
            <a:avLst/>
            <a:gdLst/>
            <a:ahLst/>
            <a:cxnLst/>
            <a:rect l="l" t="t" r="r" b="b"/>
            <a:pathLst>
              <a:path w="278129" h="619760">
                <a:moveTo>
                  <a:pt x="0" y="0"/>
                </a:moveTo>
                <a:lnTo>
                  <a:pt x="277691" y="619422"/>
                </a:lnTo>
              </a:path>
            </a:pathLst>
          </a:custGeom>
          <a:ln w="30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6" name="object 146"/>
          <p:cNvSpPr/>
          <p:nvPr/>
        </p:nvSpPr>
        <p:spPr>
          <a:xfrm>
            <a:off x="7756672" y="2674573"/>
            <a:ext cx="70355" cy="914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7" name="object 147"/>
          <p:cNvSpPr/>
          <p:nvPr/>
        </p:nvSpPr>
        <p:spPr>
          <a:xfrm>
            <a:off x="8016396" y="2281494"/>
            <a:ext cx="195560" cy="435769"/>
          </a:xfrm>
          <a:custGeom>
            <a:avLst/>
            <a:gdLst/>
            <a:ahLst/>
            <a:cxnLst/>
            <a:rect l="l" t="t" r="r" b="b"/>
            <a:pathLst>
              <a:path w="278129" h="619760">
                <a:moveTo>
                  <a:pt x="0" y="0"/>
                </a:moveTo>
                <a:lnTo>
                  <a:pt x="277691" y="619422"/>
                </a:lnTo>
              </a:path>
            </a:pathLst>
          </a:custGeom>
          <a:ln w="30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8" name="object 148"/>
          <p:cNvSpPr/>
          <p:nvPr/>
        </p:nvSpPr>
        <p:spPr>
          <a:xfrm>
            <a:off x="8169182" y="2674573"/>
            <a:ext cx="70355" cy="914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9" name="object 149"/>
          <p:cNvSpPr/>
          <p:nvPr/>
        </p:nvSpPr>
        <p:spPr>
          <a:xfrm>
            <a:off x="7885292" y="2281494"/>
            <a:ext cx="543818" cy="455414"/>
          </a:xfrm>
          <a:custGeom>
            <a:avLst/>
            <a:gdLst/>
            <a:ahLst/>
            <a:cxnLst/>
            <a:rect l="l" t="t" r="r" b="b"/>
            <a:pathLst>
              <a:path w="773429" h="647700">
                <a:moveTo>
                  <a:pt x="773140" y="0"/>
                </a:moveTo>
                <a:lnTo>
                  <a:pt x="0" y="647567"/>
                </a:lnTo>
              </a:path>
            </a:pathLst>
          </a:custGeom>
          <a:ln w="304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0" name="object 150"/>
          <p:cNvSpPr/>
          <p:nvPr/>
        </p:nvSpPr>
        <p:spPr>
          <a:xfrm>
            <a:off x="7842379" y="2692267"/>
            <a:ext cx="87493" cy="822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1" name="object 151"/>
          <p:cNvSpPr/>
          <p:nvPr/>
        </p:nvSpPr>
        <p:spPr>
          <a:xfrm>
            <a:off x="7069741" y="2281494"/>
            <a:ext cx="946993" cy="470148"/>
          </a:xfrm>
          <a:custGeom>
            <a:avLst/>
            <a:gdLst/>
            <a:ahLst/>
            <a:cxnLst/>
            <a:rect l="l" t="t" r="r" b="b"/>
            <a:pathLst>
              <a:path w="1346834" h="668654">
                <a:moveTo>
                  <a:pt x="1346355" y="0"/>
                </a:moveTo>
                <a:lnTo>
                  <a:pt x="0" y="668150"/>
                </a:lnTo>
              </a:path>
            </a:pathLst>
          </a:custGeom>
          <a:ln w="30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2" name="object 152"/>
          <p:cNvSpPr/>
          <p:nvPr/>
        </p:nvSpPr>
        <p:spPr>
          <a:xfrm>
            <a:off x="7021401" y="2708382"/>
            <a:ext cx="91271" cy="7227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3" name="object 153"/>
          <p:cNvSpPr/>
          <p:nvPr/>
        </p:nvSpPr>
        <p:spPr>
          <a:xfrm>
            <a:off x="7625013" y="3028512"/>
            <a:ext cx="648742" cy="376386"/>
          </a:xfrm>
          <a:custGeom>
            <a:avLst/>
            <a:gdLst/>
            <a:ahLst/>
            <a:cxnLst/>
            <a:rect l="l" t="t" r="r" b="b"/>
            <a:pathLst>
              <a:path w="922654" h="535304">
                <a:moveTo>
                  <a:pt x="0" y="534948"/>
                </a:moveTo>
                <a:lnTo>
                  <a:pt x="922312" y="0"/>
                </a:lnTo>
              </a:path>
            </a:pathLst>
          </a:custGeom>
          <a:ln w="10133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4" name="object 154"/>
          <p:cNvSpPr/>
          <p:nvPr/>
        </p:nvSpPr>
        <p:spPr>
          <a:xfrm>
            <a:off x="7612905" y="3393695"/>
            <a:ext cx="23217" cy="18305"/>
          </a:xfrm>
          <a:custGeom>
            <a:avLst/>
            <a:gdLst/>
            <a:ahLst/>
            <a:cxnLst/>
            <a:rect l="l" t="t" r="r" b="b"/>
            <a:pathLst>
              <a:path w="33020" h="26035">
                <a:moveTo>
                  <a:pt x="0" y="25568"/>
                </a:moveTo>
                <a:lnTo>
                  <a:pt x="21371" y="0"/>
                </a:lnTo>
                <a:lnTo>
                  <a:pt x="17219" y="15575"/>
                </a:lnTo>
                <a:lnTo>
                  <a:pt x="32815" y="19707"/>
                </a:lnTo>
                <a:lnTo>
                  <a:pt x="0" y="25568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5" name="object 155"/>
          <p:cNvSpPr/>
          <p:nvPr/>
        </p:nvSpPr>
        <p:spPr>
          <a:xfrm>
            <a:off x="7612905" y="3393695"/>
            <a:ext cx="23217" cy="18305"/>
          </a:xfrm>
          <a:custGeom>
            <a:avLst/>
            <a:gdLst/>
            <a:ahLst/>
            <a:cxnLst/>
            <a:rect l="l" t="t" r="r" b="b"/>
            <a:pathLst>
              <a:path w="33020" h="26035">
                <a:moveTo>
                  <a:pt x="17219" y="15575"/>
                </a:moveTo>
                <a:lnTo>
                  <a:pt x="21371" y="0"/>
                </a:lnTo>
                <a:lnTo>
                  <a:pt x="0" y="25568"/>
                </a:lnTo>
                <a:lnTo>
                  <a:pt x="32815" y="19707"/>
                </a:lnTo>
                <a:lnTo>
                  <a:pt x="17219" y="15575"/>
                </a:lnTo>
                <a:close/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6" name="object 156"/>
          <p:cNvSpPr/>
          <p:nvPr/>
        </p:nvSpPr>
        <p:spPr>
          <a:xfrm>
            <a:off x="7617958" y="3028511"/>
            <a:ext cx="260300" cy="368796"/>
          </a:xfrm>
          <a:custGeom>
            <a:avLst/>
            <a:gdLst/>
            <a:ahLst/>
            <a:cxnLst/>
            <a:rect l="l" t="t" r="r" b="b"/>
            <a:pathLst>
              <a:path w="370204" h="524510">
                <a:moveTo>
                  <a:pt x="0" y="523997"/>
                </a:moveTo>
                <a:lnTo>
                  <a:pt x="369616" y="0"/>
                </a:lnTo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7" name="object 157"/>
          <p:cNvSpPr/>
          <p:nvPr/>
        </p:nvSpPr>
        <p:spPr>
          <a:xfrm>
            <a:off x="7609893" y="3385782"/>
            <a:ext cx="19645" cy="22770"/>
          </a:xfrm>
          <a:custGeom>
            <a:avLst/>
            <a:gdLst/>
            <a:ahLst/>
            <a:cxnLst/>
            <a:rect l="l" t="t" r="r" b="b"/>
            <a:pathLst>
              <a:path w="27940" h="32385">
                <a:moveTo>
                  <a:pt x="0" y="32153"/>
                </a:moveTo>
                <a:lnTo>
                  <a:pt x="8729" y="0"/>
                </a:lnTo>
                <a:lnTo>
                  <a:pt x="11470" y="15878"/>
                </a:lnTo>
                <a:lnTo>
                  <a:pt x="23404" y="15878"/>
                </a:lnTo>
                <a:lnTo>
                  <a:pt x="0" y="32153"/>
                </a:lnTo>
                <a:close/>
              </a:path>
              <a:path w="27940" h="32385">
                <a:moveTo>
                  <a:pt x="23404" y="15878"/>
                </a:moveTo>
                <a:lnTo>
                  <a:pt x="11470" y="15878"/>
                </a:lnTo>
                <a:lnTo>
                  <a:pt x="27359" y="13128"/>
                </a:lnTo>
                <a:lnTo>
                  <a:pt x="23404" y="15878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8" name="object 158"/>
          <p:cNvSpPr/>
          <p:nvPr/>
        </p:nvSpPr>
        <p:spPr>
          <a:xfrm>
            <a:off x="7609893" y="3385782"/>
            <a:ext cx="19645" cy="22770"/>
          </a:xfrm>
          <a:custGeom>
            <a:avLst/>
            <a:gdLst/>
            <a:ahLst/>
            <a:cxnLst/>
            <a:rect l="l" t="t" r="r" b="b"/>
            <a:pathLst>
              <a:path w="27940" h="32385">
                <a:moveTo>
                  <a:pt x="11470" y="15878"/>
                </a:moveTo>
                <a:lnTo>
                  <a:pt x="8729" y="0"/>
                </a:lnTo>
                <a:lnTo>
                  <a:pt x="0" y="32153"/>
                </a:lnTo>
                <a:lnTo>
                  <a:pt x="27359" y="13128"/>
                </a:lnTo>
                <a:lnTo>
                  <a:pt x="11470" y="15878"/>
                </a:lnTo>
                <a:close/>
              </a:path>
            </a:pathLst>
          </a:custGeom>
          <a:ln w="10136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9" name="object 159"/>
          <p:cNvSpPr/>
          <p:nvPr/>
        </p:nvSpPr>
        <p:spPr>
          <a:xfrm>
            <a:off x="7204980" y="3028511"/>
            <a:ext cx="246906" cy="368350"/>
          </a:xfrm>
          <a:custGeom>
            <a:avLst/>
            <a:gdLst/>
            <a:ahLst/>
            <a:cxnLst/>
            <a:rect l="l" t="t" r="r" b="b"/>
            <a:pathLst>
              <a:path w="351154" h="523875">
                <a:moveTo>
                  <a:pt x="0" y="523535"/>
                </a:moveTo>
                <a:lnTo>
                  <a:pt x="351120" y="0"/>
                </a:lnTo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0" name="object 160"/>
          <p:cNvSpPr/>
          <p:nvPr/>
        </p:nvSpPr>
        <p:spPr>
          <a:xfrm>
            <a:off x="7197177" y="3385506"/>
            <a:ext cx="19199" cy="22770"/>
          </a:xfrm>
          <a:custGeom>
            <a:avLst/>
            <a:gdLst/>
            <a:ahLst/>
            <a:cxnLst/>
            <a:rect l="l" t="t" r="r" b="b"/>
            <a:pathLst>
              <a:path w="27304" h="32385">
                <a:moveTo>
                  <a:pt x="0" y="32349"/>
                </a:moveTo>
                <a:lnTo>
                  <a:pt x="7957" y="0"/>
                </a:lnTo>
                <a:lnTo>
                  <a:pt x="11098" y="15809"/>
                </a:lnTo>
                <a:lnTo>
                  <a:pt x="22634" y="15809"/>
                </a:lnTo>
                <a:lnTo>
                  <a:pt x="0" y="32349"/>
                </a:lnTo>
                <a:close/>
              </a:path>
              <a:path w="27304" h="32385">
                <a:moveTo>
                  <a:pt x="22634" y="15809"/>
                </a:moveTo>
                <a:lnTo>
                  <a:pt x="11098" y="15809"/>
                </a:lnTo>
                <a:lnTo>
                  <a:pt x="26906" y="12687"/>
                </a:lnTo>
                <a:lnTo>
                  <a:pt x="22634" y="15809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1" name="object 161"/>
          <p:cNvSpPr/>
          <p:nvPr/>
        </p:nvSpPr>
        <p:spPr>
          <a:xfrm>
            <a:off x="7197177" y="3385506"/>
            <a:ext cx="19199" cy="22770"/>
          </a:xfrm>
          <a:custGeom>
            <a:avLst/>
            <a:gdLst/>
            <a:ahLst/>
            <a:cxnLst/>
            <a:rect l="l" t="t" r="r" b="b"/>
            <a:pathLst>
              <a:path w="27304" h="32385">
                <a:moveTo>
                  <a:pt x="11098" y="15809"/>
                </a:moveTo>
                <a:lnTo>
                  <a:pt x="7957" y="0"/>
                </a:lnTo>
                <a:lnTo>
                  <a:pt x="0" y="32349"/>
                </a:lnTo>
                <a:lnTo>
                  <a:pt x="26906" y="12687"/>
                </a:lnTo>
                <a:lnTo>
                  <a:pt x="11098" y="15809"/>
                </a:lnTo>
                <a:close/>
              </a:path>
            </a:pathLst>
          </a:custGeom>
          <a:ln w="10136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2" name="object 162"/>
          <p:cNvSpPr/>
          <p:nvPr/>
        </p:nvSpPr>
        <p:spPr>
          <a:xfrm>
            <a:off x="7452086" y="3028511"/>
            <a:ext cx="143321" cy="365671"/>
          </a:xfrm>
          <a:custGeom>
            <a:avLst/>
            <a:gdLst/>
            <a:ahLst/>
            <a:cxnLst/>
            <a:rect l="l" t="t" r="r" b="b"/>
            <a:pathLst>
              <a:path w="203834" h="520064">
                <a:moveTo>
                  <a:pt x="203252" y="520035"/>
                </a:moveTo>
                <a:lnTo>
                  <a:pt x="0" y="0"/>
                </a:lnTo>
              </a:path>
            </a:pathLst>
          </a:custGeom>
          <a:ln w="10138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3" name="object 163"/>
          <p:cNvSpPr/>
          <p:nvPr/>
        </p:nvSpPr>
        <p:spPr>
          <a:xfrm>
            <a:off x="7584612" y="3383784"/>
            <a:ext cx="15627" cy="23664"/>
          </a:xfrm>
          <a:custGeom>
            <a:avLst/>
            <a:gdLst/>
            <a:ahLst/>
            <a:cxnLst/>
            <a:rect l="l" t="t" r="r" b="b"/>
            <a:pathLst>
              <a:path w="22225" h="33654">
                <a:moveTo>
                  <a:pt x="21580" y="14758"/>
                </a:moveTo>
                <a:lnTo>
                  <a:pt x="14770" y="14758"/>
                </a:lnTo>
                <a:lnTo>
                  <a:pt x="21238" y="0"/>
                </a:lnTo>
                <a:lnTo>
                  <a:pt x="21580" y="14758"/>
                </a:lnTo>
                <a:close/>
              </a:path>
              <a:path w="22225" h="33654">
                <a:moveTo>
                  <a:pt x="22009" y="33304"/>
                </a:moveTo>
                <a:lnTo>
                  <a:pt x="0" y="8291"/>
                </a:lnTo>
                <a:lnTo>
                  <a:pt x="14770" y="14758"/>
                </a:lnTo>
                <a:lnTo>
                  <a:pt x="21580" y="14758"/>
                </a:lnTo>
                <a:lnTo>
                  <a:pt x="22009" y="33304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4" name="object 164"/>
          <p:cNvSpPr/>
          <p:nvPr/>
        </p:nvSpPr>
        <p:spPr>
          <a:xfrm>
            <a:off x="7584611" y="3383784"/>
            <a:ext cx="15627" cy="23664"/>
          </a:xfrm>
          <a:custGeom>
            <a:avLst/>
            <a:gdLst/>
            <a:ahLst/>
            <a:cxnLst/>
            <a:rect l="l" t="t" r="r" b="b"/>
            <a:pathLst>
              <a:path w="22225" h="33654">
                <a:moveTo>
                  <a:pt x="14770" y="14758"/>
                </a:moveTo>
                <a:lnTo>
                  <a:pt x="0" y="8291"/>
                </a:lnTo>
                <a:lnTo>
                  <a:pt x="22009" y="33304"/>
                </a:lnTo>
                <a:lnTo>
                  <a:pt x="21238" y="0"/>
                </a:lnTo>
                <a:lnTo>
                  <a:pt x="14770" y="14758"/>
                </a:lnTo>
                <a:close/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5" name="object 165"/>
          <p:cNvSpPr/>
          <p:nvPr/>
        </p:nvSpPr>
        <p:spPr>
          <a:xfrm>
            <a:off x="7452086" y="3028512"/>
            <a:ext cx="544264" cy="374600"/>
          </a:xfrm>
          <a:custGeom>
            <a:avLst/>
            <a:gdLst/>
            <a:ahLst/>
            <a:cxnLst/>
            <a:rect l="l" t="t" r="r" b="b"/>
            <a:pathLst>
              <a:path w="774065" h="532764">
                <a:moveTo>
                  <a:pt x="773965" y="532682"/>
                </a:moveTo>
                <a:lnTo>
                  <a:pt x="0" y="0"/>
                </a:lnTo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6" name="object 166"/>
          <p:cNvSpPr/>
          <p:nvPr/>
        </p:nvSpPr>
        <p:spPr>
          <a:xfrm>
            <a:off x="7985127" y="3391912"/>
            <a:ext cx="22770" cy="19199"/>
          </a:xfrm>
          <a:custGeom>
            <a:avLst/>
            <a:gdLst/>
            <a:ahLst/>
            <a:cxnLst/>
            <a:rect l="l" t="t" r="r" b="b"/>
            <a:pathLst>
              <a:path w="32384" h="27304">
                <a:moveTo>
                  <a:pt x="32256" y="27140"/>
                </a:moveTo>
                <a:lnTo>
                  <a:pt x="0" y="18766"/>
                </a:lnTo>
                <a:lnTo>
                  <a:pt x="15862" y="15846"/>
                </a:lnTo>
                <a:lnTo>
                  <a:pt x="12934" y="0"/>
                </a:lnTo>
                <a:lnTo>
                  <a:pt x="32256" y="2714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7" name="object 167"/>
          <p:cNvSpPr/>
          <p:nvPr/>
        </p:nvSpPr>
        <p:spPr>
          <a:xfrm>
            <a:off x="7985127" y="3391912"/>
            <a:ext cx="22770" cy="19199"/>
          </a:xfrm>
          <a:custGeom>
            <a:avLst/>
            <a:gdLst/>
            <a:ahLst/>
            <a:cxnLst/>
            <a:rect l="l" t="t" r="r" b="b"/>
            <a:pathLst>
              <a:path w="32384" h="27304">
                <a:moveTo>
                  <a:pt x="15862" y="15846"/>
                </a:moveTo>
                <a:lnTo>
                  <a:pt x="0" y="18766"/>
                </a:lnTo>
                <a:lnTo>
                  <a:pt x="32256" y="27140"/>
                </a:lnTo>
                <a:lnTo>
                  <a:pt x="12934" y="0"/>
                </a:lnTo>
                <a:lnTo>
                  <a:pt x="15862" y="15846"/>
                </a:lnTo>
                <a:close/>
              </a:path>
            </a:pathLst>
          </a:custGeom>
          <a:ln w="1013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8" name="object 168"/>
          <p:cNvSpPr/>
          <p:nvPr/>
        </p:nvSpPr>
        <p:spPr>
          <a:xfrm>
            <a:off x="7039350" y="3028736"/>
            <a:ext cx="544711" cy="374600"/>
          </a:xfrm>
          <a:custGeom>
            <a:avLst/>
            <a:gdLst/>
            <a:ahLst/>
            <a:cxnLst/>
            <a:rect l="l" t="t" r="r" b="b"/>
            <a:pathLst>
              <a:path w="774700" h="532764">
                <a:moveTo>
                  <a:pt x="774257" y="532377"/>
                </a:moveTo>
                <a:lnTo>
                  <a:pt x="0" y="0"/>
                </a:lnTo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9" name="object 169"/>
          <p:cNvSpPr/>
          <p:nvPr/>
        </p:nvSpPr>
        <p:spPr>
          <a:xfrm>
            <a:off x="7572598" y="3391922"/>
            <a:ext cx="22770" cy="19199"/>
          </a:xfrm>
          <a:custGeom>
            <a:avLst/>
            <a:gdLst/>
            <a:ahLst/>
            <a:cxnLst/>
            <a:rect l="l" t="t" r="r" b="b"/>
            <a:pathLst>
              <a:path w="32384" h="27304">
                <a:moveTo>
                  <a:pt x="32282" y="27132"/>
                </a:moveTo>
                <a:lnTo>
                  <a:pt x="0" y="18771"/>
                </a:lnTo>
                <a:lnTo>
                  <a:pt x="15862" y="15846"/>
                </a:lnTo>
                <a:lnTo>
                  <a:pt x="12934" y="0"/>
                </a:lnTo>
                <a:lnTo>
                  <a:pt x="32282" y="27132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0" name="object 170"/>
          <p:cNvSpPr/>
          <p:nvPr/>
        </p:nvSpPr>
        <p:spPr>
          <a:xfrm>
            <a:off x="7572598" y="3391922"/>
            <a:ext cx="22770" cy="19199"/>
          </a:xfrm>
          <a:custGeom>
            <a:avLst/>
            <a:gdLst/>
            <a:ahLst/>
            <a:cxnLst/>
            <a:rect l="l" t="t" r="r" b="b"/>
            <a:pathLst>
              <a:path w="32384" h="27304">
                <a:moveTo>
                  <a:pt x="15862" y="15846"/>
                </a:moveTo>
                <a:lnTo>
                  <a:pt x="0" y="18771"/>
                </a:lnTo>
                <a:lnTo>
                  <a:pt x="32282" y="27132"/>
                </a:lnTo>
                <a:lnTo>
                  <a:pt x="12934" y="0"/>
                </a:lnTo>
                <a:lnTo>
                  <a:pt x="15862" y="15846"/>
                </a:lnTo>
                <a:close/>
              </a:path>
            </a:pathLst>
          </a:custGeom>
          <a:ln w="1013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1" name="object 171"/>
          <p:cNvSpPr/>
          <p:nvPr/>
        </p:nvSpPr>
        <p:spPr>
          <a:xfrm>
            <a:off x="7214374" y="3028511"/>
            <a:ext cx="1063079" cy="380405"/>
          </a:xfrm>
          <a:custGeom>
            <a:avLst/>
            <a:gdLst/>
            <a:ahLst/>
            <a:cxnLst/>
            <a:rect l="l" t="t" r="r" b="b"/>
            <a:pathLst>
              <a:path w="1511934" h="541020">
                <a:moveTo>
                  <a:pt x="0" y="540676"/>
                </a:moveTo>
                <a:lnTo>
                  <a:pt x="1511442" y="0"/>
                </a:lnTo>
              </a:path>
            </a:pathLst>
          </a:custGeom>
          <a:ln w="10132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2" name="object 172"/>
          <p:cNvSpPr/>
          <p:nvPr/>
        </p:nvSpPr>
        <p:spPr>
          <a:xfrm>
            <a:off x="7201181" y="3398432"/>
            <a:ext cx="23664" cy="15180"/>
          </a:xfrm>
          <a:custGeom>
            <a:avLst/>
            <a:gdLst/>
            <a:ahLst/>
            <a:cxnLst/>
            <a:rect l="l" t="t" r="r" b="b"/>
            <a:pathLst>
              <a:path w="33654" h="21589">
                <a:moveTo>
                  <a:pt x="33347" y="21452"/>
                </a:moveTo>
                <a:lnTo>
                  <a:pt x="0" y="21276"/>
                </a:lnTo>
                <a:lnTo>
                  <a:pt x="25656" y="0"/>
                </a:lnTo>
                <a:lnTo>
                  <a:pt x="18762" y="14567"/>
                </a:lnTo>
                <a:lnTo>
                  <a:pt x="33347" y="21452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3" name="object 173"/>
          <p:cNvSpPr/>
          <p:nvPr/>
        </p:nvSpPr>
        <p:spPr>
          <a:xfrm>
            <a:off x="7201181" y="3398432"/>
            <a:ext cx="23664" cy="15180"/>
          </a:xfrm>
          <a:custGeom>
            <a:avLst/>
            <a:gdLst/>
            <a:ahLst/>
            <a:cxnLst/>
            <a:rect l="l" t="t" r="r" b="b"/>
            <a:pathLst>
              <a:path w="33654" h="21589">
                <a:moveTo>
                  <a:pt x="18762" y="14567"/>
                </a:moveTo>
                <a:lnTo>
                  <a:pt x="25656" y="0"/>
                </a:lnTo>
                <a:lnTo>
                  <a:pt x="0" y="21276"/>
                </a:lnTo>
                <a:lnTo>
                  <a:pt x="33347" y="21452"/>
                </a:lnTo>
                <a:lnTo>
                  <a:pt x="18762" y="14567"/>
                </a:lnTo>
                <a:close/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4" name="object 174"/>
          <p:cNvSpPr/>
          <p:nvPr/>
        </p:nvSpPr>
        <p:spPr>
          <a:xfrm>
            <a:off x="7039575" y="3028511"/>
            <a:ext cx="954137" cy="379512"/>
          </a:xfrm>
          <a:custGeom>
            <a:avLst/>
            <a:gdLst/>
            <a:ahLst/>
            <a:cxnLst/>
            <a:rect l="l" t="t" r="r" b="b"/>
            <a:pathLst>
              <a:path w="1356995" h="539750">
                <a:moveTo>
                  <a:pt x="1356974" y="539541"/>
                </a:moveTo>
                <a:lnTo>
                  <a:pt x="0" y="0"/>
                </a:lnTo>
              </a:path>
            </a:pathLst>
          </a:custGeom>
          <a:ln w="10132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5" name="object 175"/>
          <p:cNvSpPr/>
          <p:nvPr/>
        </p:nvSpPr>
        <p:spPr>
          <a:xfrm>
            <a:off x="7983274" y="3397471"/>
            <a:ext cx="23664" cy="15627"/>
          </a:xfrm>
          <a:custGeom>
            <a:avLst/>
            <a:gdLst/>
            <a:ahLst/>
            <a:cxnLst/>
            <a:rect l="l" t="t" r="r" b="b"/>
            <a:pathLst>
              <a:path w="33654" h="22225">
                <a:moveTo>
                  <a:pt x="33320" y="22159"/>
                </a:moveTo>
                <a:lnTo>
                  <a:pt x="0" y="21172"/>
                </a:lnTo>
                <a:lnTo>
                  <a:pt x="14824" y="14798"/>
                </a:lnTo>
                <a:lnTo>
                  <a:pt x="8436" y="0"/>
                </a:lnTo>
                <a:lnTo>
                  <a:pt x="33320" y="22159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6" name="object 176"/>
          <p:cNvSpPr/>
          <p:nvPr/>
        </p:nvSpPr>
        <p:spPr>
          <a:xfrm>
            <a:off x="7983274" y="3397471"/>
            <a:ext cx="23664" cy="15627"/>
          </a:xfrm>
          <a:custGeom>
            <a:avLst/>
            <a:gdLst/>
            <a:ahLst/>
            <a:cxnLst/>
            <a:rect l="l" t="t" r="r" b="b"/>
            <a:pathLst>
              <a:path w="33654" h="22225">
                <a:moveTo>
                  <a:pt x="14824" y="14798"/>
                </a:moveTo>
                <a:lnTo>
                  <a:pt x="0" y="21172"/>
                </a:lnTo>
                <a:lnTo>
                  <a:pt x="33320" y="22159"/>
                </a:lnTo>
                <a:lnTo>
                  <a:pt x="8436" y="0"/>
                </a:lnTo>
                <a:lnTo>
                  <a:pt x="14824" y="14798"/>
                </a:lnTo>
                <a:close/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7" name="object 177"/>
          <p:cNvSpPr/>
          <p:nvPr/>
        </p:nvSpPr>
        <p:spPr>
          <a:xfrm>
            <a:off x="7801664" y="3661471"/>
            <a:ext cx="214759" cy="311646"/>
          </a:xfrm>
          <a:custGeom>
            <a:avLst/>
            <a:gdLst/>
            <a:ahLst/>
            <a:cxnLst/>
            <a:rect l="l" t="t" r="r" b="b"/>
            <a:pathLst>
              <a:path w="305434" h="443229">
                <a:moveTo>
                  <a:pt x="305397" y="0"/>
                </a:moveTo>
                <a:lnTo>
                  <a:pt x="0" y="442736"/>
                </a:lnTo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8" name="object 178"/>
          <p:cNvSpPr/>
          <p:nvPr/>
        </p:nvSpPr>
        <p:spPr>
          <a:xfrm>
            <a:off x="7793711" y="3961626"/>
            <a:ext cx="19199" cy="22770"/>
          </a:xfrm>
          <a:custGeom>
            <a:avLst/>
            <a:gdLst/>
            <a:ahLst/>
            <a:cxnLst/>
            <a:rect l="l" t="t" r="r" b="b"/>
            <a:pathLst>
              <a:path w="27304" h="32385">
                <a:moveTo>
                  <a:pt x="0" y="32256"/>
                </a:moveTo>
                <a:lnTo>
                  <a:pt x="8383" y="0"/>
                </a:lnTo>
                <a:lnTo>
                  <a:pt x="11311" y="15849"/>
                </a:lnTo>
                <a:lnTo>
                  <a:pt x="23061" y="15849"/>
                </a:lnTo>
                <a:lnTo>
                  <a:pt x="0" y="32256"/>
                </a:lnTo>
                <a:close/>
              </a:path>
              <a:path w="27304" h="32385">
                <a:moveTo>
                  <a:pt x="23061" y="15849"/>
                </a:moveTo>
                <a:lnTo>
                  <a:pt x="11311" y="15849"/>
                </a:lnTo>
                <a:lnTo>
                  <a:pt x="27173" y="12923"/>
                </a:lnTo>
                <a:lnTo>
                  <a:pt x="23061" y="15849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9" name="object 179"/>
          <p:cNvSpPr/>
          <p:nvPr/>
        </p:nvSpPr>
        <p:spPr>
          <a:xfrm>
            <a:off x="7793711" y="3961626"/>
            <a:ext cx="19199" cy="22770"/>
          </a:xfrm>
          <a:custGeom>
            <a:avLst/>
            <a:gdLst/>
            <a:ahLst/>
            <a:cxnLst/>
            <a:rect l="l" t="t" r="r" b="b"/>
            <a:pathLst>
              <a:path w="27304" h="32385">
                <a:moveTo>
                  <a:pt x="11311" y="15849"/>
                </a:moveTo>
                <a:lnTo>
                  <a:pt x="8383" y="0"/>
                </a:lnTo>
                <a:lnTo>
                  <a:pt x="0" y="32256"/>
                </a:lnTo>
                <a:lnTo>
                  <a:pt x="27173" y="12923"/>
                </a:lnTo>
                <a:lnTo>
                  <a:pt x="11311" y="15849"/>
                </a:lnTo>
                <a:close/>
              </a:path>
            </a:pathLst>
          </a:custGeom>
          <a:ln w="10136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0" name="object 180"/>
          <p:cNvSpPr/>
          <p:nvPr/>
        </p:nvSpPr>
        <p:spPr>
          <a:xfrm>
            <a:off x="7389154" y="3661471"/>
            <a:ext cx="214759" cy="311646"/>
          </a:xfrm>
          <a:custGeom>
            <a:avLst/>
            <a:gdLst/>
            <a:ahLst/>
            <a:cxnLst/>
            <a:rect l="l" t="t" r="r" b="b"/>
            <a:pathLst>
              <a:path w="305434" h="443229">
                <a:moveTo>
                  <a:pt x="305397" y="0"/>
                </a:moveTo>
                <a:lnTo>
                  <a:pt x="0" y="442736"/>
                </a:lnTo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1" name="object 181"/>
          <p:cNvSpPr/>
          <p:nvPr/>
        </p:nvSpPr>
        <p:spPr>
          <a:xfrm>
            <a:off x="7381201" y="3961626"/>
            <a:ext cx="19199" cy="22770"/>
          </a:xfrm>
          <a:custGeom>
            <a:avLst/>
            <a:gdLst/>
            <a:ahLst/>
            <a:cxnLst/>
            <a:rect l="l" t="t" r="r" b="b"/>
            <a:pathLst>
              <a:path w="27304" h="32385">
                <a:moveTo>
                  <a:pt x="0" y="32256"/>
                </a:moveTo>
                <a:lnTo>
                  <a:pt x="8383" y="0"/>
                </a:lnTo>
                <a:lnTo>
                  <a:pt x="11311" y="15849"/>
                </a:lnTo>
                <a:lnTo>
                  <a:pt x="23061" y="15849"/>
                </a:lnTo>
                <a:lnTo>
                  <a:pt x="0" y="32256"/>
                </a:lnTo>
                <a:close/>
              </a:path>
              <a:path w="27304" h="32385">
                <a:moveTo>
                  <a:pt x="23061" y="15849"/>
                </a:moveTo>
                <a:lnTo>
                  <a:pt x="11311" y="15849"/>
                </a:lnTo>
                <a:lnTo>
                  <a:pt x="27173" y="12923"/>
                </a:lnTo>
                <a:lnTo>
                  <a:pt x="23061" y="15849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2" name="object 182"/>
          <p:cNvSpPr/>
          <p:nvPr/>
        </p:nvSpPr>
        <p:spPr>
          <a:xfrm>
            <a:off x="7381201" y="3961626"/>
            <a:ext cx="19199" cy="22770"/>
          </a:xfrm>
          <a:custGeom>
            <a:avLst/>
            <a:gdLst/>
            <a:ahLst/>
            <a:cxnLst/>
            <a:rect l="l" t="t" r="r" b="b"/>
            <a:pathLst>
              <a:path w="27304" h="32385">
                <a:moveTo>
                  <a:pt x="11311" y="15849"/>
                </a:moveTo>
                <a:lnTo>
                  <a:pt x="8383" y="0"/>
                </a:lnTo>
                <a:lnTo>
                  <a:pt x="0" y="32256"/>
                </a:lnTo>
                <a:lnTo>
                  <a:pt x="27173" y="12923"/>
                </a:lnTo>
                <a:lnTo>
                  <a:pt x="11311" y="15849"/>
                </a:lnTo>
                <a:close/>
              </a:path>
            </a:pathLst>
          </a:custGeom>
          <a:ln w="10136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3" name="object 183"/>
          <p:cNvSpPr/>
          <p:nvPr/>
        </p:nvSpPr>
        <p:spPr>
          <a:xfrm>
            <a:off x="7191375" y="3661472"/>
            <a:ext cx="172343" cy="310307"/>
          </a:xfrm>
          <a:custGeom>
            <a:avLst/>
            <a:gdLst/>
            <a:ahLst/>
            <a:cxnLst/>
            <a:rect l="l" t="t" r="r" b="b"/>
            <a:pathLst>
              <a:path w="245109" h="441325">
                <a:moveTo>
                  <a:pt x="0" y="0"/>
                </a:moveTo>
                <a:lnTo>
                  <a:pt x="244716" y="440954"/>
                </a:lnTo>
              </a:path>
            </a:pathLst>
          </a:custGeom>
          <a:ln w="10138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4" name="object 184"/>
          <p:cNvSpPr/>
          <p:nvPr/>
        </p:nvSpPr>
        <p:spPr>
          <a:xfrm>
            <a:off x="7352533" y="3960636"/>
            <a:ext cx="17859" cy="23217"/>
          </a:xfrm>
          <a:custGeom>
            <a:avLst/>
            <a:gdLst/>
            <a:ahLst/>
            <a:cxnLst/>
            <a:rect l="l" t="t" r="r" b="b"/>
            <a:pathLst>
              <a:path w="25400" h="33020">
                <a:moveTo>
                  <a:pt x="22414" y="15476"/>
                </a:moveTo>
                <a:lnTo>
                  <a:pt x="15516" y="15476"/>
                </a:lnTo>
                <a:lnTo>
                  <a:pt x="19960" y="0"/>
                </a:lnTo>
                <a:lnTo>
                  <a:pt x="22414" y="15476"/>
                </a:lnTo>
                <a:close/>
              </a:path>
              <a:path w="25400" h="33020">
                <a:moveTo>
                  <a:pt x="25176" y="32894"/>
                </a:moveTo>
                <a:lnTo>
                  <a:pt x="0" y="11035"/>
                </a:lnTo>
                <a:lnTo>
                  <a:pt x="15516" y="15476"/>
                </a:lnTo>
                <a:lnTo>
                  <a:pt x="22414" y="15476"/>
                </a:lnTo>
                <a:lnTo>
                  <a:pt x="25176" y="32894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5" name="object 185"/>
          <p:cNvSpPr/>
          <p:nvPr/>
        </p:nvSpPr>
        <p:spPr>
          <a:xfrm>
            <a:off x="7352532" y="3960636"/>
            <a:ext cx="17859" cy="23217"/>
          </a:xfrm>
          <a:custGeom>
            <a:avLst/>
            <a:gdLst/>
            <a:ahLst/>
            <a:cxnLst/>
            <a:rect l="l" t="t" r="r" b="b"/>
            <a:pathLst>
              <a:path w="25400" h="33020">
                <a:moveTo>
                  <a:pt x="15516" y="15476"/>
                </a:moveTo>
                <a:lnTo>
                  <a:pt x="0" y="11035"/>
                </a:lnTo>
                <a:lnTo>
                  <a:pt x="25176" y="32894"/>
                </a:lnTo>
                <a:lnTo>
                  <a:pt x="19960" y="0"/>
                </a:lnTo>
                <a:lnTo>
                  <a:pt x="15516" y="15476"/>
                </a:lnTo>
                <a:close/>
              </a:path>
            </a:pathLst>
          </a:custGeom>
          <a:ln w="10136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6" name="object 186"/>
          <p:cNvSpPr/>
          <p:nvPr/>
        </p:nvSpPr>
        <p:spPr>
          <a:xfrm>
            <a:off x="7603886" y="3661472"/>
            <a:ext cx="172343" cy="310307"/>
          </a:xfrm>
          <a:custGeom>
            <a:avLst/>
            <a:gdLst/>
            <a:ahLst/>
            <a:cxnLst/>
            <a:rect l="l" t="t" r="r" b="b"/>
            <a:pathLst>
              <a:path w="245109" h="441325">
                <a:moveTo>
                  <a:pt x="0" y="0"/>
                </a:moveTo>
                <a:lnTo>
                  <a:pt x="244716" y="440954"/>
                </a:lnTo>
              </a:path>
            </a:pathLst>
          </a:custGeom>
          <a:ln w="10138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7" name="object 187"/>
          <p:cNvSpPr/>
          <p:nvPr/>
        </p:nvSpPr>
        <p:spPr>
          <a:xfrm>
            <a:off x="7765043" y="3960636"/>
            <a:ext cx="17859" cy="23217"/>
          </a:xfrm>
          <a:custGeom>
            <a:avLst/>
            <a:gdLst/>
            <a:ahLst/>
            <a:cxnLst/>
            <a:rect l="l" t="t" r="r" b="b"/>
            <a:pathLst>
              <a:path w="25400" h="33020">
                <a:moveTo>
                  <a:pt x="22414" y="15476"/>
                </a:moveTo>
                <a:lnTo>
                  <a:pt x="15516" y="15476"/>
                </a:lnTo>
                <a:lnTo>
                  <a:pt x="19960" y="0"/>
                </a:lnTo>
                <a:lnTo>
                  <a:pt x="22414" y="15476"/>
                </a:lnTo>
                <a:close/>
              </a:path>
              <a:path w="25400" h="33020">
                <a:moveTo>
                  <a:pt x="25176" y="32894"/>
                </a:moveTo>
                <a:lnTo>
                  <a:pt x="0" y="11035"/>
                </a:lnTo>
                <a:lnTo>
                  <a:pt x="15516" y="15476"/>
                </a:lnTo>
                <a:lnTo>
                  <a:pt x="22414" y="15476"/>
                </a:lnTo>
                <a:lnTo>
                  <a:pt x="25176" y="32894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8" name="object 188"/>
          <p:cNvSpPr/>
          <p:nvPr/>
        </p:nvSpPr>
        <p:spPr>
          <a:xfrm>
            <a:off x="7765043" y="3960636"/>
            <a:ext cx="17859" cy="23217"/>
          </a:xfrm>
          <a:custGeom>
            <a:avLst/>
            <a:gdLst/>
            <a:ahLst/>
            <a:cxnLst/>
            <a:rect l="l" t="t" r="r" b="b"/>
            <a:pathLst>
              <a:path w="25400" h="33020">
                <a:moveTo>
                  <a:pt x="15516" y="15476"/>
                </a:moveTo>
                <a:lnTo>
                  <a:pt x="0" y="11035"/>
                </a:lnTo>
                <a:lnTo>
                  <a:pt x="25176" y="32894"/>
                </a:lnTo>
                <a:lnTo>
                  <a:pt x="19960" y="0"/>
                </a:lnTo>
                <a:lnTo>
                  <a:pt x="15516" y="15476"/>
                </a:lnTo>
                <a:close/>
              </a:path>
            </a:pathLst>
          </a:custGeom>
          <a:ln w="10136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9" name="object 189"/>
          <p:cNvSpPr/>
          <p:nvPr/>
        </p:nvSpPr>
        <p:spPr>
          <a:xfrm>
            <a:off x="7191375" y="2281494"/>
            <a:ext cx="215652" cy="480417"/>
          </a:xfrm>
          <a:custGeom>
            <a:avLst/>
            <a:gdLst/>
            <a:ahLst/>
            <a:cxnLst/>
            <a:rect l="l" t="t" r="r" b="b"/>
            <a:pathLst>
              <a:path w="306704" h="683260">
                <a:moveTo>
                  <a:pt x="0" y="0"/>
                </a:moveTo>
                <a:lnTo>
                  <a:pt x="306115" y="682797"/>
                </a:lnTo>
              </a:path>
            </a:pathLst>
          </a:custGeom>
          <a:ln w="10138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0" name="object 190"/>
          <p:cNvSpPr/>
          <p:nvPr/>
        </p:nvSpPr>
        <p:spPr>
          <a:xfrm>
            <a:off x="7396022" y="2751001"/>
            <a:ext cx="16520" cy="23664"/>
          </a:xfrm>
          <a:custGeom>
            <a:avLst/>
            <a:gdLst/>
            <a:ahLst/>
            <a:cxnLst/>
            <a:rect l="l" t="t" r="r" b="b"/>
            <a:pathLst>
              <a:path w="23495" h="33654">
                <a:moveTo>
                  <a:pt x="21897" y="15054"/>
                </a:moveTo>
                <a:lnTo>
                  <a:pt x="15063" y="15054"/>
                </a:lnTo>
                <a:lnTo>
                  <a:pt x="20812" y="0"/>
                </a:lnTo>
                <a:lnTo>
                  <a:pt x="21897" y="15054"/>
                </a:lnTo>
                <a:close/>
              </a:path>
              <a:path w="23495" h="33654">
                <a:moveTo>
                  <a:pt x="23207" y="33227"/>
                </a:moveTo>
                <a:lnTo>
                  <a:pt x="0" y="9315"/>
                </a:lnTo>
                <a:lnTo>
                  <a:pt x="15063" y="15054"/>
                </a:lnTo>
                <a:lnTo>
                  <a:pt x="21897" y="15054"/>
                </a:lnTo>
                <a:lnTo>
                  <a:pt x="23207" y="33227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1" name="object 191"/>
          <p:cNvSpPr/>
          <p:nvPr/>
        </p:nvSpPr>
        <p:spPr>
          <a:xfrm>
            <a:off x="7396021" y="2751001"/>
            <a:ext cx="16520" cy="23664"/>
          </a:xfrm>
          <a:custGeom>
            <a:avLst/>
            <a:gdLst/>
            <a:ahLst/>
            <a:cxnLst/>
            <a:rect l="l" t="t" r="r" b="b"/>
            <a:pathLst>
              <a:path w="23495" h="33654">
                <a:moveTo>
                  <a:pt x="15063" y="15054"/>
                </a:moveTo>
                <a:lnTo>
                  <a:pt x="0" y="9315"/>
                </a:lnTo>
                <a:lnTo>
                  <a:pt x="23207" y="33227"/>
                </a:lnTo>
                <a:lnTo>
                  <a:pt x="20812" y="0"/>
                </a:lnTo>
                <a:lnTo>
                  <a:pt x="15063" y="15054"/>
                </a:lnTo>
                <a:close/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2" name="object 192"/>
          <p:cNvSpPr/>
          <p:nvPr/>
        </p:nvSpPr>
        <p:spPr>
          <a:xfrm>
            <a:off x="7191375" y="2281494"/>
            <a:ext cx="618827" cy="487561"/>
          </a:xfrm>
          <a:custGeom>
            <a:avLst/>
            <a:gdLst/>
            <a:ahLst/>
            <a:cxnLst/>
            <a:rect l="l" t="t" r="r" b="b"/>
            <a:pathLst>
              <a:path w="880109" h="693420">
                <a:moveTo>
                  <a:pt x="0" y="0"/>
                </a:moveTo>
                <a:lnTo>
                  <a:pt x="879703" y="692990"/>
                </a:lnTo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3" name="object 193"/>
          <p:cNvSpPr/>
          <p:nvPr/>
        </p:nvSpPr>
        <p:spPr>
          <a:xfrm>
            <a:off x="7798670" y="2757500"/>
            <a:ext cx="22324" cy="20092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31644" y="28329"/>
                </a:moveTo>
                <a:lnTo>
                  <a:pt x="0" y="17896"/>
                </a:lnTo>
                <a:lnTo>
                  <a:pt x="15995" y="16003"/>
                </a:lnTo>
                <a:lnTo>
                  <a:pt x="14105" y="0"/>
                </a:lnTo>
                <a:lnTo>
                  <a:pt x="31644" y="28329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4" name="object 194"/>
          <p:cNvSpPr/>
          <p:nvPr/>
        </p:nvSpPr>
        <p:spPr>
          <a:xfrm>
            <a:off x="7798670" y="2757500"/>
            <a:ext cx="22324" cy="20092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15995" y="16003"/>
                </a:moveTo>
                <a:lnTo>
                  <a:pt x="0" y="17896"/>
                </a:lnTo>
                <a:lnTo>
                  <a:pt x="31644" y="28329"/>
                </a:lnTo>
                <a:lnTo>
                  <a:pt x="14105" y="0"/>
                </a:lnTo>
                <a:lnTo>
                  <a:pt x="15995" y="16003"/>
                </a:lnTo>
                <a:close/>
              </a:path>
            </a:pathLst>
          </a:custGeom>
          <a:ln w="1013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5" name="object 195"/>
          <p:cNvSpPr/>
          <p:nvPr/>
        </p:nvSpPr>
        <p:spPr>
          <a:xfrm>
            <a:off x="7191375" y="2281494"/>
            <a:ext cx="1028254" cy="492026"/>
          </a:xfrm>
          <a:custGeom>
            <a:avLst/>
            <a:gdLst/>
            <a:ahLst/>
            <a:cxnLst/>
            <a:rect l="l" t="t" r="r" b="b"/>
            <a:pathLst>
              <a:path w="1462404" h="699770">
                <a:moveTo>
                  <a:pt x="0" y="0"/>
                </a:moveTo>
                <a:lnTo>
                  <a:pt x="1462339" y="699495"/>
                </a:lnTo>
              </a:path>
            </a:pathLst>
          </a:custGeom>
          <a:ln w="10133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6" name="object 196"/>
          <p:cNvSpPr/>
          <p:nvPr/>
        </p:nvSpPr>
        <p:spPr>
          <a:xfrm>
            <a:off x="8208898" y="2762641"/>
            <a:ext cx="23664" cy="16966"/>
          </a:xfrm>
          <a:custGeom>
            <a:avLst/>
            <a:gdLst/>
            <a:ahLst/>
            <a:cxnLst/>
            <a:rect l="l" t="t" r="r" b="b"/>
            <a:pathLst>
              <a:path w="33654" h="24129">
                <a:moveTo>
                  <a:pt x="33161" y="23794"/>
                </a:moveTo>
                <a:lnTo>
                  <a:pt x="0" y="20553"/>
                </a:lnTo>
                <a:lnTo>
                  <a:pt x="15196" y="15197"/>
                </a:lnTo>
                <a:lnTo>
                  <a:pt x="9847" y="0"/>
                </a:lnTo>
                <a:lnTo>
                  <a:pt x="33161" y="23794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7" name="object 197"/>
          <p:cNvSpPr/>
          <p:nvPr/>
        </p:nvSpPr>
        <p:spPr>
          <a:xfrm>
            <a:off x="8208897" y="2762641"/>
            <a:ext cx="23664" cy="16966"/>
          </a:xfrm>
          <a:custGeom>
            <a:avLst/>
            <a:gdLst/>
            <a:ahLst/>
            <a:cxnLst/>
            <a:rect l="l" t="t" r="r" b="b"/>
            <a:pathLst>
              <a:path w="33654" h="24129">
                <a:moveTo>
                  <a:pt x="15196" y="15197"/>
                </a:moveTo>
                <a:lnTo>
                  <a:pt x="0" y="20553"/>
                </a:lnTo>
                <a:lnTo>
                  <a:pt x="33161" y="23794"/>
                </a:lnTo>
                <a:lnTo>
                  <a:pt x="9847" y="0"/>
                </a:lnTo>
                <a:lnTo>
                  <a:pt x="15196" y="15197"/>
                </a:lnTo>
                <a:close/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8" name="object 198"/>
          <p:cNvSpPr/>
          <p:nvPr/>
        </p:nvSpPr>
        <p:spPr>
          <a:xfrm>
            <a:off x="7022809" y="2281494"/>
            <a:ext cx="581322" cy="487114"/>
          </a:xfrm>
          <a:custGeom>
            <a:avLst/>
            <a:gdLst/>
            <a:ahLst/>
            <a:cxnLst/>
            <a:rect l="l" t="t" r="r" b="b"/>
            <a:pathLst>
              <a:path w="826770" h="692785">
                <a:moveTo>
                  <a:pt x="826421" y="0"/>
                </a:moveTo>
                <a:lnTo>
                  <a:pt x="0" y="692182"/>
                </a:lnTo>
              </a:path>
            </a:pathLst>
          </a:custGeom>
          <a:ln w="1013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9" name="object 199"/>
          <p:cNvSpPr/>
          <p:nvPr/>
        </p:nvSpPr>
        <p:spPr>
          <a:xfrm>
            <a:off x="7012086" y="2756896"/>
            <a:ext cx="22324" cy="20538"/>
          </a:xfrm>
          <a:custGeom>
            <a:avLst/>
            <a:gdLst/>
            <a:ahLst/>
            <a:cxnLst/>
            <a:rect l="l" t="t" r="r" b="b"/>
            <a:pathLst>
              <a:path w="31750" h="29210">
                <a:moveTo>
                  <a:pt x="0" y="28844"/>
                </a:moveTo>
                <a:lnTo>
                  <a:pt x="16687" y="0"/>
                </a:lnTo>
                <a:lnTo>
                  <a:pt x="15249" y="16053"/>
                </a:lnTo>
                <a:lnTo>
                  <a:pt x="31324" y="17465"/>
                </a:lnTo>
                <a:lnTo>
                  <a:pt x="0" y="28844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0" name="object 200"/>
          <p:cNvSpPr/>
          <p:nvPr/>
        </p:nvSpPr>
        <p:spPr>
          <a:xfrm>
            <a:off x="7012085" y="2756896"/>
            <a:ext cx="22324" cy="20538"/>
          </a:xfrm>
          <a:custGeom>
            <a:avLst/>
            <a:gdLst/>
            <a:ahLst/>
            <a:cxnLst/>
            <a:rect l="l" t="t" r="r" b="b"/>
            <a:pathLst>
              <a:path w="31750" h="29210">
                <a:moveTo>
                  <a:pt x="15249" y="16053"/>
                </a:moveTo>
                <a:lnTo>
                  <a:pt x="16687" y="0"/>
                </a:lnTo>
                <a:lnTo>
                  <a:pt x="0" y="28844"/>
                </a:lnTo>
                <a:lnTo>
                  <a:pt x="31324" y="17465"/>
                </a:lnTo>
                <a:lnTo>
                  <a:pt x="15249" y="16053"/>
                </a:lnTo>
                <a:close/>
              </a:path>
            </a:pathLst>
          </a:custGeom>
          <a:ln w="1013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1" name="object 201"/>
          <p:cNvSpPr/>
          <p:nvPr/>
        </p:nvSpPr>
        <p:spPr>
          <a:xfrm>
            <a:off x="7425139" y="2281494"/>
            <a:ext cx="179040" cy="479524"/>
          </a:xfrm>
          <a:custGeom>
            <a:avLst/>
            <a:gdLst/>
            <a:ahLst/>
            <a:cxnLst/>
            <a:rect l="l" t="t" r="r" b="b"/>
            <a:pathLst>
              <a:path w="254634" h="681989">
                <a:moveTo>
                  <a:pt x="254218" y="0"/>
                </a:moveTo>
                <a:lnTo>
                  <a:pt x="0" y="681949"/>
                </a:lnTo>
              </a:path>
            </a:pathLst>
          </a:custGeom>
          <a:ln w="10138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2" name="object 202"/>
          <p:cNvSpPr/>
          <p:nvPr/>
        </p:nvSpPr>
        <p:spPr>
          <a:xfrm>
            <a:off x="7420236" y="2750686"/>
            <a:ext cx="15627" cy="23664"/>
          </a:xfrm>
          <a:custGeom>
            <a:avLst/>
            <a:gdLst/>
            <a:ahLst/>
            <a:cxnLst/>
            <a:rect l="l" t="t" r="r" b="b"/>
            <a:pathLst>
              <a:path w="22225" h="33654">
                <a:moveTo>
                  <a:pt x="0" y="33312"/>
                </a:moveTo>
                <a:lnTo>
                  <a:pt x="266" y="0"/>
                </a:lnTo>
                <a:lnTo>
                  <a:pt x="6972" y="14655"/>
                </a:lnTo>
                <a:lnTo>
                  <a:pt x="15919" y="14655"/>
                </a:lnTo>
                <a:lnTo>
                  <a:pt x="0" y="33312"/>
                </a:lnTo>
                <a:close/>
              </a:path>
              <a:path w="22225" h="33654">
                <a:moveTo>
                  <a:pt x="15919" y="14655"/>
                </a:moveTo>
                <a:lnTo>
                  <a:pt x="6972" y="14655"/>
                </a:lnTo>
                <a:lnTo>
                  <a:pt x="21637" y="7953"/>
                </a:lnTo>
                <a:lnTo>
                  <a:pt x="15919" y="14655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3" name="object 203"/>
          <p:cNvSpPr/>
          <p:nvPr/>
        </p:nvSpPr>
        <p:spPr>
          <a:xfrm>
            <a:off x="7420236" y="2750686"/>
            <a:ext cx="15627" cy="23664"/>
          </a:xfrm>
          <a:custGeom>
            <a:avLst/>
            <a:gdLst/>
            <a:ahLst/>
            <a:cxnLst/>
            <a:rect l="l" t="t" r="r" b="b"/>
            <a:pathLst>
              <a:path w="22225" h="33654">
                <a:moveTo>
                  <a:pt x="6972" y="14655"/>
                </a:moveTo>
                <a:lnTo>
                  <a:pt x="266" y="0"/>
                </a:lnTo>
                <a:lnTo>
                  <a:pt x="0" y="33312"/>
                </a:lnTo>
                <a:lnTo>
                  <a:pt x="21637" y="7953"/>
                </a:lnTo>
                <a:lnTo>
                  <a:pt x="6972" y="14655"/>
                </a:lnTo>
                <a:close/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4" name="object 204"/>
          <p:cNvSpPr/>
          <p:nvPr/>
        </p:nvSpPr>
        <p:spPr>
          <a:xfrm>
            <a:off x="7603886" y="2281494"/>
            <a:ext cx="618827" cy="487561"/>
          </a:xfrm>
          <a:custGeom>
            <a:avLst/>
            <a:gdLst/>
            <a:ahLst/>
            <a:cxnLst/>
            <a:rect l="l" t="t" r="r" b="b"/>
            <a:pathLst>
              <a:path w="880109" h="693420">
                <a:moveTo>
                  <a:pt x="0" y="0"/>
                </a:moveTo>
                <a:lnTo>
                  <a:pt x="879703" y="692990"/>
                </a:lnTo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5" name="object 205"/>
          <p:cNvSpPr/>
          <p:nvPr/>
        </p:nvSpPr>
        <p:spPr>
          <a:xfrm>
            <a:off x="8211180" y="2757500"/>
            <a:ext cx="22324" cy="20092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31644" y="28329"/>
                </a:moveTo>
                <a:lnTo>
                  <a:pt x="0" y="17896"/>
                </a:lnTo>
                <a:lnTo>
                  <a:pt x="15995" y="16003"/>
                </a:lnTo>
                <a:lnTo>
                  <a:pt x="14105" y="0"/>
                </a:lnTo>
                <a:lnTo>
                  <a:pt x="31644" y="28329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6" name="object 206"/>
          <p:cNvSpPr/>
          <p:nvPr/>
        </p:nvSpPr>
        <p:spPr>
          <a:xfrm>
            <a:off x="8211180" y="2757500"/>
            <a:ext cx="22324" cy="20092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15995" y="16003"/>
                </a:moveTo>
                <a:lnTo>
                  <a:pt x="0" y="17896"/>
                </a:lnTo>
                <a:lnTo>
                  <a:pt x="31644" y="28329"/>
                </a:lnTo>
                <a:lnTo>
                  <a:pt x="14105" y="0"/>
                </a:lnTo>
                <a:lnTo>
                  <a:pt x="15995" y="16003"/>
                </a:lnTo>
                <a:close/>
              </a:path>
            </a:pathLst>
          </a:custGeom>
          <a:ln w="1013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7" name="object 207"/>
          <p:cNvSpPr/>
          <p:nvPr/>
        </p:nvSpPr>
        <p:spPr>
          <a:xfrm>
            <a:off x="6778865" y="2281494"/>
            <a:ext cx="215652" cy="480417"/>
          </a:xfrm>
          <a:custGeom>
            <a:avLst/>
            <a:gdLst/>
            <a:ahLst/>
            <a:cxnLst/>
            <a:rect l="l" t="t" r="r" b="b"/>
            <a:pathLst>
              <a:path w="306704" h="683260">
                <a:moveTo>
                  <a:pt x="0" y="0"/>
                </a:moveTo>
                <a:lnTo>
                  <a:pt x="306115" y="682797"/>
                </a:lnTo>
              </a:path>
            </a:pathLst>
          </a:custGeom>
          <a:ln w="10138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8" name="object 208"/>
          <p:cNvSpPr/>
          <p:nvPr/>
        </p:nvSpPr>
        <p:spPr>
          <a:xfrm>
            <a:off x="6983511" y="2751001"/>
            <a:ext cx="16520" cy="23664"/>
          </a:xfrm>
          <a:custGeom>
            <a:avLst/>
            <a:gdLst/>
            <a:ahLst/>
            <a:cxnLst/>
            <a:rect l="l" t="t" r="r" b="b"/>
            <a:pathLst>
              <a:path w="23495" h="33654">
                <a:moveTo>
                  <a:pt x="21897" y="15054"/>
                </a:moveTo>
                <a:lnTo>
                  <a:pt x="15063" y="15054"/>
                </a:lnTo>
                <a:lnTo>
                  <a:pt x="20812" y="0"/>
                </a:lnTo>
                <a:lnTo>
                  <a:pt x="21897" y="15054"/>
                </a:lnTo>
                <a:close/>
              </a:path>
              <a:path w="23495" h="33654">
                <a:moveTo>
                  <a:pt x="23207" y="33227"/>
                </a:moveTo>
                <a:lnTo>
                  <a:pt x="0" y="9315"/>
                </a:lnTo>
                <a:lnTo>
                  <a:pt x="15063" y="15054"/>
                </a:lnTo>
                <a:lnTo>
                  <a:pt x="21897" y="15054"/>
                </a:lnTo>
                <a:lnTo>
                  <a:pt x="23207" y="33227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9" name="object 209"/>
          <p:cNvSpPr/>
          <p:nvPr/>
        </p:nvSpPr>
        <p:spPr>
          <a:xfrm>
            <a:off x="6983511" y="2751001"/>
            <a:ext cx="16520" cy="23664"/>
          </a:xfrm>
          <a:custGeom>
            <a:avLst/>
            <a:gdLst/>
            <a:ahLst/>
            <a:cxnLst/>
            <a:rect l="l" t="t" r="r" b="b"/>
            <a:pathLst>
              <a:path w="23495" h="33654">
                <a:moveTo>
                  <a:pt x="15063" y="15054"/>
                </a:moveTo>
                <a:lnTo>
                  <a:pt x="0" y="9315"/>
                </a:lnTo>
                <a:lnTo>
                  <a:pt x="23207" y="33227"/>
                </a:lnTo>
                <a:lnTo>
                  <a:pt x="20812" y="0"/>
                </a:lnTo>
                <a:lnTo>
                  <a:pt x="15063" y="15054"/>
                </a:lnTo>
                <a:close/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0" name="object 210"/>
          <p:cNvSpPr/>
          <p:nvPr/>
        </p:nvSpPr>
        <p:spPr>
          <a:xfrm>
            <a:off x="7837650" y="2281494"/>
            <a:ext cx="179040" cy="479524"/>
          </a:xfrm>
          <a:custGeom>
            <a:avLst/>
            <a:gdLst/>
            <a:ahLst/>
            <a:cxnLst/>
            <a:rect l="l" t="t" r="r" b="b"/>
            <a:pathLst>
              <a:path w="254634" h="681989">
                <a:moveTo>
                  <a:pt x="254218" y="0"/>
                </a:moveTo>
                <a:lnTo>
                  <a:pt x="0" y="681949"/>
                </a:lnTo>
              </a:path>
            </a:pathLst>
          </a:custGeom>
          <a:ln w="10138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1" name="object 211"/>
          <p:cNvSpPr/>
          <p:nvPr/>
        </p:nvSpPr>
        <p:spPr>
          <a:xfrm>
            <a:off x="7832747" y="2750686"/>
            <a:ext cx="15627" cy="23664"/>
          </a:xfrm>
          <a:custGeom>
            <a:avLst/>
            <a:gdLst/>
            <a:ahLst/>
            <a:cxnLst/>
            <a:rect l="l" t="t" r="r" b="b"/>
            <a:pathLst>
              <a:path w="22225" h="33654">
                <a:moveTo>
                  <a:pt x="0" y="33312"/>
                </a:moveTo>
                <a:lnTo>
                  <a:pt x="266" y="0"/>
                </a:lnTo>
                <a:lnTo>
                  <a:pt x="6972" y="14655"/>
                </a:lnTo>
                <a:lnTo>
                  <a:pt x="15919" y="14655"/>
                </a:lnTo>
                <a:lnTo>
                  <a:pt x="0" y="33312"/>
                </a:lnTo>
                <a:close/>
              </a:path>
              <a:path w="22225" h="33654">
                <a:moveTo>
                  <a:pt x="15919" y="14655"/>
                </a:moveTo>
                <a:lnTo>
                  <a:pt x="6972" y="14655"/>
                </a:lnTo>
                <a:lnTo>
                  <a:pt x="21637" y="7953"/>
                </a:lnTo>
                <a:lnTo>
                  <a:pt x="15919" y="14655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2" name="object 212"/>
          <p:cNvSpPr/>
          <p:nvPr/>
        </p:nvSpPr>
        <p:spPr>
          <a:xfrm>
            <a:off x="7832747" y="2750686"/>
            <a:ext cx="15627" cy="23664"/>
          </a:xfrm>
          <a:custGeom>
            <a:avLst/>
            <a:gdLst/>
            <a:ahLst/>
            <a:cxnLst/>
            <a:rect l="l" t="t" r="r" b="b"/>
            <a:pathLst>
              <a:path w="22225" h="33654">
                <a:moveTo>
                  <a:pt x="6972" y="14655"/>
                </a:moveTo>
                <a:lnTo>
                  <a:pt x="266" y="0"/>
                </a:lnTo>
                <a:lnTo>
                  <a:pt x="0" y="33312"/>
                </a:lnTo>
                <a:lnTo>
                  <a:pt x="21637" y="7953"/>
                </a:lnTo>
                <a:lnTo>
                  <a:pt x="6972" y="14655"/>
                </a:lnTo>
                <a:close/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3" name="object 213"/>
          <p:cNvSpPr/>
          <p:nvPr/>
        </p:nvSpPr>
        <p:spPr>
          <a:xfrm>
            <a:off x="6778865" y="2281494"/>
            <a:ext cx="618827" cy="487561"/>
          </a:xfrm>
          <a:custGeom>
            <a:avLst/>
            <a:gdLst/>
            <a:ahLst/>
            <a:cxnLst/>
            <a:rect l="l" t="t" r="r" b="b"/>
            <a:pathLst>
              <a:path w="880109" h="693420">
                <a:moveTo>
                  <a:pt x="0" y="0"/>
                </a:moveTo>
                <a:lnTo>
                  <a:pt x="879703" y="692990"/>
                </a:lnTo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4" name="object 214"/>
          <p:cNvSpPr/>
          <p:nvPr/>
        </p:nvSpPr>
        <p:spPr>
          <a:xfrm>
            <a:off x="7386159" y="2757500"/>
            <a:ext cx="22324" cy="20092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31644" y="28329"/>
                </a:moveTo>
                <a:lnTo>
                  <a:pt x="0" y="17896"/>
                </a:lnTo>
                <a:lnTo>
                  <a:pt x="15995" y="16003"/>
                </a:lnTo>
                <a:lnTo>
                  <a:pt x="14105" y="0"/>
                </a:lnTo>
                <a:lnTo>
                  <a:pt x="31644" y="28329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5" name="object 215"/>
          <p:cNvSpPr/>
          <p:nvPr/>
        </p:nvSpPr>
        <p:spPr>
          <a:xfrm>
            <a:off x="7386159" y="2757500"/>
            <a:ext cx="22324" cy="20092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15995" y="16003"/>
                </a:moveTo>
                <a:lnTo>
                  <a:pt x="0" y="17896"/>
                </a:lnTo>
                <a:lnTo>
                  <a:pt x="31644" y="28329"/>
                </a:lnTo>
                <a:lnTo>
                  <a:pt x="14105" y="0"/>
                </a:lnTo>
                <a:lnTo>
                  <a:pt x="15995" y="16003"/>
                </a:lnTo>
                <a:close/>
              </a:path>
            </a:pathLst>
          </a:custGeom>
          <a:ln w="1013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6" name="object 216"/>
          <p:cNvSpPr/>
          <p:nvPr/>
        </p:nvSpPr>
        <p:spPr>
          <a:xfrm>
            <a:off x="6778865" y="2281494"/>
            <a:ext cx="1028254" cy="492026"/>
          </a:xfrm>
          <a:custGeom>
            <a:avLst/>
            <a:gdLst/>
            <a:ahLst/>
            <a:cxnLst/>
            <a:rect l="l" t="t" r="r" b="b"/>
            <a:pathLst>
              <a:path w="1462404" h="699770">
                <a:moveTo>
                  <a:pt x="0" y="0"/>
                </a:moveTo>
                <a:lnTo>
                  <a:pt x="1462339" y="699495"/>
                </a:lnTo>
              </a:path>
            </a:pathLst>
          </a:custGeom>
          <a:ln w="10133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7" name="object 217"/>
          <p:cNvSpPr/>
          <p:nvPr/>
        </p:nvSpPr>
        <p:spPr>
          <a:xfrm>
            <a:off x="7796387" y="2762641"/>
            <a:ext cx="23664" cy="16966"/>
          </a:xfrm>
          <a:custGeom>
            <a:avLst/>
            <a:gdLst/>
            <a:ahLst/>
            <a:cxnLst/>
            <a:rect l="l" t="t" r="r" b="b"/>
            <a:pathLst>
              <a:path w="33654" h="24129">
                <a:moveTo>
                  <a:pt x="33161" y="23794"/>
                </a:moveTo>
                <a:lnTo>
                  <a:pt x="0" y="20553"/>
                </a:lnTo>
                <a:lnTo>
                  <a:pt x="15196" y="15197"/>
                </a:lnTo>
                <a:lnTo>
                  <a:pt x="9847" y="0"/>
                </a:lnTo>
                <a:lnTo>
                  <a:pt x="33161" y="23794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8" name="object 218"/>
          <p:cNvSpPr/>
          <p:nvPr/>
        </p:nvSpPr>
        <p:spPr>
          <a:xfrm>
            <a:off x="7796387" y="2762641"/>
            <a:ext cx="23664" cy="16966"/>
          </a:xfrm>
          <a:custGeom>
            <a:avLst/>
            <a:gdLst/>
            <a:ahLst/>
            <a:cxnLst/>
            <a:rect l="l" t="t" r="r" b="b"/>
            <a:pathLst>
              <a:path w="33654" h="24129">
                <a:moveTo>
                  <a:pt x="15196" y="15197"/>
                </a:moveTo>
                <a:lnTo>
                  <a:pt x="0" y="20553"/>
                </a:lnTo>
                <a:lnTo>
                  <a:pt x="33161" y="23794"/>
                </a:lnTo>
                <a:lnTo>
                  <a:pt x="9847" y="0"/>
                </a:lnTo>
                <a:lnTo>
                  <a:pt x="15196" y="15197"/>
                </a:lnTo>
                <a:close/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9" name="object 219"/>
          <p:cNvSpPr/>
          <p:nvPr/>
        </p:nvSpPr>
        <p:spPr>
          <a:xfrm>
            <a:off x="7435319" y="2281494"/>
            <a:ext cx="581322" cy="487114"/>
          </a:xfrm>
          <a:custGeom>
            <a:avLst/>
            <a:gdLst/>
            <a:ahLst/>
            <a:cxnLst/>
            <a:rect l="l" t="t" r="r" b="b"/>
            <a:pathLst>
              <a:path w="826770" h="692785">
                <a:moveTo>
                  <a:pt x="826421" y="0"/>
                </a:moveTo>
                <a:lnTo>
                  <a:pt x="0" y="692182"/>
                </a:lnTo>
              </a:path>
            </a:pathLst>
          </a:custGeom>
          <a:ln w="1013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0" name="object 220"/>
          <p:cNvSpPr/>
          <p:nvPr/>
        </p:nvSpPr>
        <p:spPr>
          <a:xfrm>
            <a:off x="7424597" y="2756896"/>
            <a:ext cx="22324" cy="20538"/>
          </a:xfrm>
          <a:custGeom>
            <a:avLst/>
            <a:gdLst/>
            <a:ahLst/>
            <a:cxnLst/>
            <a:rect l="l" t="t" r="r" b="b"/>
            <a:pathLst>
              <a:path w="31750" h="29210">
                <a:moveTo>
                  <a:pt x="0" y="28844"/>
                </a:moveTo>
                <a:lnTo>
                  <a:pt x="16687" y="0"/>
                </a:lnTo>
                <a:lnTo>
                  <a:pt x="15249" y="16053"/>
                </a:lnTo>
                <a:lnTo>
                  <a:pt x="31324" y="17465"/>
                </a:lnTo>
                <a:lnTo>
                  <a:pt x="0" y="28844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1" name="object 221"/>
          <p:cNvSpPr/>
          <p:nvPr/>
        </p:nvSpPr>
        <p:spPr>
          <a:xfrm>
            <a:off x="7424597" y="2756896"/>
            <a:ext cx="22324" cy="20538"/>
          </a:xfrm>
          <a:custGeom>
            <a:avLst/>
            <a:gdLst/>
            <a:ahLst/>
            <a:cxnLst/>
            <a:rect l="l" t="t" r="r" b="b"/>
            <a:pathLst>
              <a:path w="31750" h="29210">
                <a:moveTo>
                  <a:pt x="15249" y="16053"/>
                </a:moveTo>
                <a:lnTo>
                  <a:pt x="16687" y="0"/>
                </a:lnTo>
                <a:lnTo>
                  <a:pt x="0" y="28844"/>
                </a:lnTo>
                <a:lnTo>
                  <a:pt x="31324" y="17465"/>
                </a:lnTo>
                <a:lnTo>
                  <a:pt x="15249" y="16053"/>
                </a:lnTo>
                <a:close/>
              </a:path>
            </a:pathLst>
          </a:custGeom>
          <a:ln w="10135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2" name="object 222"/>
          <p:cNvSpPr/>
          <p:nvPr/>
        </p:nvSpPr>
        <p:spPr>
          <a:xfrm>
            <a:off x="8250160" y="2281494"/>
            <a:ext cx="179040" cy="479524"/>
          </a:xfrm>
          <a:custGeom>
            <a:avLst/>
            <a:gdLst/>
            <a:ahLst/>
            <a:cxnLst/>
            <a:rect l="l" t="t" r="r" b="b"/>
            <a:pathLst>
              <a:path w="254634" h="681989">
                <a:moveTo>
                  <a:pt x="254218" y="0"/>
                </a:moveTo>
                <a:lnTo>
                  <a:pt x="0" y="681949"/>
                </a:lnTo>
              </a:path>
            </a:pathLst>
          </a:custGeom>
          <a:ln w="10138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3" name="object 223"/>
          <p:cNvSpPr/>
          <p:nvPr/>
        </p:nvSpPr>
        <p:spPr>
          <a:xfrm>
            <a:off x="8245258" y="2750686"/>
            <a:ext cx="15627" cy="23664"/>
          </a:xfrm>
          <a:custGeom>
            <a:avLst/>
            <a:gdLst/>
            <a:ahLst/>
            <a:cxnLst/>
            <a:rect l="l" t="t" r="r" b="b"/>
            <a:pathLst>
              <a:path w="22225" h="33654">
                <a:moveTo>
                  <a:pt x="0" y="33312"/>
                </a:moveTo>
                <a:lnTo>
                  <a:pt x="266" y="0"/>
                </a:lnTo>
                <a:lnTo>
                  <a:pt x="6972" y="14655"/>
                </a:lnTo>
                <a:lnTo>
                  <a:pt x="15919" y="14655"/>
                </a:lnTo>
                <a:lnTo>
                  <a:pt x="0" y="33312"/>
                </a:lnTo>
                <a:close/>
              </a:path>
              <a:path w="22225" h="33654">
                <a:moveTo>
                  <a:pt x="15919" y="14655"/>
                </a:moveTo>
                <a:lnTo>
                  <a:pt x="6972" y="14655"/>
                </a:lnTo>
                <a:lnTo>
                  <a:pt x="21637" y="7953"/>
                </a:lnTo>
                <a:lnTo>
                  <a:pt x="15919" y="14655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4" name="object 224"/>
          <p:cNvSpPr/>
          <p:nvPr/>
        </p:nvSpPr>
        <p:spPr>
          <a:xfrm>
            <a:off x="8245258" y="2750686"/>
            <a:ext cx="15627" cy="23664"/>
          </a:xfrm>
          <a:custGeom>
            <a:avLst/>
            <a:gdLst/>
            <a:ahLst/>
            <a:cxnLst/>
            <a:rect l="l" t="t" r="r" b="b"/>
            <a:pathLst>
              <a:path w="22225" h="33654">
                <a:moveTo>
                  <a:pt x="6972" y="14655"/>
                </a:moveTo>
                <a:lnTo>
                  <a:pt x="266" y="0"/>
                </a:lnTo>
                <a:lnTo>
                  <a:pt x="0" y="33312"/>
                </a:lnTo>
                <a:lnTo>
                  <a:pt x="21637" y="7953"/>
                </a:lnTo>
                <a:lnTo>
                  <a:pt x="6972" y="14655"/>
                </a:lnTo>
                <a:close/>
              </a:path>
            </a:pathLst>
          </a:custGeom>
          <a:ln w="10137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5" name="object 225"/>
          <p:cNvSpPr/>
          <p:nvPr/>
        </p:nvSpPr>
        <p:spPr>
          <a:xfrm>
            <a:off x="7438481" y="2281494"/>
            <a:ext cx="990749" cy="491579"/>
          </a:xfrm>
          <a:custGeom>
            <a:avLst/>
            <a:gdLst/>
            <a:ahLst/>
            <a:cxnLst/>
            <a:rect l="l" t="t" r="r" b="b"/>
            <a:pathLst>
              <a:path w="1409065" h="699135">
                <a:moveTo>
                  <a:pt x="1408605" y="0"/>
                </a:moveTo>
                <a:lnTo>
                  <a:pt x="0" y="699040"/>
                </a:lnTo>
              </a:path>
            </a:pathLst>
          </a:custGeom>
          <a:ln w="10133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6" name="object 226"/>
          <p:cNvSpPr/>
          <p:nvPr/>
        </p:nvSpPr>
        <p:spPr>
          <a:xfrm>
            <a:off x="7425944" y="2762269"/>
            <a:ext cx="23664" cy="16966"/>
          </a:xfrm>
          <a:custGeom>
            <a:avLst/>
            <a:gdLst/>
            <a:ahLst/>
            <a:cxnLst/>
            <a:rect l="l" t="t" r="r" b="b"/>
            <a:pathLst>
              <a:path w="33654" h="24129">
                <a:moveTo>
                  <a:pt x="0" y="24130"/>
                </a:moveTo>
                <a:lnTo>
                  <a:pt x="22967" y="0"/>
                </a:lnTo>
                <a:lnTo>
                  <a:pt x="17831" y="15272"/>
                </a:lnTo>
                <a:lnTo>
                  <a:pt x="33134" y="20409"/>
                </a:lnTo>
                <a:lnTo>
                  <a:pt x="0" y="2413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7" name="object 227"/>
          <p:cNvSpPr/>
          <p:nvPr/>
        </p:nvSpPr>
        <p:spPr>
          <a:xfrm>
            <a:off x="7425944" y="2762269"/>
            <a:ext cx="23664" cy="16966"/>
          </a:xfrm>
          <a:custGeom>
            <a:avLst/>
            <a:gdLst/>
            <a:ahLst/>
            <a:cxnLst/>
            <a:rect l="l" t="t" r="r" b="b"/>
            <a:pathLst>
              <a:path w="33654" h="24129">
                <a:moveTo>
                  <a:pt x="17831" y="15272"/>
                </a:moveTo>
                <a:lnTo>
                  <a:pt x="22967" y="0"/>
                </a:lnTo>
                <a:lnTo>
                  <a:pt x="0" y="24130"/>
                </a:lnTo>
                <a:lnTo>
                  <a:pt x="33134" y="20409"/>
                </a:lnTo>
                <a:lnTo>
                  <a:pt x="17831" y="15272"/>
                </a:lnTo>
                <a:close/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8" name="object 228"/>
          <p:cNvSpPr/>
          <p:nvPr/>
        </p:nvSpPr>
        <p:spPr>
          <a:xfrm>
            <a:off x="7027130" y="2281494"/>
            <a:ext cx="1401961" cy="494258"/>
          </a:xfrm>
          <a:custGeom>
            <a:avLst/>
            <a:gdLst/>
            <a:ahLst/>
            <a:cxnLst/>
            <a:rect l="l" t="t" r="r" b="b"/>
            <a:pathLst>
              <a:path w="1993900" h="702945">
                <a:moveTo>
                  <a:pt x="1993637" y="0"/>
                </a:moveTo>
                <a:lnTo>
                  <a:pt x="0" y="702933"/>
                </a:lnTo>
              </a:path>
            </a:pathLst>
          </a:custGeom>
          <a:ln w="10132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9" name="object 229"/>
          <p:cNvSpPr/>
          <p:nvPr/>
        </p:nvSpPr>
        <p:spPr>
          <a:xfrm>
            <a:off x="7013920" y="2765524"/>
            <a:ext cx="23664" cy="15180"/>
          </a:xfrm>
          <a:custGeom>
            <a:avLst/>
            <a:gdLst/>
            <a:ahLst/>
            <a:cxnLst/>
            <a:rect l="l" t="t" r="r" b="b"/>
            <a:pathLst>
              <a:path w="33654" h="21589">
                <a:moveTo>
                  <a:pt x="33347" y="21486"/>
                </a:moveTo>
                <a:lnTo>
                  <a:pt x="0" y="21159"/>
                </a:lnTo>
                <a:lnTo>
                  <a:pt x="25762" y="0"/>
                </a:lnTo>
                <a:lnTo>
                  <a:pt x="18789" y="14535"/>
                </a:lnTo>
                <a:lnTo>
                  <a:pt x="33347" y="21486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0" name="object 230"/>
          <p:cNvSpPr/>
          <p:nvPr/>
        </p:nvSpPr>
        <p:spPr>
          <a:xfrm>
            <a:off x="7013920" y="2765524"/>
            <a:ext cx="23664" cy="15180"/>
          </a:xfrm>
          <a:custGeom>
            <a:avLst/>
            <a:gdLst/>
            <a:ahLst/>
            <a:cxnLst/>
            <a:rect l="l" t="t" r="r" b="b"/>
            <a:pathLst>
              <a:path w="33654" h="21589">
                <a:moveTo>
                  <a:pt x="18789" y="14535"/>
                </a:moveTo>
                <a:lnTo>
                  <a:pt x="25762" y="0"/>
                </a:lnTo>
                <a:lnTo>
                  <a:pt x="0" y="21159"/>
                </a:lnTo>
                <a:lnTo>
                  <a:pt x="33347" y="21486"/>
                </a:lnTo>
                <a:lnTo>
                  <a:pt x="18789" y="14535"/>
                </a:lnTo>
                <a:close/>
              </a:path>
            </a:pathLst>
          </a:custGeom>
          <a:ln w="1013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1" name="object 231"/>
          <p:cNvSpPr txBox="1">
            <a:spLocks noGrp="1"/>
          </p:cNvSpPr>
          <p:nvPr>
            <p:ph type="title"/>
          </p:nvPr>
        </p:nvSpPr>
        <p:spPr>
          <a:xfrm>
            <a:off x="152272" y="174830"/>
            <a:ext cx="813675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2473882" algn="l"/>
                <a:tab pos="3957943" algn="l"/>
                <a:tab pos="5304939" algn="l"/>
              </a:tabLst>
            </a:pPr>
            <a:r>
              <a:rPr dirty="0"/>
              <a:t>DSD:</a:t>
            </a:r>
            <a:r>
              <a:rPr spc="-4" dirty="0"/>
              <a:t> </a:t>
            </a:r>
            <a:r>
              <a:rPr dirty="0" smtClean="0"/>
              <a:t>De</a:t>
            </a:r>
            <a:r>
              <a:rPr spc="-4" dirty="0" smtClean="0"/>
              <a:t>n</a:t>
            </a:r>
            <a:r>
              <a:rPr dirty="0" smtClean="0"/>
              <a:t>se</a:t>
            </a:r>
            <a:r>
              <a:rPr lang="de-DE" dirty="0" smtClean="0"/>
              <a:t> </a:t>
            </a:r>
            <a:r>
              <a:rPr dirty="0" smtClean="0"/>
              <a:t>S</a:t>
            </a:r>
            <a:r>
              <a:rPr spc="-4" dirty="0" smtClean="0"/>
              <a:t>p</a:t>
            </a:r>
            <a:r>
              <a:rPr dirty="0" smtClean="0"/>
              <a:t>arse</a:t>
            </a:r>
            <a:r>
              <a:rPr lang="de-DE" dirty="0"/>
              <a:t> </a:t>
            </a:r>
            <a:r>
              <a:rPr dirty="0" smtClean="0"/>
              <a:t>De</a:t>
            </a:r>
            <a:r>
              <a:rPr spc="-4" dirty="0" smtClean="0"/>
              <a:t>n</a:t>
            </a:r>
            <a:r>
              <a:rPr dirty="0" smtClean="0"/>
              <a:t>se</a:t>
            </a:r>
            <a:r>
              <a:rPr lang="de-DE" dirty="0"/>
              <a:t> </a:t>
            </a:r>
            <a:r>
              <a:rPr spc="-179" dirty="0" smtClean="0"/>
              <a:t>T</a:t>
            </a:r>
            <a:r>
              <a:rPr dirty="0" smtClean="0"/>
              <a:t>ra</a:t>
            </a:r>
            <a:r>
              <a:rPr spc="-4" dirty="0" smtClean="0"/>
              <a:t>inin</a:t>
            </a:r>
            <a:r>
              <a:rPr dirty="0" smtClean="0"/>
              <a:t>g</a:t>
            </a:r>
            <a:endParaRPr dirty="0"/>
          </a:p>
        </p:txBody>
      </p:sp>
      <p:sp>
        <p:nvSpPr>
          <p:cNvPr id="232" name="object 232"/>
          <p:cNvSpPr txBox="1"/>
          <p:nvPr/>
        </p:nvSpPr>
        <p:spPr>
          <a:xfrm>
            <a:off x="1294805" y="6159696"/>
            <a:ext cx="654367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547"/>
              </a:lnSpc>
            </a:pPr>
            <a:r>
              <a:rPr sz="1336" dirty="0">
                <a:latin typeface="Arial"/>
                <a:cs typeface="Arial"/>
              </a:rPr>
              <a:t>Han et al. “DSD: Dense-Sparse-Dense </a:t>
            </a:r>
            <a:r>
              <a:rPr sz="1336" spc="-7" dirty="0">
                <a:latin typeface="Arial"/>
                <a:cs typeface="Arial"/>
              </a:rPr>
              <a:t>Training </a:t>
            </a:r>
            <a:r>
              <a:rPr sz="1336" spc="-4" dirty="0">
                <a:latin typeface="Arial"/>
                <a:cs typeface="Arial"/>
              </a:rPr>
              <a:t>for </a:t>
            </a:r>
            <a:r>
              <a:rPr sz="1336" dirty="0">
                <a:latin typeface="Arial"/>
                <a:cs typeface="Arial"/>
              </a:rPr>
              <a:t>Deep Neural </a:t>
            </a:r>
            <a:r>
              <a:rPr sz="1336" spc="-4" dirty="0">
                <a:latin typeface="Arial"/>
                <a:cs typeface="Arial"/>
              </a:rPr>
              <a:t>Networks”, ICLR</a:t>
            </a:r>
            <a:r>
              <a:rPr sz="1336" spc="-35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2017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9509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5938" y="1893094"/>
            <a:ext cx="1768078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5259586" y="1518047"/>
            <a:ext cx="2428875" cy="3286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99792" y="367459"/>
            <a:ext cx="3252738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DSD:</a:t>
            </a:r>
            <a:r>
              <a:rPr spc="-60" dirty="0"/>
              <a:t> </a:t>
            </a:r>
            <a:r>
              <a:rPr spc="-4" dirty="0"/>
              <a:t>Intuition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94805" y="6159696"/>
            <a:ext cx="654367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547"/>
              </a:lnSpc>
            </a:pPr>
            <a:r>
              <a:rPr sz="1336" dirty="0">
                <a:latin typeface="Arial"/>
                <a:cs typeface="Arial"/>
              </a:rPr>
              <a:t>Han et al. “DSD: Dense-Sparse-Dense </a:t>
            </a:r>
            <a:r>
              <a:rPr sz="1336" spc="-7" dirty="0">
                <a:latin typeface="Arial"/>
                <a:cs typeface="Arial"/>
              </a:rPr>
              <a:t>Training </a:t>
            </a:r>
            <a:r>
              <a:rPr sz="1336" spc="-4" dirty="0">
                <a:latin typeface="Arial"/>
                <a:cs typeface="Arial"/>
              </a:rPr>
              <a:t>for </a:t>
            </a:r>
            <a:r>
              <a:rPr sz="1336" dirty="0">
                <a:latin typeface="Arial"/>
                <a:cs typeface="Arial"/>
              </a:rPr>
              <a:t>Deep Neural </a:t>
            </a:r>
            <a:r>
              <a:rPr sz="1336" spc="-4" dirty="0">
                <a:latin typeface="Arial"/>
                <a:cs typeface="Arial"/>
              </a:rPr>
              <a:t>Networks”, ICLR</a:t>
            </a:r>
            <a:r>
              <a:rPr sz="1336" spc="-35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2017</a:t>
            </a:r>
            <a:endParaRPr sz="133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773" y="5206008"/>
            <a:ext cx="2976265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497902" algn="l"/>
              </a:tabLst>
            </a:pPr>
            <a:r>
              <a:rPr sz="2812" dirty="0">
                <a:solidFill>
                  <a:srgbClr val="8C1515"/>
                </a:solidFill>
                <a:latin typeface="Arial"/>
                <a:cs typeface="Arial"/>
              </a:rPr>
              <a:t>learn</a:t>
            </a:r>
            <a:r>
              <a:rPr sz="2812" spc="4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2812" spc="-4" dirty="0">
                <a:solidFill>
                  <a:srgbClr val="8C1515"/>
                </a:solidFill>
                <a:latin typeface="Arial"/>
                <a:cs typeface="Arial"/>
              </a:rPr>
              <a:t>the	trunk</a:t>
            </a:r>
            <a:r>
              <a:rPr sz="2812" spc="-42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2812" spc="-4" dirty="0">
                <a:solidFill>
                  <a:srgbClr val="8C1515"/>
                </a:solidFill>
                <a:latin typeface="Arial"/>
                <a:cs typeface="Arial"/>
              </a:rPr>
              <a:t>first</a:t>
            </a:r>
            <a:endParaRPr sz="281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68453" y="5206008"/>
            <a:ext cx="3334345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803197" algn="l"/>
                <a:tab pos="2292616" algn="l"/>
              </a:tabLst>
            </a:pPr>
            <a:r>
              <a:rPr sz="2812" spc="-4" dirty="0">
                <a:solidFill>
                  <a:srgbClr val="8C1515"/>
                </a:solidFill>
                <a:latin typeface="Arial"/>
                <a:cs typeface="Arial"/>
              </a:rPr>
              <a:t>t</a:t>
            </a:r>
            <a:r>
              <a:rPr sz="2812" dirty="0">
                <a:solidFill>
                  <a:srgbClr val="8C1515"/>
                </a:solidFill>
                <a:latin typeface="Arial"/>
                <a:cs typeface="Arial"/>
              </a:rPr>
              <a:t>hen	learn </a:t>
            </a:r>
            <a:r>
              <a:rPr sz="2812" spc="-4" dirty="0">
                <a:solidFill>
                  <a:srgbClr val="8C1515"/>
                </a:solidFill>
                <a:latin typeface="Arial"/>
                <a:cs typeface="Arial"/>
              </a:rPr>
              <a:t>t</a:t>
            </a:r>
            <a:r>
              <a:rPr sz="2812" dirty="0">
                <a:solidFill>
                  <a:srgbClr val="8C1515"/>
                </a:solidFill>
                <a:latin typeface="Arial"/>
                <a:cs typeface="Arial"/>
              </a:rPr>
              <a:t>he	leaves</a:t>
            </a:r>
            <a:endParaRPr sz="281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780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1715861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484200" y="2473272"/>
            <a:ext cx="2456815" cy="240665"/>
          </a:xfrm>
          <a:custGeom>
            <a:avLst/>
            <a:gdLst/>
            <a:ahLst/>
            <a:cxnLst/>
            <a:rect l="l" t="t" r="r" b="b"/>
            <a:pathLst>
              <a:path w="2456815" h="240664">
                <a:moveTo>
                  <a:pt x="0" y="0"/>
                </a:moveTo>
                <a:lnTo>
                  <a:pt x="2456695" y="0"/>
                </a:lnTo>
                <a:lnTo>
                  <a:pt x="2456695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91564" y="3255533"/>
            <a:ext cx="57746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Added element-wise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scaling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of the gradient based on the  historical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sum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squares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 each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dimension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19</a:t>
            </a:fld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024" y="5300454"/>
            <a:ext cx="46596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Duchi et al, </a:t>
            </a:r>
            <a:r>
              <a:rPr sz="800" dirty="0">
                <a:latin typeface="Arial"/>
                <a:cs typeface="Arial"/>
              </a:rPr>
              <a:t>“Adaptive subgradient methods </a:t>
            </a:r>
            <a:r>
              <a:rPr sz="800" spc="-5" dirty="0">
                <a:latin typeface="Arial"/>
                <a:cs typeface="Arial"/>
              </a:rPr>
              <a:t>for online learning and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</a:t>
            </a:r>
            <a:r>
              <a:rPr sz="800" dirty="0">
                <a:latin typeface="Arial"/>
                <a:cs typeface="Arial"/>
              </a:rPr>
              <a:t>JMLR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2011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35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297" y="1812727"/>
            <a:ext cx="1391245" cy="562570"/>
          </a:xfrm>
          <a:custGeom>
            <a:avLst/>
            <a:gdLst/>
            <a:ahLst/>
            <a:cxnLst/>
            <a:rect l="l" t="t" r="r" b="b"/>
            <a:pathLst>
              <a:path w="1978660" h="800100">
                <a:moveTo>
                  <a:pt x="0" y="800100"/>
                </a:moveTo>
                <a:lnTo>
                  <a:pt x="1978050" y="800100"/>
                </a:lnTo>
                <a:lnTo>
                  <a:pt x="197805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1480114" y="1812727"/>
            <a:ext cx="1018431" cy="562570"/>
          </a:xfrm>
          <a:custGeom>
            <a:avLst/>
            <a:gdLst/>
            <a:ahLst/>
            <a:cxnLst/>
            <a:rect l="l" t="t" r="r" b="b"/>
            <a:pathLst>
              <a:path w="1448435" h="800100">
                <a:moveTo>
                  <a:pt x="0" y="800100"/>
                </a:moveTo>
                <a:lnTo>
                  <a:pt x="1448435" y="800100"/>
                </a:lnTo>
                <a:lnTo>
                  <a:pt x="1448435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2498544" y="1812727"/>
            <a:ext cx="1110407" cy="562570"/>
          </a:xfrm>
          <a:custGeom>
            <a:avLst/>
            <a:gdLst/>
            <a:ahLst/>
            <a:cxnLst/>
            <a:rect l="l" t="t" r="r" b="b"/>
            <a:pathLst>
              <a:path w="1579245" h="800100">
                <a:moveTo>
                  <a:pt x="0" y="800100"/>
                </a:moveTo>
                <a:lnTo>
                  <a:pt x="1579067" y="800100"/>
                </a:lnTo>
                <a:lnTo>
                  <a:pt x="157906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3608826" y="1812727"/>
            <a:ext cx="835372" cy="562570"/>
          </a:xfrm>
          <a:custGeom>
            <a:avLst/>
            <a:gdLst/>
            <a:ahLst/>
            <a:cxnLst/>
            <a:rect l="l" t="t" r="r" b="b"/>
            <a:pathLst>
              <a:path w="1188085" h="800100">
                <a:moveTo>
                  <a:pt x="0" y="800100"/>
                </a:moveTo>
                <a:lnTo>
                  <a:pt x="1187613" y="800100"/>
                </a:lnTo>
                <a:lnTo>
                  <a:pt x="1187613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4443868" y="1812727"/>
            <a:ext cx="1305967" cy="562570"/>
          </a:xfrm>
          <a:custGeom>
            <a:avLst/>
            <a:gdLst/>
            <a:ahLst/>
            <a:cxnLst/>
            <a:rect l="l" t="t" r="r" b="b"/>
            <a:pathLst>
              <a:path w="1857375" h="800100">
                <a:moveTo>
                  <a:pt x="0" y="800100"/>
                </a:moveTo>
                <a:lnTo>
                  <a:pt x="1857222" y="800100"/>
                </a:lnTo>
                <a:lnTo>
                  <a:pt x="1857222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5749728" y="1812727"/>
            <a:ext cx="1369992" cy="56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7119720" y="1812727"/>
            <a:ext cx="960388" cy="562570"/>
          </a:xfrm>
          <a:custGeom>
            <a:avLst/>
            <a:gdLst/>
            <a:ahLst/>
            <a:cxnLst/>
            <a:rect l="l" t="t" r="r" b="b"/>
            <a:pathLst>
              <a:path w="1365884" h="800100">
                <a:moveTo>
                  <a:pt x="0" y="800100"/>
                </a:moveTo>
                <a:lnTo>
                  <a:pt x="1365440" y="800100"/>
                </a:lnTo>
                <a:lnTo>
                  <a:pt x="136544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8079787" y="1812727"/>
            <a:ext cx="960388" cy="562570"/>
          </a:xfrm>
          <a:custGeom>
            <a:avLst/>
            <a:gdLst/>
            <a:ahLst/>
            <a:cxnLst/>
            <a:rect l="l" t="t" r="r" b="b"/>
            <a:pathLst>
              <a:path w="1365884" h="800100">
                <a:moveTo>
                  <a:pt x="0" y="800100"/>
                </a:moveTo>
                <a:lnTo>
                  <a:pt x="1365440" y="800100"/>
                </a:lnTo>
                <a:lnTo>
                  <a:pt x="136544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89297" y="2375297"/>
            <a:ext cx="1391245" cy="473273"/>
          </a:xfrm>
          <a:custGeom>
            <a:avLst/>
            <a:gdLst/>
            <a:ahLst/>
            <a:cxnLst/>
            <a:rect l="l" t="t" r="r" b="b"/>
            <a:pathLst>
              <a:path w="1978660" h="673100">
                <a:moveTo>
                  <a:pt x="0" y="673100"/>
                </a:moveTo>
                <a:lnTo>
                  <a:pt x="1978050" y="673100"/>
                </a:lnTo>
                <a:lnTo>
                  <a:pt x="1978050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89297" y="2848571"/>
            <a:ext cx="1391245" cy="473273"/>
          </a:xfrm>
          <a:custGeom>
            <a:avLst/>
            <a:gdLst/>
            <a:ahLst/>
            <a:cxnLst/>
            <a:rect l="l" t="t" r="r" b="b"/>
            <a:pathLst>
              <a:path w="1978660" h="673100">
                <a:moveTo>
                  <a:pt x="0" y="673100"/>
                </a:moveTo>
                <a:lnTo>
                  <a:pt x="1978050" y="673100"/>
                </a:lnTo>
                <a:lnTo>
                  <a:pt x="1978050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1480114" y="2848571"/>
            <a:ext cx="1018431" cy="473273"/>
          </a:xfrm>
          <a:custGeom>
            <a:avLst/>
            <a:gdLst/>
            <a:ahLst/>
            <a:cxnLst/>
            <a:rect l="l" t="t" r="r" b="b"/>
            <a:pathLst>
              <a:path w="1448435" h="673100">
                <a:moveTo>
                  <a:pt x="0" y="673100"/>
                </a:moveTo>
                <a:lnTo>
                  <a:pt x="1448435" y="673100"/>
                </a:lnTo>
                <a:lnTo>
                  <a:pt x="1448435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2498544" y="2848571"/>
            <a:ext cx="1110407" cy="473273"/>
          </a:xfrm>
          <a:custGeom>
            <a:avLst/>
            <a:gdLst/>
            <a:ahLst/>
            <a:cxnLst/>
            <a:rect l="l" t="t" r="r" b="b"/>
            <a:pathLst>
              <a:path w="1579245" h="673100">
                <a:moveTo>
                  <a:pt x="0" y="673100"/>
                </a:moveTo>
                <a:lnTo>
                  <a:pt x="1579067" y="673100"/>
                </a:lnTo>
                <a:lnTo>
                  <a:pt x="1579067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3608826" y="2848571"/>
            <a:ext cx="835372" cy="473273"/>
          </a:xfrm>
          <a:custGeom>
            <a:avLst/>
            <a:gdLst/>
            <a:ahLst/>
            <a:cxnLst/>
            <a:rect l="l" t="t" r="r" b="b"/>
            <a:pathLst>
              <a:path w="1188085" h="673100">
                <a:moveTo>
                  <a:pt x="0" y="673100"/>
                </a:moveTo>
                <a:lnTo>
                  <a:pt x="1187613" y="673100"/>
                </a:lnTo>
                <a:lnTo>
                  <a:pt x="1187613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4443868" y="2848571"/>
            <a:ext cx="1305967" cy="473273"/>
          </a:xfrm>
          <a:custGeom>
            <a:avLst/>
            <a:gdLst/>
            <a:ahLst/>
            <a:cxnLst/>
            <a:rect l="l" t="t" r="r" b="b"/>
            <a:pathLst>
              <a:path w="1857375" h="673100">
                <a:moveTo>
                  <a:pt x="0" y="673100"/>
                </a:moveTo>
                <a:lnTo>
                  <a:pt x="1857222" y="673100"/>
                </a:lnTo>
                <a:lnTo>
                  <a:pt x="1857222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5749727" y="2848571"/>
            <a:ext cx="1370260" cy="473273"/>
          </a:xfrm>
          <a:custGeom>
            <a:avLst/>
            <a:gdLst/>
            <a:ahLst/>
            <a:cxnLst/>
            <a:rect l="l" t="t" r="r" b="b"/>
            <a:pathLst>
              <a:path w="1948815" h="673100">
                <a:moveTo>
                  <a:pt x="0" y="673100"/>
                </a:moveTo>
                <a:lnTo>
                  <a:pt x="1948433" y="673100"/>
                </a:lnTo>
                <a:lnTo>
                  <a:pt x="1948433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7119720" y="2848571"/>
            <a:ext cx="960388" cy="473273"/>
          </a:xfrm>
          <a:custGeom>
            <a:avLst/>
            <a:gdLst/>
            <a:ahLst/>
            <a:cxnLst/>
            <a:rect l="l" t="t" r="r" b="b"/>
            <a:pathLst>
              <a:path w="1365884" h="673100">
                <a:moveTo>
                  <a:pt x="0" y="673100"/>
                </a:moveTo>
                <a:lnTo>
                  <a:pt x="1365440" y="673100"/>
                </a:lnTo>
                <a:lnTo>
                  <a:pt x="1365440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89297" y="3321844"/>
            <a:ext cx="1391245" cy="473273"/>
          </a:xfrm>
          <a:custGeom>
            <a:avLst/>
            <a:gdLst/>
            <a:ahLst/>
            <a:cxnLst/>
            <a:rect l="l" t="t" r="r" b="b"/>
            <a:pathLst>
              <a:path w="1978660" h="673100">
                <a:moveTo>
                  <a:pt x="0" y="673100"/>
                </a:moveTo>
                <a:lnTo>
                  <a:pt x="1978050" y="673100"/>
                </a:lnTo>
                <a:lnTo>
                  <a:pt x="1978050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89297" y="3795117"/>
            <a:ext cx="1391245" cy="473273"/>
          </a:xfrm>
          <a:custGeom>
            <a:avLst/>
            <a:gdLst/>
            <a:ahLst/>
            <a:cxnLst/>
            <a:rect l="l" t="t" r="r" b="b"/>
            <a:pathLst>
              <a:path w="1978660" h="673100">
                <a:moveTo>
                  <a:pt x="0" y="673100"/>
                </a:moveTo>
                <a:lnTo>
                  <a:pt x="1978050" y="673100"/>
                </a:lnTo>
                <a:lnTo>
                  <a:pt x="1978050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1480114" y="3795117"/>
            <a:ext cx="1018431" cy="473273"/>
          </a:xfrm>
          <a:custGeom>
            <a:avLst/>
            <a:gdLst/>
            <a:ahLst/>
            <a:cxnLst/>
            <a:rect l="l" t="t" r="r" b="b"/>
            <a:pathLst>
              <a:path w="1448435" h="673100">
                <a:moveTo>
                  <a:pt x="0" y="673100"/>
                </a:moveTo>
                <a:lnTo>
                  <a:pt x="1448435" y="673100"/>
                </a:lnTo>
                <a:lnTo>
                  <a:pt x="1448435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2498544" y="3795117"/>
            <a:ext cx="1110407" cy="473273"/>
          </a:xfrm>
          <a:custGeom>
            <a:avLst/>
            <a:gdLst/>
            <a:ahLst/>
            <a:cxnLst/>
            <a:rect l="l" t="t" r="r" b="b"/>
            <a:pathLst>
              <a:path w="1579245" h="673100">
                <a:moveTo>
                  <a:pt x="0" y="673100"/>
                </a:moveTo>
                <a:lnTo>
                  <a:pt x="1579067" y="673100"/>
                </a:lnTo>
                <a:lnTo>
                  <a:pt x="1579067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3608826" y="3795117"/>
            <a:ext cx="835372" cy="473273"/>
          </a:xfrm>
          <a:custGeom>
            <a:avLst/>
            <a:gdLst/>
            <a:ahLst/>
            <a:cxnLst/>
            <a:rect l="l" t="t" r="r" b="b"/>
            <a:pathLst>
              <a:path w="1188085" h="673100">
                <a:moveTo>
                  <a:pt x="0" y="673100"/>
                </a:moveTo>
                <a:lnTo>
                  <a:pt x="1187613" y="673100"/>
                </a:lnTo>
                <a:lnTo>
                  <a:pt x="1187613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4443868" y="3795117"/>
            <a:ext cx="1305967" cy="473273"/>
          </a:xfrm>
          <a:custGeom>
            <a:avLst/>
            <a:gdLst/>
            <a:ahLst/>
            <a:cxnLst/>
            <a:rect l="l" t="t" r="r" b="b"/>
            <a:pathLst>
              <a:path w="1857375" h="673100">
                <a:moveTo>
                  <a:pt x="0" y="673100"/>
                </a:moveTo>
                <a:lnTo>
                  <a:pt x="1857222" y="673100"/>
                </a:lnTo>
                <a:lnTo>
                  <a:pt x="1857222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5749727" y="3795117"/>
            <a:ext cx="1370260" cy="473273"/>
          </a:xfrm>
          <a:custGeom>
            <a:avLst/>
            <a:gdLst/>
            <a:ahLst/>
            <a:cxnLst/>
            <a:rect l="l" t="t" r="r" b="b"/>
            <a:pathLst>
              <a:path w="1948815" h="673100">
                <a:moveTo>
                  <a:pt x="0" y="673100"/>
                </a:moveTo>
                <a:lnTo>
                  <a:pt x="1948433" y="673100"/>
                </a:lnTo>
                <a:lnTo>
                  <a:pt x="1948433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7119720" y="3795117"/>
            <a:ext cx="960388" cy="473273"/>
          </a:xfrm>
          <a:custGeom>
            <a:avLst/>
            <a:gdLst/>
            <a:ahLst/>
            <a:cxnLst/>
            <a:rect l="l" t="t" r="r" b="b"/>
            <a:pathLst>
              <a:path w="1365884" h="673100">
                <a:moveTo>
                  <a:pt x="0" y="673100"/>
                </a:moveTo>
                <a:lnTo>
                  <a:pt x="1365440" y="673100"/>
                </a:lnTo>
                <a:lnTo>
                  <a:pt x="1365440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 txBox="1"/>
          <p:nvPr/>
        </p:nvSpPr>
        <p:spPr>
          <a:xfrm>
            <a:off x="401836" y="1964531"/>
            <a:ext cx="757684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rk</a:t>
            </a:r>
            <a:endParaRPr sz="1477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4133" y="1964531"/>
            <a:ext cx="705892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endParaRPr sz="147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05695" y="1964531"/>
            <a:ext cx="695623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47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04047" y="1964531"/>
            <a:ext cx="442020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spc="-10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ype</a:t>
            </a:r>
            <a:endParaRPr sz="147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05946" y="1964531"/>
            <a:ext cx="789384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Baseline</a:t>
            </a:r>
            <a:endParaRPr sz="14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23993" y="1964531"/>
            <a:ext cx="413891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DSD</a:t>
            </a:r>
            <a:endParaRPr sz="1477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84852" y="1830586"/>
            <a:ext cx="424607" cy="479698"/>
          </a:xfrm>
          <a:prstGeom prst="rect">
            <a:avLst/>
          </a:prstGeom>
        </p:spPr>
        <p:txBody>
          <a:bodyPr vert="horz" wrap="square" lIns="0" tIns="17859" rIns="0" bIns="0" rtlCol="0">
            <a:spAutoFit/>
          </a:bodyPr>
          <a:lstStyle/>
          <a:p>
            <a:pPr marL="17859" marR="3572" indent="-8929">
              <a:lnSpc>
                <a:spcPts val="1758"/>
              </a:lnSpc>
              <a:spcBef>
                <a:spcPts val="141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Abs.  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Imp.</a:t>
            </a:r>
            <a:endParaRPr sz="147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58187" y="1848446"/>
            <a:ext cx="403622" cy="479698"/>
          </a:xfrm>
          <a:prstGeom prst="rect">
            <a:avLst/>
          </a:prstGeom>
        </p:spPr>
        <p:txBody>
          <a:bodyPr vert="horz" wrap="square" lIns="0" tIns="17859" rIns="0" bIns="0" rtlCol="0">
            <a:spAutoFit/>
          </a:bodyPr>
          <a:lstStyle/>
          <a:p>
            <a:pPr marL="8929" marR="3572" indent="17859">
              <a:lnSpc>
                <a:spcPts val="1758"/>
              </a:lnSpc>
              <a:spcBef>
                <a:spcPts val="141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Rel.  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Imp.</a:t>
            </a:r>
            <a:endParaRPr sz="1477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2539" y="2491383"/>
            <a:ext cx="957263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GoogleNet</a:t>
            </a:r>
            <a:endParaRPr sz="1477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87711" y="2464594"/>
            <a:ext cx="62418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44962" y="2464594"/>
            <a:ext cx="174441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  <a:tabLst>
                <a:tab pos="1231806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68454" y="2464594"/>
            <a:ext cx="66749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07907" y="2464594"/>
            <a:ext cx="66749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30.0%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31274" y="2464594"/>
            <a:ext cx="53846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13370" y="2464594"/>
            <a:ext cx="89475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82158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3.6%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7555" y="2955727"/>
            <a:ext cx="696962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GG</a:t>
            </a: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-16</a:t>
            </a:r>
            <a:endParaRPr sz="1477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87711" y="2928938"/>
            <a:ext cx="62418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44962" y="2928938"/>
            <a:ext cx="174441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  <a:tabLst>
                <a:tab pos="1231806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68454" y="2928938"/>
            <a:ext cx="66749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31.5%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107907" y="2928938"/>
            <a:ext cx="66749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27.2%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31274" y="2928938"/>
            <a:ext cx="53846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4.3%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13370" y="2848570"/>
            <a:ext cx="894755" cy="371465"/>
          </a:xfrm>
          <a:prstGeom prst="rect">
            <a:avLst/>
          </a:prstGeom>
          <a:solidFill>
            <a:srgbClr val="E3E5E8"/>
          </a:solidFill>
        </p:spPr>
        <p:txBody>
          <a:bodyPr vert="horz" wrap="square" lIns="0" tIns="89297" rIns="0" bIns="0" rtlCol="0">
            <a:spAutoFit/>
          </a:bodyPr>
          <a:lstStyle/>
          <a:p>
            <a:pPr marL="119654">
              <a:spcBef>
                <a:spcPts val="703"/>
              </a:spcBef>
            </a:pPr>
            <a:r>
              <a:rPr sz="1828" spc="-4" dirty="0">
                <a:latin typeface="Arial"/>
                <a:cs typeface="Arial"/>
              </a:rPr>
              <a:t>13.7%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1469" y="3429000"/>
            <a:ext cx="926455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ResNet-18</a:t>
            </a:r>
            <a:endParaRPr sz="1477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87711" y="3402212"/>
            <a:ext cx="62418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44962" y="3402212"/>
            <a:ext cx="174441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  <a:tabLst>
                <a:tab pos="1231806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68454" y="3402212"/>
            <a:ext cx="66749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30.4%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07907" y="3402212"/>
            <a:ext cx="66749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29.3%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31274" y="3402212"/>
            <a:ext cx="53846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113370" y="3402212"/>
            <a:ext cx="89475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82158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3.7%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1469" y="3902274"/>
            <a:ext cx="926455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ResNet-50</a:t>
            </a:r>
            <a:endParaRPr sz="1477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87711" y="3875485"/>
            <a:ext cx="62418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44962" y="3875485"/>
            <a:ext cx="174441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  <a:tabLst>
                <a:tab pos="1231806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68454" y="3875485"/>
            <a:ext cx="66749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24.0%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107907" y="3875485"/>
            <a:ext cx="66749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23.2%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31274" y="3875485"/>
            <a:ext cx="53846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0.9%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13370" y="3795117"/>
            <a:ext cx="894755" cy="371465"/>
          </a:xfrm>
          <a:prstGeom prst="rect">
            <a:avLst/>
          </a:prstGeom>
          <a:solidFill>
            <a:srgbClr val="E3E5E8"/>
          </a:solidFill>
        </p:spPr>
        <p:txBody>
          <a:bodyPr vert="horz" wrap="square" lIns="0" tIns="89297" rIns="0" bIns="0" rtlCol="0">
            <a:spAutoFit/>
          </a:bodyPr>
          <a:lstStyle/>
          <a:p>
            <a:pPr marL="182158">
              <a:spcBef>
                <a:spcPts val="703"/>
              </a:spcBef>
            </a:pPr>
            <a:r>
              <a:rPr sz="1828" spc="-4" dirty="0">
                <a:latin typeface="Arial"/>
                <a:cs typeface="Arial"/>
              </a:rPr>
              <a:t>3.5%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621801" y="2625078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3" name="object 63"/>
          <p:cNvSpPr/>
          <p:nvPr/>
        </p:nvSpPr>
        <p:spPr>
          <a:xfrm>
            <a:off x="5785732" y="258221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4" name="object 64"/>
          <p:cNvSpPr/>
          <p:nvPr/>
        </p:nvSpPr>
        <p:spPr>
          <a:xfrm>
            <a:off x="5621801" y="3089422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5" name="object 65"/>
          <p:cNvSpPr/>
          <p:nvPr/>
        </p:nvSpPr>
        <p:spPr>
          <a:xfrm>
            <a:off x="5785732" y="304655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6" name="object 66"/>
          <p:cNvSpPr/>
          <p:nvPr/>
        </p:nvSpPr>
        <p:spPr>
          <a:xfrm>
            <a:off x="5621801" y="3562695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7" name="object 67"/>
          <p:cNvSpPr/>
          <p:nvPr/>
        </p:nvSpPr>
        <p:spPr>
          <a:xfrm>
            <a:off x="5785732" y="351983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8" name="object 68"/>
          <p:cNvSpPr/>
          <p:nvPr/>
        </p:nvSpPr>
        <p:spPr>
          <a:xfrm>
            <a:off x="5621801" y="4027039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9" name="object 69"/>
          <p:cNvSpPr/>
          <p:nvPr/>
        </p:nvSpPr>
        <p:spPr>
          <a:xfrm>
            <a:off x="5785732" y="398417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1231102" y="260302"/>
            <a:ext cx="5783613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446558" algn="l"/>
              </a:tabLst>
            </a:pPr>
            <a:r>
              <a:rPr dirty="0"/>
              <a:t>DSD </a:t>
            </a:r>
            <a:r>
              <a:rPr spc="-4" dirty="0"/>
              <a:t>is	</a:t>
            </a:r>
            <a:r>
              <a:rPr lang="de-DE" spc="-4" dirty="0" smtClean="0"/>
              <a:t> </a:t>
            </a:r>
            <a:r>
              <a:rPr spc="-4" dirty="0" smtClean="0"/>
              <a:t>General</a:t>
            </a:r>
            <a:r>
              <a:rPr spc="-35" dirty="0" smtClean="0"/>
              <a:t> </a:t>
            </a:r>
            <a:r>
              <a:rPr spc="-4" dirty="0"/>
              <a:t>Purpose: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231102" y="1105460"/>
            <a:ext cx="6629846" cy="50671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234" b="1" spc="-11" dirty="0">
                <a:solidFill>
                  <a:srgbClr val="8C1515"/>
                </a:solidFill>
                <a:latin typeface="Arial"/>
                <a:cs typeface="Arial"/>
              </a:rPr>
              <a:t>Vision, </a:t>
            </a: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Speech, Natural</a:t>
            </a:r>
            <a:r>
              <a:rPr sz="3234" b="1" spc="-18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Language</a:t>
            </a:r>
            <a:endParaRPr sz="3234" dirty="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277695" y="169664"/>
            <a:ext cx="1696641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 </a:t>
            </a:r>
            <a:r>
              <a:rPr sz="1336" dirty="0">
                <a:latin typeface="Arial"/>
                <a:cs typeface="Arial"/>
              </a:rPr>
              <a:t>ICLR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2017]</a:t>
            </a:r>
            <a:endParaRPr sz="1336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104441" y="2365260"/>
            <a:ext cx="912614" cy="1893987"/>
          </a:xfrm>
          <a:custGeom>
            <a:avLst/>
            <a:gdLst/>
            <a:ahLst/>
            <a:cxnLst/>
            <a:rect l="l" t="t" r="r" b="b"/>
            <a:pathLst>
              <a:path w="1297940" h="2693670">
                <a:moveTo>
                  <a:pt x="0" y="0"/>
                </a:moveTo>
                <a:lnTo>
                  <a:pt x="1297635" y="0"/>
                </a:lnTo>
                <a:lnTo>
                  <a:pt x="1297635" y="2693327"/>
                </a:lnTo>
                <a:lnTo>
                  <a:pt x="0" y="269332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" name="object 74"/>
          <p:cNvSpPr txBox="1"/>
          <p:nvPr/>
        </p:nvSpPr>
        <p:spPr>
          <a:xfrm>
            <a:off x="151805" y="5896881"/>
            <a:ext cx="8830568" cy="506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030">
              <a:lnSpc>
                <a:spcPts val="2014"/>
              </a:lnSpc>
            </a:pPr>
            <a:r>
              <a:rPr sz="1758" spc="-4" dirty="0">
                <a:latin typeface="Arial"/>
                <a:cs typeface="Arial"/>
              </a:rPr>
              <a:t>Open </a:t>
            </a:r>
            <a:r>
              <a:rPr sz="1758" dirty="0">
                <a:latin typeface="Arial"/>
                <a:cs typeface="Arial"/>
              </a:rPr>
              <a:t>Sourced DSD Model </a:t>
            </a:r>
            <a:r>
              <a:rPr sz="1758" spc="-4" dirty="0">
                <a:latin typeface="Arial"/>
                <a:cs typeface="Arial"/>
              </a:rPr>
              <a:t>Zoo:</a:t>
            </a:r>
            <a:r>
              <a:rPr sz="1758" spc="4" dirty="0">
                <a:latin typeface="Arial"/>
                <a:cs typeface="Arial"/>
              </a:rPr>
              <a:t> </a:t>
            </a:r>
            <a:r>
              <a:rPr sz="1758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https://songhan.github.io/DSD</a:t>
            </a:r>
            <a:endParaRPr sz="1758">
              <a:latin typeface="Arial"/>
              <a:cs typeface="Arial"/>
            </a:endParaRPr>
          </a:p>
          <a:p>
            <a:pPr marL="8929">
              <a:spcBef>
                <a:spcPts val="562"/>
              </a:spcBef>
            </a:pPr>
            <a:r>
              <a:rPr sz="1125" spc="-4" dirty="0">
                <a:latin typeface="Arial"/>
                <a:cs typeface="Arial"/>
              </a:rPr>
              <a:t>The </a:t>
            </a:r>
            <a:r>
              <a:rPr sz="1125" dirty="0">
                <a:latin typeface="Arial"/>
                <a:cs typeface="Arial"/>
              </a:rPr>
              <a:t>beseline </a:t>
            </a:r>
            <a:r>
              <a:rPr sz="1125" spc="-4" dirty="0">
                <a:latin typeface="Arial"/>
                <a:cs typeface="Arial"/>
              </a:rPr>
              <a:t>results </a:t>
            </a:r>
            <a:r>
              <a:rPr sz="1125" dirty="0">
                <a:latin typeface="Arial"/>
                <a:cs typeface="Arial"/>
              </a:rPr>
              <a:t>of </a:t>
            </a:r>
            <a:r>
              <a:rPr sz="1125" spc="-4" dirty="0">
                <a:latin typeface="Arial"/>
                <a:cs typeface="Arial"/>
              </a:rPr>
              <a:t>AlexNet, VGG16, GoogleNet, </a:t>
            </a:r>
            <a:r>
              <a:rPr sz="1125" dirty="0">
                <a:latin typeface="Arial"/>
                <a:cs typeface="Arial"/>
              </a:rPr>
              <a:t>SqueezeNet are </a:t>
            </a:r>
            <a:r>
              <a:rPr sz="1125" spc="-4" dirty="0">
                <a:latin typeface="Arial"/>
                <a:cs typeface="Arial"/>
              </a:rPr>
              <a:t>from </a:t>
            </a:r>
            <a:r>
              <a:rPr sz="1125" spc="-7" dirty="0">
                <a:solidFill>
                  <a:srgbClr val="63A52A"/>
                </a:solidFill>
                <a:latin typeface="Arial"/>
                <a:cs typeface="Arial"/>
              </a:rPr>
              <a:t>Caffe </a:t>
            </a:r>
            <a:r>
              <a:rPr sz="1125" dirty="0">
                <a:solidFill>
                  <a:srgbClr val="63A52A"/>
                </a:solidFill>
                <a:latin typeface="Arial"/>
                <a:cs typeface="Arial"/>
              </a:rPr>
              <a:t>Model </a:t>
            </a:r>
            <a:r>
              <a:rPr sz="1125" spc="-4" dirty="0">
                <a:solidFill>
                  <a:srgbClr val="63A52A"/>
                </a:solidFill>
                <a:latin typeface="Arial"/>
                <a:cs typeface="Arial"/>
              </a:rPr>
              <a:t>Zoo</a:t>
            </a:r>
            <a:r>
              <a:rPr sz="1125" spc="-4" dirty="0">
                <a:latin typeface="Arial"/>
                <a:cs typeface="Arial"/>
              </a:rPr>
              <a:t>. ResNet18, ResNet50 </a:t>
            </a:r>
            <a:r>
              <a:rPr sz="1125" dirty="0">
                <a:latin typeface="Arial"/>
                <a:cs typeface="Arial"/>
              </a:rPr>
              <a:t>are </a:t>
            </a:r>
            <a:r>
              <a:rPr sz="1125" spc="-4" dirty="0">
                <a:latin typeface="Arial"/>
                <a:cs typeface="Arial"/>
              </a:rPr>
              <a:t>from</a:t>
            </a:r>
            <a:r>
              <a:rPr sz="1125" spc="88" dirty="0">
                <a:latin typeface="Arial"/>
                <a:cs typeface="Arial"/>
              </a:rPr>
              <a:t> </a:t>
            </a:r>
            <a:r>
              <a:rPr sz="1125" spc="-4" dirty="0">
                <a:solidFill>
                  <a:srgbClr val="63A52A"/>
                </a:solidFill>
                <a:latin typeface="Arial"/>
                <a:cs typeface="Arial"/>
              </a:rPr>
              <a:t>fb.resnet.torch</a:t>
            </a:r>
            <a:r>
              <a:rPr sz="1125" spc="-4" dirty="0">
                <a:latin typeface="Arial"/>
                <a:cs typeface="Arial"/>
              </a:rPr>
              <a:t>.</a:t>
            </a:r>
            <a:endParaRPr sz="1125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48258" y="6501710"/>
            <a:ext cx="112246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8" dirty="0">
                <a:solidFill>
                  <a:srgbClr val="A6AAA9"/>
                </a:solidFill>
                <a:latin typeface="Trebuchet MS"/>
                <a:cs typeface="Trebuchet MS"/>
              </a:rPr>
              <a:t>Compression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357438" y="6501710"/>
            <a:ext cx="10818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02" dirty="0">
                <a:solidFill>
                  <a:srgbClr val="A6AAA9"/>
                </a:solidFill>
                <a:latin typeface="Trebuchet MS"/>
                <a:cs typeface="Trebuchet MS"/>
              </a:rPr>
              <a:t>Acceleration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509493" y="6501710"/>
            <a:ext cx="1237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8" dirty="0">
                <a:solidFill>
                  <a:srgbClr val="FFFFFF"/>
                </a:solidFill>
                <a:latin typeface="Trebuchet MS"/>
                <a:cs typeface="Trebuchet MS"/>
              </a:rPr>
              <a:t>Regularization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831461" y="6671727"/>
            <a:ext cx="3040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190</a:t>
            </a:fld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8486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297" y="1812727"/>
            <a:ext cx="1391245" cy="562570"/>
          </a:xfrm>
          <a:custGeom>
            <a:avLst/>
            <a:gdLst/>
            <a:ahLst/>
            <a:cxnLst/>
            <a:rect l="l" t="t" r="r" b="b"/>
            <a:pathLst>
              <a:path w="1978660" h="800100">
                <a:moveTo>
                  <a:pt x="0" y="800100"/>
                </a:moveTo>
                <a:lnTo>
                  <a:pt x="1978050" y="800100"/>
                </a:lnTo>
                <a:lnTo>
                  <a:pt x="197805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1480114" y="1812727"/>
            <a:ext cx="1018431" cy="562570"/>
          </a:xfrm>
          <a:custGeom>
            <a:avLst/>
            <a:gdLst/>
            <a:ahLst/>
            <a:cxnLst/>
            <a:rect l="l" t="t" r="r" b="b"/>
            <a:pathLst>
              <a:path w="1448435" h="800100">
                <a:moveTo>
                  <a:pt x="0" y="800100"/>
                </a:moveTo>
                <a:lnTo>
                  <a:pt x="1448435" y="800100"/>
                </a:lnTo>
                <a:lnTo>
                  <a:pt x="1448435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2498544" y="1812727"/>
            <a:ext cx="1110407" cy="562570"/>
          </a:xfrm>
          <a:custGeom>
            <a:avLst/>
            <a:gdLst/>
            <a:ahLst/>
            <a:cxnLst/>
            <a:rect l="l" t="t" r="r" b="b"/>
            <a:pathLst>
              <a:path w="1579245" h="800100">
                <a:moveTo>
                  <a:pt x="0" y="800100"/>
                </a:moveTo>
                <a:lnTo>
                  <a:pt x="1579067" y="800100"/>
                </a:lnTo>
                <a:lnTo>
                  <a:pt x="157906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3608826" y="1812727"/>
            <a:ext cx="835372" cy="562570"/>
          </a:xfrm>
          <a:custGeom>
            <a:avLst/>
            <a:gdLst/>
            <a:ahLst/>
            <a:cxnLst/>
            <a:rect l="l" t="t" r="r" b="b"/>
            <a:pathLst>
              <a:path w="1188085" h="800100">
                <a:moveTo>
                  <a:pt x="0" y="800100"/>
                </a:moveTo>
                <a:lnTo>
                  <a:pt x="1187613" y="800100"/>
                </a:lnTo>
                <a:lnTo>
                  <a:pt x="1187613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4443868" y="1812727"/>
            <a:ext cx="1305967" cy="562570"/>
          </a:xfrm>
          <a:custGeom>
            <a:avLst/>
            <a:gdLst/>
            <a:ahLst/>
            <a:cxnLst/>
            <a:rect l="l" t="t" r="r" b="b"/>
            <a:pathLst>
              <a:path w="1857375" h="800100">
                <a:moveTo>
                  <a:pt x="0" y="800100"/>
                </a:moveTo>
                <a:lnTo>
                  <a:pt x="1857222" y="800100"/>
                </a:lnTo>
                <a:lnTo>
                  <a:pt x="1857222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5749728" y="1812727"/>
            <a:ext cx="1369992" cy="56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7119720" y="1812727"/>
            <a:ext cx="960388" cy="562570"/>
          </a:xfrm>
          <a:custGeom>
            <a:avLst/>
            <a:gdLst/>
            <a:ahLst/>
            <a:cxnLst/>
            <a:rect l="l" t="t" r="r" b="b"/>
            <a:pathLst>
              <a:path w="1365884" h="800100">
                <a:moveTo>
                  <a:pt x="0" y="800100"/>
                </a:moveTo>
                <a:lnTo>
                  <a:pt x="1365440" y="800100"/>
                </a:lnTo>
                <a:lnTo>
                  <a:pt x="136544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8079787" y="1812727"/>
            <a:ext cx="960388" cy="562570"/>
          </a:xfrm>
          <a:custGeom>
            <a:avLst/>
            <a:gdLst/>
            <a:ahLst/>
            <a:cxnLst/>
            <a:rect l="l" t="t" r="r" b="b"/>
            <a:pathLst>
              <a:path w="1365884" h="800100">
                <a:moveTo>
                  <a:pt x="0" y="800100"/>
                </a:moveTo>
                <a:lnTo>
                  <a:pt x="1365440" y="800100"/>
                </a:lnTo>
                <a:lnTo>
                  <a:pt x="136544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89297" y="2375297"/>
            <a:ext cx="1391245" cy="471488"/>
          </a:xfrm>
          <a:custGeom>
            <a:avLst/>
            <a:gdLst/>
            <a:ahLst/>
            <a:cxnLst/>
            <a:rect l="l" t="t" r="r" b="b"/>
            <a:pathLst>
              <a:path w="1978660" h="670560">
                <a:moveTo>
                  <a:pt x="0" y="670140"/>
                </a:moveTo>
                <a:lnTo>
                  <a:pt x="1978050" y="670140"/>
                </a:lnTo>
                <a:lnTo>
                  <a:pt x="1978050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89297" y="2846489"/>
            <a:ext cx="1391245" cy="471488"/>
          </a:xfrm>
          <a:custGeom>
            <a:avLst/>
            <a:gdLst/>
            <a:ahLst/>
            <a:cxnLst/>
            <a:rect l="l" t="t" r="r" b="b"/>
            <a:pathLst>
              <a:path w="1978660" h="670560">
                <a:moveTo>
                  <a:pt x="0" y="670140"/>
                </a:moveTo>
                <a:lnTo>
                  <a:pt x="1978050" y="670140"/>
                </a:lnTo>
                <a:lnTo>
                  <a:pt x="1978050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1480114" y="2846489"/>
            <a:ext cx="1018431" cy="471488"/>
          </a:xfrm>
          <a:custGeom>
            <a:avLst/>
            <a:gdLst/>
            <a:ahLst/>
            <a:cxnLst/>
            <a:rect l="l" t="t" r="r" b="b"/>
            <a:pathLst>
              <a:path w="1448435" h="670560">
                <a:moveTo>
                  <a:pt x="0" y="670140"/>
                </a:moveTo>
                <a:lnTo>
                  <a:pt x="1448435" y="670140"/>
                </a:lnTo>
                <a:lnTo>
                  <a:pt x="1448435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2498544" y="2846489"/>
            <a:ext cx="1110407" cy="471488"/>
          </a:xfrm>
          <a:custGeom>
            <a:avLst/>
            <a:gdLst/>
            <a:ahLst/>
            <a:cxnLst/>
            <a:rect l="l" t="t" r="r" b="b"/>
            <a:pathLst>
              <a:path w="1579245" h="670560">
                <a:moveTo>
                  <a:pt x="0" y="670140"/>
                </a:moveTo>
                <a:lnTo>
                  <a:pt x="1579067" y="670140"/>
                </a:lnTo>
                <a:lnTo>
                  <a:pt x="1579067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3608826" y="2846489"/>
            <a:ext cx="835372" cy="471488"/>
          </a:xfrm>
          <a:custGeom>
            <a:avLst/>
            <a:gdLst/>
            <a:ahLst/>
            <a:cxnLst/>
            <a:rect l="l" t="t" r="r" b="b"/>
            <a:pathLst>
              <a:path w="1188085" h="670560">
                <a:moveTo>
                  <a:pt x="0" y="670140"/>
                </a:moveTo>
                <a:lnTo>
                  <a:pt x="1187613" y="670140"/>
                </a:lnTo>
                <a:lnTo>
                  <a:pt x="1187613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4443868" y="2846489"/>
            <a:ext cx="1305967" cy="471488"/>
          </a:xfrm>
          <a:custGeom>
            <a:avLst/>
            <a:gdLst/>
            <a:ahLst/>
            <a:cxnLst/>
            <a:rect l="l" t="t" r="r" b="b"/>
            <a:pathLst>
              <a:path w="1857375" h="670560">
                <a:moveTo>
                  <a:pt x="0" y="670140"/>
                </a:moveTo>
                <a:lnTo>
                  <a:pt x="1857222" y="670140"/>
                </a:lnTo>
                <a:lnTo>
                  <a:pt x="1857222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5749727" y="2846489"/>
            <a:ext cx="1370260" cy="471488"/>
          </a:xfrm>
          <a:custGeom>
            <a:avLst/>
            <a:gdLst/>
            <a:ahLst/>
            <a:cxnLst/>
            <a:rect l="l" t="t" r="r" b="b"/>
            <a:pathLst>
              <a:path w="1948815" h="670560">
                <a:moveTo>
                  <a:pt x="0" y="670140"/>
                </a:moveTo>
                <a:lnTo>
                  <a:pt x="1948433" y="670140"/>
                </a:lnTo>
                <a:lnTo>
                  <a:pt x="1948433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7119720" y="2846489"/>
            <a:ext cx="960388" cy="471488"/>
          </a:xfrm>
          <a:custGeom>
            <a:avLst/>
            <a:gdLst/>
            <a:ahLst/>
            <a:cxnLst/>
            <a:rect l="l" t="t" r="r" b="b"/>
            <a:pathLst>
              <a:path w="1365884" h="670560">
                <a:moveTo>
                  <a:pt x="0" y="670140"/>
                </a:moveTo>
                <a:lnTo>
                  <a:pt x="1365440" y="670140"/>
                </a:lnTo>
                <a:lnTo>
                  <a:pt x="1365440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8079787" y="2846489"/>
            <a:ext cx="960388" cy="471488"/>
          </a:xfrm>
          <a:custGeom>
            <a:avLst/>
            <a:gdLst/>
            <a:ahLst/>
            <a:cxnLst/>
            <a:rect l="l" t="t" r="r" b="b"/>
            <a:pathLst>
              <a:path w="1365884" h="670560">
                <a:moveTo>
                  <a:pt x="0" y="670140"/>
                </a:moveTo>
                <a:lnTo>
                  <a:pt x="1365440" y="670140"/>
                </a:lnTo>
                <a:lnTo>
                  <a:pt x="1365440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89297" y="3317682"/>
            <a:ext cx="1391245" cy="471488"/>
          </a:xfrm>
          <a:custGeom>
            <a:avLst/>
            <a:gdLst/>
            <a:ahLst/>
            <a:cxnLst/>
            <a:rect l="l" t="t" r="r" b="b"/>
            <a:pathLst>
              <a:path w="1978660" h="670560">
                <a:moveTo>
                  <a:pt x="0" y="670140"/>
                </a:moveTo>
                <a:lnTo>
                  <a:pt x="1978050" y="670140"/>
                </a:lnTo>
                <a:lnTo>
                  <a:pt x="1978050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89297" y="3788875"/>
            <a:ext cx="1391245" cy="471488"/>
          </a:xfrm>
          <a:custGeom>
            <a:avLst/>
            <a:gdLst/>
            <a:ahLst/>
            <a:cxnLst/>
            <a:rect l="l" t="t" r="r" b="b"/>
            <a:pathLst>
              <a:path w="1978660" h="670560">
                <a:moveTo>
                  <a:pt x="0" y="670140"/>
                </a:moveTo>
                <a:lnTo>
                  <a:pt x="1978050" y="670140"/>
                </a:lnTo>
                <a:lnTo>
                  <a:pt x="1978050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480114" y="3788875"/>
            <a:ext cx="1018431" cy="471488"/>
          </a:xfrm>
          <a:custGeom>
            <a:avLst/>
            <a:gdLst/>
            <a:ahLst/>
            <a:cxnLst/>
            <a:rect l="l" t="t" r="r" b="b"/>
            <a:pathLst>
              <a:path w="1448435" h="670560">
                <a:moveTo>
                  <a:pt x="0" y="670140"/>
                </a:moveTo>
                <a:lnTo>
                  <a:pt x="1448435" y="670140"/>
                </a:lnTo>
                <a:lnTo>
                  <a:pt x="1448435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2498544" y="3788875"/>
            <a:ext cx="1110407" cy="471488"/>
          </a:xfrm>
          <a:custGeom>
            <a:avLst/>
            <a:gdLst/>
            <a:ahLst/>
            <a:cxnLst/>
            <a:rect l="l" t="t" r="r" b="b"/>
            <a:pathLst>
              <a:path w="1579245" h="670560">
                <a:moveTo>
                  <a:pt x="0" y="670140"/>
                </a:moveTo>
                <a:lnTo>
                  <a:pt x="1579067" y="670140"/>
                </a:lnTo>
                <a:lnTo>
                  <a:pt x="1579067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3608826" y="3788875"/>
            <a:ext cx="835372" cy="471488"/>
          </a:xfrm>
          <a:custGeom>
            <a:avLst/>
            <a:gdLst/>
            <a:ahLst/>
            <a:cxnLst/>
            <a:rect l="l" t="t" r="r" b="b"/>
            <a:pathLst>
              <a:path w="1188085" h="670560">
                <a:moveTo>
                  <a:pt x="0" y="670140"/>
                </a:moveTo>
                <a:lnTo>
                  <a:pt x="1187613" y="670140"/>
                </a:lnTo>
                <a:lnTo>
                  <a:pt x="1187613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4443868" y="3788875"/>
            <a:ext cx="1305967" cy="471488"/>
          </a:xfrm>
          <a:custGeom>
            <a:avLst/>
            <a:gdLst/>
            <a:ahLst/>
            <a:cxnLst/>
            <a:rect l="l" t="t" r="r" b="b"/>
            <a:pathLst>
              <a:path w="1857375" h="670560">
                <a:moveTo>
                  <a:pt x="0" y="670140"/>
                </a:moveTo>
                <a:lnTo>
                  <a:pt x="1857222" y="670140"/>
                </a:lnTo>
                <a:lnTo>
                  <a:pt x="1857222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5749727" y="3788875"/>
            <a:ext cx="1370260" cy="471488"/>
          </a:xfrm>
          <a:custGeom>
            <a:avLst/>
            <a:gdLst/>
            <a:ahLst/>
            <a:cxnLst/>
            <a:rect l="l" t="t" r="r" b="b"/>
            <a:pathLst>
              <a:path w="1948815" h="670560">
                <a:moveTo>
                  <a:pt x="0" y="670140"/>
                </a:moveTo>
                <a:lnTo>
                  <a:pt x="1948433" y="670140"/>
                </a:lnTo>
                <a:lnTo>
                  <a:pt x="1948433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7119720" y="3788875"/>
            <a:ext cx="960388" cy="471488"/>
          </a:xfrm>
          <a:custGeom>
            <a:avLst/>
            <a:gdLst/>
            <a:ahLst/>
            <a:cxnLst/>
            <a:rect l="l" t="t" r="r" b="b"/>
            <a:pathLst>
              <a:path w="1365884" h="670560">
                <a:moveTo>
                  <a:pt x="0" y="670140"/>
                </a:moveTo>
                <a:lnTo>
                  <a:pt x="1365440" y="670140"/>
                </a:lnTo>
                <a:lnTo>
                  <a:pt x="1365440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8079787" y="3788875"/>
            <a:ext cx="960388" cy="471488"/>
          </a:xfrm>
          <a:custGeom>
            <a:avLst/>
            <a:gdLst/>
            <a:ahLst/>
            <a:cxnLst/>
            <a:rect l="l" t="t" r="r" b="b"/>
            <a:pathLst>
              <a:path w="1365884" h="670560">
                <a:moveTo>
                  <a:pt x="0" y="670140"/>
                </a:moveTo>
                <a:lnTo>
                  <a:pt x="1365440" y="670140"/>
                </a:lnTo>
                <a:lnTo>
                  <a:pt x="1365440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89297" y="4260067"/>
            <a:ext cx="1391245" cy="471488"/>
          </a:xfrm>
          <a:custGeom>
            <a:avLst/>
            <a:gdLst/>
            <a:ahLst/>
            <a:cxnLst/>
            <a:rect l="l" t="t" r="r" b="b"/>
            <a:pathLst>
              <a:path w="1978660" h="670559">
                <a:moveTo>
                  <a:pt x="0" y="670140"/>
                </a:moveTo>
                <a:lnTo>
                  <a:pt x="1978050" y="670140"/>
                </a:lnTo>
                <a:lnTo>
                  <a:pt x="1978050" y="0"/>
                </a:lnTo>
                <a:lnTo>
                  <a:pt x="0" y="0"/>
                </a:lnTo>
                <a:lnTo>
                  <a:pt x="0" y="670140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 txBox="1"/>
          <p:nvPr/>
        </p:nvSpPr>
        <p:spPr>
          <a:xfrm>
            <a:off x="401836" y="1964531"/>
            <a:ext cx="757684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rk</a:t>
            </a:r>
            <a:endParaRPr sz="147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34133" y="1964531"/>
            <a:ext cx="705892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endParaRPr sz="14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05695" y="1964531"/>
            <a:ext cx="695623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477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04047" y="1964531"/>
            <a:ext cx="442020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spc="-10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ype</a:t>
            </a:r>
            <a:endParaRPr sz="147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05946" y="1964531"/>
            <a:ext cx="789384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Baseline</a:t>
            </a:r>
            <a:endParaRPr sz="1477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23993" y="1964531"/>
            <a:ext cx="413891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DSD</a:t>
            </a:r>
            <a:endParaRPr sz="1477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84852" y="1830586"/>
            <a:ext cx="424607" cy="479698"/>
          </a:xfrm>
          <a:prstGeom prst="rect">
            <a:avLst/>
          </a:prstGeom>
        </p:spPr>
        <p:txBody>
          <a:bodyPr vert="horz" wrap="square" lIns="0" tIns="17859" rIns="0" bIns="0" rtlCol="0">
            <a:spAutoFit/>
          </a:bodyPr>
          <a:lstStyle/>
          <a:p>
            <a:pPr marL="17859" marR="3572" indent="-8929">
              <a:lnSpc>
                <a:spcPts val="1758"/>
              </a:lnSpc>
              <a:spcBef>
                <a:spcPts val="141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Abs.  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Imp.</a:t>
            </a:r>
            <a:endParaRPr sz="147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58187" y="1848446"/>
            <a:ext cx="403622" cy="479698"/>
          </a:xfrm>
          <a:prstGeom prst="rect">
            <a:avLst/>
          </a:prstGeom>
        </p:spPr>
        <p:txBody>
          <a:bodyPr vert="horz" wrap="square" lIns="0" tIns="17859" rIns="0" bIns="0" rtlCol="0">
            <a:spAutoFit/>
          </a:bodyPr>
          <a:lstStyle/>
          <a:p>
            <a:pPr marL="8929" marR="3572" indent="17859">
              <a:lnSpc>
                <a:spcPts val="1758"/>
              </a:lnSpc>
              <a:spcBef>
                <a:spcPts val="141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Rel.  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Imp.</a:t>
            </a:r>
            <a:endParaRPr sz="1477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3609" y="2491383"/>
            <a:ext cx="966192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GoogleNet</a:t>
            </a:r>
            <a:endParaRPr sz="147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78781" y="2464594"/>
            <a:ext cx="63311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36032" y="2464594"/>
            <a:ext cx="175334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240735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59524" y="2464594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98977" y="2464594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30.0%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22344" y="2464594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8625" y="2955727"/>
            <a:ext cx="705892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GG</a:t>
            </a: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-16</a:t>
            </a:r>
            <a:endParaRPr sz="1477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78781" y="2928938"/>
            <a:ext cx="63311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36032" y="2928938"/>
            <a:ext cx="175334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240735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59524" y="2928938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31.5%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98977" y="2928938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27.2%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22344" y="2928938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4.3%</a:t>
            </a:r>
            <a:endParaRPr sz="1828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2539" y="3429000"/>
            <a:ext cx="935385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ResNet-18</a:t>
            </a:r>
            <a:endParaRPr sz="1477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8781" y="3402212"/>
            <a:ext cx="63311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36032" y="3402212"/>
            <a:ext cx="175334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240735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59524" y="3402212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30.4%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98977" y="3402212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29.3%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22344" y="3402212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2539" y="3893344"/>
            <a:ext cx="935385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ResNet-50</a:t>
            </a:r>
            <a:endParaRPr sz="1477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78781" y="3866555"/>
            <a:ext cx="63311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36032" y="3866555"/>
            <a:ext cx="175334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240735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59524" y="3866555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24.0%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98977" y="3866555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23.2%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22344" y="3866555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0.9%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03610" y="4366617"/>
            <a:ext cx="963067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spc="-14" dirty="0">
                <a:solidFill>
                  <a:srgbClr val="FFFFFF"/>
                </a:solidFill>
                <a:latin typeface="Arial"/>
                <a:cs typeface="Arial"/>
              </a:rPr>
              <a:t>NeuralTalk</a:t>
            </a:r>
            <a:endParaRPr sz="147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80555" y="4339829"/>
            <a:ext cx="830907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14" dirty="0">
                <a:latin typeface="Arial"/>
                <a:cs typeface="Arial"/>
              </a:rPr>
              <a:t>Caption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589610" y="4339829"/>
            <a:ext cx="921097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" dirty="0">
                <a:latin typeface="Arial"/>
                <a:cs typeface="Arial"/>
              </a:rPr>
              <a:t>Flickr-8K</a:t>
            </a:r>
            <a:endParaRPr sz="1828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23679" y="4339829"/>
            <a:ext cx="61168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53" dirty="0">
                <a:latin typeface="Arial"/>
                <a:cs typeface="Arial"/>
              </a:rPr>
              <a:t>LSTM</a:t>
            </a:r>
            <a:endParaRPr sz="1828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857750" y="4339829"/>
            <a:ext cx="469702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16.8</a:t>
            </a:r>
            <a:endParaRPr sz="1828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197204" y="4339829"/>
            <a:ext cx="47014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18.5</a:t>
            </a:r>
            <a:endParaRPr sz="1828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29500" y="4339829"/>
            <a:ext cx="34066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1.7</a:t>
            </a:r>
            <a:endParaRPr sz="1828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104441" y="2365260"/>
            <a:ext cx="912614" cy="2285021"/>
          </a:xfrm>
          <a:prstGeom prst="rect">
            <a:avLst/>
          </a:prstGeom>
          <a:ln w="25400">
            <a:solidFill>
              <a:srgbClr val="C82506"/>
            </a:solidFill>
          </a:ln>
        </p:spPr>
        <p:txBody>
          <a:bodyPr vert="horz" wrap="square" lIns="0" tIns="108049" rIns="0" bIns="0" rtlCol="0">
            <a:spAutoFit/>
          </a:bodyPr>
          <a:lstStyle/>
          <a:p>
            <a:pPr algn="ctr">
              <a:spcBef>
                <a:spcPts val="851"/>
              </a:spcBef>
            </a:pPr>
            <a:r>
              <a:rPr sz="1828" spc="-4" dirty="0">
                <a:latin typeface="Arial"/>
                <a:cs typeface="Arial"/>
              </a:rPr>
              <a:t>3.6%</a:t>
            </a:r>
            <a:endParaRPr sz="1828">
              <a:latin typeface="Arial"/>
              <a:cs typeface="Arial"/>
            </a:endParaRPr>
          </a:p>
          <a:p>
            <a:pPr marL="3125" algn="ctr">
              <a:spcBef>
                <a:spcPts val="1462"/>
              </a:spcBef>
            </a:pPr>
            <a:r>
              <a:rPr sz="1828" spc="-4" dirty="0">
                <a:latin typeface="Arial"/>
                <a:cs typeface="Arial"/>
              </a:rPr>
              <a:t>13.7%</a:t>
            </a:r>
            <a:endParaRPr sz="1828">
              <a:latin typeface="Arial"/>
              <a:cs typeface="Arial"/>
            </a:endParaRPr>
          </a:p>
          <a:p>
            <a:pPr algn="ctr">
              <a:spcBef>
                <a:spcPts val="1533"/>
              </a:spcBef>
            </a:pPr>
            <a:r>
              <a:rPr sz="1828" spc="-4" dirty="0">
                <a:latin typeface="Arial"/>
                <a:cs typeface="Arial"/>
              </a:rPr>
              <a:t>3.7%</a:t>
            </a:r>
            <a:endParaRPr sz="1828">
              <a:latin typeface="Arial"/>
              <a:cs typeface="Arial"/>
            </a:endParaRPr>
          </a:p>
          <a:p>
            <a:pPr algn="ctr">
              <a:spcBef>
                <a:spcPts val="1462"/>
              </a:spcBef>
            </a:pPr>
            <a:r>
              <a:rPr sz="1828" spc="-4" dirty="0">
                <a:latin typeface="Arial"/>
                <a:cs typeface="Arial"/>
              </a:rPr>
              <a:t>3.5%</a:t>
            </a:r>
            <a:endParaRPr sz="1828">
              <a:latin typeface="Arial"/>
              <a:cs typeface="Arial"/>
            </a:endParaRPr>
          </a:p>
          <a:p>
            <a:pPr marL="3125" algn="ctr">
              <a:spcBef>
                <a:spcPts val="1533"/>
              </a:spcBef>
            </a:pPr>
            <a:r>
              <a:rPr sz="1828" spc="-4" dirty="0">
                <a:latin typeface="Arial"/>
                <a:cs typeface="Arial"/>
              </a:rPr>
              <a:t>10.1%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621801" y="2625078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0" name="object 70"/>
          <p:cNvSpPr/>
          <p:nvPr/>
        </p:nvSpPr>
        <p:spPr>
          <a:xfrm>
            <a:off x="5785732" y="258221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1" name="object 71"/>
          <p:cNvSpPr/>
          <p:nvPr/>
        </p:nvSpPr>
        <p:spPr>
          <a:xfrm>
            <a:off x="5621801" y="3089422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2" name="object 72"/>
          <p:cNvSpPr/>
          <p:nvPr/>
        </p:nvSpPr>
        <p:spPr>
          <a:xfrm>
            <a:off x="5785732" y="304655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3" name="object 73"/>
          <p:cNvSpPr/>
          <p:nvPr/>
        </p:nvSpPr>
        <p:spPr>
          <a:xfrm>
            <a:off x="5621801" y="3562695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4" name="object 74"/>
          <p:cNvSpPr/>
          <p:nvPr/>
        </p:nvSpPr>
        <p:spPr>
          <a:xfrm>
            <a:off x="5785732" y="351983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5" name="object 75"/>
          <p:cNvSpPr/>
          <p:nvPr/>
        </p:nvSpPr>
        <p:spPr>
          <a:xfrm>
            <a:off x="5621801" y="4027039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6" name="object 76"/>
          <p:cNvSpPr/>
          <p:nvPr/>
        </p:nvSpPr>
        <p:spPr>
          <a:xfrm>
            <a:off x="5785732" y="398417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7" name="object 77"/>
          <p:cNvSpPr/>
          <p:nvPr/>
        </p:nvSpPr>
        <p:spPr>
          <a:xfrm>
            <a:off x="5621801" y="4491383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8" name="object 78"/>
          <p:cNvSpPr/>
          <p:nvPr/>
        </p:nvSpPr>
        <p:spPr>
          <a:xfrm>
            <a:off x="5785732" y="4448520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1403648" y="260302"/>
            <a:ext cx="5611067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446558" algn="l"/>
              </a:tabLst>
            </a:pPr>
            <a:r>
              <a:rPr dirty="0"/>
              <a:t>DSD </a:t>
            </a:r>
            <a:r>
              <a:rPr spc="-4" dirty="0"/>
              <a:t>is	</a:t>
            </a:r>
            <a:r>
              <a:rPr lang="de-DE" spc="-4" dirty="0" smtClean="0"/>
              <a:t> </a:t>
            </a:r>
            <a:r>
              <a:rPr spc="-4" dirty="0" smtClean="0"/>
              <a:t>General</a:t>
            </a:r>
            <a:r>
              <a:rPr spc="-35" dirty="0" smtClean="0"/>
              <a:t> </a:t>
            </a:r>
            <a:r>
              <a:rPr spc="-4" dirty="0"/>
              <a:t>Purpose: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51805" y="5896881"/>
            <a:ext cx="8830568" cy="506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030">
              <a:lnSpc>
                <a:spcPts val="2014"/>
              </a:lnSpc>
            </a:pPr>
            <a:r>
              <a:rPr sz="1758" spc="-4" dirty="0">
                <a:latin typeface="Arial"/>
                <a:cs typeface="Arial"/>
              </a:rPr>
              <a:t>Open </a:t>
            </a:r>
            <a:r>
              <a:rPr sz="1758" dirty="0">
                <a:latin typeface="Arial"/>
                <a:cs typeface="Arial"/>
              </a:rPr>
              <a:t>Sourced DSD Model </a:t>
            </a:r>
            <a:r>
              <a:rPr sz="1758" spc="-4" dirty="0">
                <a:latin typeface="Arial"/>
                <a:cs typeface="Arial"/>
              </a:rPr>
              <a:t>Zoo:</a:t>
            </a:r>
            <a:r>
              <a:rPr sz="1758" spc="4" dirty="0">
                <a:latin typeface="Arial"/>
                <a:cs typeface="Arial"/>
              </a:rPr>
              <a:t> </a:t>
            </a:r>
            <a:r>
              <a:rPr sz="1758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https://songhan.github.io/DSD</a:t>
            </a:r>
            <a:endParaRPr sz="1758">
              <a:latin typeface="Arial"/>
              <a:cs typeface="Arial"/>
            </a:endParaRPr>
          </a:p>
          <a:p>
            <a:pPr marL="8929">
              <a:spcBef>
                <a:spcPts val="562"/>
              </a:spcBef>
            </a:pPr>
            <a:r>
              <a:rPr sz="1125" spc="-4" dirty="0">
                <a:latin typeface="Arial"/>
                <a:cs typeface="Arial"/>
              </a:rPr>
              <a:t>The </a:t>
            </a:r>
            <a:r>
              <a:rPr sz="1125" dirty="0">
                <a:latin typeface="Arial"/>
                <a:cs typeface="Arial"/>
              </a:rPr>
              <a:t>beseline </a:t>
            </a:r>
            <a:r>
              <a:rPr sz="1125" spc="-4" dirty="0">
                <a:latin typeface="Arial"/>
                <a:cs typeface="Arial"/>
              </a:rPr>
              <a:t>results </a:t>
            </a:r>
            <a:r>
              <a:rPr sz="1125" dirty="0">
                <a:latin typeface="Arial"/>
                <a:cs typeface="Arial"/>
              </a:rPr>
              <a:t>of </a:t>
            </a:r>
            <a:r>
              <a:rPr sz="1125" spc="-4" dirty="0">
                <a:latin typeface="Arial"/>
                <a:cs typeface="Arial"/>
              </a:rPr>
              <a:t>AlexNet, VGG16, GoogleNet, </a:t>
            </a:r>
            <a:r>
              <a:rPr sz="1125" dirty="0">
                <a:latin typeface="Arial"/>
                <a:cs typeface="Arial"/>
              </a:rPr>
              <a:t>SqueezeNet are </a:t>
            </a:r>
            <a:r>
              <a:rPr sz="1125" spc="-4" dirty="0">
                <a:latin typeface="Arial"/>
                <a:cs typeface="Arial"/>
              </a:rPr>
              <a:t>from </a:t>
            </a:r>
            <a:r>
              <a:rPr sz="1125" spc="-7" dirty="0">
                <a:solidFill>
                  <a:srgbClr val="63A52A"/>
                </a:solidFill>
                <a:latin typeface="Arial"/>
                <a:cs typeface="Arial"/>
              </a:rPr>
              <a:t>Caffe </a:t>
            </a:r>
            <a:r>
              <a:rPr sz="1125" dirty="0">
                <a:solidFill>
                  <a:srgbClr val="63A52A"/>
                </a:solidFill>
                <a:latin typeface="Arial"/>
                <a:cs typeface="Arial"/>
              </a:rPr>
              <a:t>Model </a:t>
            </a:r>
            <a:r>
              <a:rPr sz="1125" spc="-4" dirty="0">
                <a:solidFill>
                  <a:srgbClr val="63A52A"/>
                </a:solidFill>
                <a:latin typeface="Arial"/>
                <a:cs typeface="Arial"/>
              </a:rPr>
              <a:t>Zoo</a:t>
            </a:r>
            <a:r>
              <a:rPr sz="1125" spc="-4" dirty="0">
                <a:latin typeface="Arial"/>
                <a:cs typeface="Arial"/>
              </a:rPr>
              <a:t>. ResNet18, ResNet50 </a:t>
            </a:r>
            <a:r>
              <a:rPr sz="1125" dirty="0">
                <a:latin typeface="Arial"/>
                <a:cs typeface="Arial"/>
              </a:rPr>
              <a:t>are </a:t>
            </a:r>
            <a:r>
              <a:rPr sz="1125" spc="-4" dirty="0">
                <a:latin typeface="Arial"/>
                <a:cs typeface="Arial"/>
              </a:rPr>
              <a:t>from</a:t>
            </a:r>
            <a:r>
              <a:rPr sz="1125" spc="88" dirty="0">
                <a:latin typeface="Arial"/>
                <a:cs typeface="Arial"/>
              </a:rPr>
              <a:t> </a:t>
            </a:r>
            <a:r>
              <a:rPr sz="1125" spc="-4" dirty="0">
                <a:solidFill>
                  <a:srgbClr val="63A52A"/>
                </a:solidFill>
                <a:latin typeface="Arial"/>
                <a:cs typeface="Arial"/>
              </a:rPr>
              <a:t>fb.resnet.torch</a:t>
            </a:r>
            <a:r>
              <a:rPr sz="1125" spc="-4" dirty="0">
                <a:latin typeface="Arial"/>
                <a:cs typeface="Arial"/>
              </a:rPr>
              <a:t>.</a:t>
            </a:r>
            <a:endParaRPr sz="1125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8258" y="6501710"/>
            <a:ext cx="112246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8" dirty="0">
                <a:solidFill>
                  <a:srgbClr val="A6AAA9"/>
                </a:solidFill>
                <a:latin typeface="Trebuchet MS"/>
                <a:cs typeface="Trebuchet MS"/>
              </a:rPr>
              <a:t>Compression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57438" y="6501710"/>
            <a:ext cx="10818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02" dirty="0">
                <a:solidFill>
                  <a:srgbClr val="A6AAA9"/>
                </a:solidFill>
                <a:latin typeface="Trebuchet MS"/>
                <a:cs typeface="Trebuchet MS"/>
              </a:rPr>
              <a:t>Acceleration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509493" y="6501710"/>
            <a:ext cx="1237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8" dirty="0">
                <a:solidFill>
                  <a:srgbClr val="FFFFFF"/>
                </a:solidFill>
                <a:latin typeface="Trebuchet MS"/>
                <a:cs typeface="Trebuchet MS"/>
              </a:rPr>
              <a:t>Regularization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831461" y="6671727"/>
            <a:ext cx="3040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191</a:t>
            </a:fld>
            <a:endParaRPr sz="1266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66416" y="1062654"/>
            <a:ext cx="6629846" cy="50671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234" b="1" spc="-11" dirty="0">
                <a:solidFill>
                  <a:srgbClr val="8C1515"/>
                </a:solidFill>
                <a:latin typeface="Arial"/>
                <a:cs typeface="Arial"/>
              </a:rPr>
              <a:t>Vision, </a:t>
            </a: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Speech, Natural</a:t>
            </a:r>
            <a:r>
              <a:rPr sz="3234" b="1" spc="-18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Language</a:t>
            </a:r>
            <a:endParaRPr sz="3234" dirty="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277695" y="169664"/>
            <a:ext cx="1696641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 </a:t>
            </a:r>
            <a:r>
              <a:rPr sz="1336" dirty="0">
                <a:latin typeface="Arial"/>
                <a:cs typeface="Arial"/>
              </a:rPr>
              <a:t>ICLR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2017]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67337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297" y="1812730"/>
            <a:ext cx="1391245" cy="562570"/>
          </a:xfrm>
          <a:custGeom>
            <a:avLst/>
            <a:gdLst/>
            <a:ahLst/>
            <a:cxnLst/>
            <a:rect l="l" t="t" r="r" b="b"/>
            <a:pathLst>
              <a:path w="1978660" h="800100">
                <a:moveTo>
                  <a:pt x="0" y="799955"/>
                </a:moveTo>
                <a:lnTo>
                  <a:pt x="1978050" y="799955"/>
                </a:lnTo>
                <a:lnTo>
                  <a:pt x="1978050" y="0"/>
                </a:lnTo>
                <a:lnTo>
                  <a:pt x="0" y="0"/>
                </a:lnTo>
                <a:lnTo>
                  <a:pt x="0" y="79995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1480114" y="1812730"/>
            <a:ext cx="1018431" cy="562570"/>
          </a:xfrm>
          <a:custGeom>
            <a:avLst/>
            <a:gdLst/>
            <a:ahLst/>
            <a:cxnLst/>
            <a:rect l="l" t="t" r="r" b="b"/>
            <a:pathLst>
              <a:path w="1448435" h="800100">
                <a:moveTo>
                  <a:pt x="0" y="799955"/>
                </a:moveTo>
                <a:lnTo>
                  <a:pt x="1448435" y="799955"/>
                </a:lnTo>
                <a:lnTo>
                  <a:pt x="1448435" y="0"/>
                </a:lnTo>
                <a:lnTo>
                  <a:pt x="0" y="0"/>
                </a:lnTo>
                <a:lnTo>
                  <a:pt x="0" y="79995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2498544" y="1812730"/>
            <a:ext cx="1110407" cy="562570"/>
          </a:xfrm>
          <a:custGeom>
            <a:avLst/>
            <a:gdLst/>
            <a:ahLst/>
            <a:cxnLst/>
            <a:rect l="l" t="t" r="r" b="b"/>
            <a:pathLst>
              <a:path w="1579245" h="800100">
                <a:moveTo>
                  <a:pt x="0" y="799955"/>
                </a:moveTo>
                <a:lnTo>
                  <a:pt x="1579067" y="799955"/>
                </a:lnTo>
                <a:lnTo>
                  <a:pt x="1579067" y="0"/>
                </a:lnTo>
                <a:lnTo>
                  <a:pt x="0" y="0"/>
                </a:lnTo>
                <a:lnTo>
                  <a:pt x="0" y="79995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3608826" y="1812730"/>
            <a:ext cx="835372" cy="562570"/>
          </a:xfrm>
          <a:custGeom>
            <a:avLst/>
            <a:gdLst/>
            <a:ahLst/>
            <a:cxnLst/>
            <a:rect l="l" t="t" r="r" b="b"/>
            <a:pathLst>
              <a:path w="1188085" h="800100">
                <a:moveTo>
                  <a:pt x="0" y="799955"/>
                </a:moveTo>
                <a:lnTo>
                  <a:pt x="1187613" y="799955"/>
                </a:lnTo>
                <a:lnTo>
                  <a:pt x="1187613" y="0"/>
                </a:lnTo>
                <a:lnTo>
                  <a:pt x="0" y="0"/>
                </a:lnTo>
                <a:lnTo>
                  <a:pt x="0" y="79995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4443868" y="1812730"/>
            <a:ext cx="1305967" cy="562570"/>
          </a:xfrm>
          <a:custGeom>
            <a:avLst/>
            <a:gdLst/>
            <a:ahLst/>
            <a:cxnLst/>
            <a:rect l="l" t="t" r="r" b="b"/>
            <a:pathLst>
              <a:path w="1857375" h="800100">
                <a:moveTo>
                  <a:pt x="0" y="799955"/>
                </a:moveTo>
                <a:lnTo>
                  <a:pt x="1857222" y="799955"/>
                </a:lnTo>
                <a:lnTo>
                  <a:pt x="1857222" y="0"/>
                </a:lnTo>
                <a:lnTo>
                  <a:pt x="0" y="0"/>
                </a:lnTo>
                <a:lnTo>
                  <a:pt x="0" y="79995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5749728" y="1812731"/>
            <a:ext cx="1369992" cy="56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7119720" y="1812730"/>
            <a:ext cx="960388" cy="562570"/>
          </a:xfrm>
          <a:custGeom>
            <a:avLst/>
            <a:gdLst/>
            <a:ahLst/>
            <a:cxnLst/>
            <a:rect l="l" t="t" r="r" b="b"/>
            <a:pathLst>
              <a:path w="1365884" h="800100">
                <a:moveTo>
                  <a:pt x="0" y="799955"/>
                </a:moveTo>
                <a:lnTo>
                  <a:pt x="1365440" y="799955"/>
                </a:lnTo>
                <a:lnTo>
                  <a:pt x="1365440" y="0"/>
                </a:lnTo>
                <a:lnTo>
                  <a:pt x="0" y="0"/>
                </a:lnTo>
                <a:lnTo>
                  <a:pt x="0" y="79995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8079787" y="1812730"/>
            <a:ext cx="960388" cy="562570"/>
          </a:xfrm>
          <a:custGeom>
            <a:avLst/>
            <a:gdLst/>
            <a:ahLst/>
            <a:cxnLst/>
            <a:rect l="l" t="t" r="r" b="b"/>
            <a:pathLst>
              <a:path w="1365884" h="800100">
                <a:moveTo>
                  <a:pt x="0" y="799955"/>
                </a:moveTo>
                <a:lnTo>
                  <a:pt x="1365440" y="799955"/>
                </a:lnTo>
                <a:lnTo>
                  <a:pt x="1365440" y="0"/>
                </a:lnTo>
                <a:lnTo>
                  <a:pt x="0" y="0"/>
                </a:lnTo>
                <a:lnTo>
                  <a:pt x="0" y="79995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89297" y="2375200"/>
            <a:ext cx="1391245" cy="471041"/>
          </a:xfrm>
          <a:custGeom>
            <a:avLst/>
            <a:gdLst/>
            <a:ahLst/>
            <a:cxnLst/>
            <a:rect l="l" t="t" r="r" b="b"/>
            <a:pathLst>
              <a:path w="1978660" h="669925">
                <a:moveTo>
                  <a:pt x="0" y="669784"/>
                </a:moveTo>
                <a:lnTo>
                  <a:pt x="1978050" y="669784"/>
                </a:lnTo>
                <a:lnTo>
                  <a:pt x="1978050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89297" y="2846142"/>
            <a:ext cx="1391245" cy="471041"/>
          </a:xfrm>
          <a:custGeom>
            <a:avLst/>
            <a:gdLst/>
            <a:ahLst/>
            <a:cxnLst/>
            <a:rect l="l" t="t" r="r" b="b"/>
            <a:pathLst>
              <a:path w="1978660" h="669925">
                <a:moveTo>
                  <a:pt x="0" y="669784"/>
                </a:moveTo>
                <a:lnTo>
                  <a:pt x="1978050" y="669784"/>
                </a:lnTo>
                <a:lnTo>
                  <a:pt x="1978050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1480114" y="2846142"/>
            <a:ext cx="1018431" cy="471041"/>
          </a:xfrm>
          <a:custGeom>
            <a:avLst/>
            <a:gdLst/>
            <a:ahLst/>
            <a:cxnLst/>
            <a:rect l="l" t="t" r="r" b="b"/>
            <a:pathLst>
              <a:path w="1448435" h="669925">
                <a:moveTo>
                  <a:pt x="0" y="669784"/>
                </a:moveTo>
                <a:lnTo>
                  <a:pt x="1448435" y="669784"/>
                </a:lnTo>
                <a:lnTo>
                  <a:pt x="1448435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2498544" y="2846142"/>
            <a:ext cx="1110407" cy="471041"/>
          </a:xfrm>
          <a:custGeom>
            <a:avLst/>
            <a:gdLst/>
            <a:ahLst/>
            <a:cxnLst/>
            <a:rect l="l" t="t" r="r" b="b"/>
            <a:pathLst>
              <a:path w="1579245" h="669925">
                <a:moveTo>
                  <a:pt x="0" y="669784"/>
                </a:moveTo>
                <a:lnTo>
                  <a:pt x="1579067" y="669784"/>
                </a:lnTo>
                <a:lnTo>
                  <a:pt x="1579067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3608826" y="2846142"/>
            <a:ext cx="835372" cy="471041"/>
          </a:xfrm>
          <a:custGeom>
            <a:avLst/>
            <a:gdLst/>
            <a:ahLst/>
            <a:cxnLst/>
            <a:rect l="l" t="t" r="r" b="b"/>
            <a:pathLst>
              <a:path w="1188085" h="669925">
                <a:moveTo>
                  <a:pt x="0" y="669784"/>
                </a:moveTo>
                <a:lnTo>
                  <a:pt x="1187613" y="669784"/>
                </a:lnTo>
                <a:lnTo>
                  <a:pt x="1187613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4443868" y="2846142"/>
            <a:ext cx="1305967" cy="471041"/>
          </a:xfrm>
          <a:custGeom>
            <a:avLst/>
            <a:gdLst/>
            <a:ahLst/>
            <a:cxnLst/>
            <a:rect l="l" t="t" r="r" b="b"/>
            <a:pathLst>
              <a:path w="1857375" h="669925">
                <a:moveTo>
                  <a:pt x="0" y="669784"/>
                </a:moveTo>
                <a:lnTo>
                  <a:pt x="1857222" y="669784"/>
                </a:lnTo>
                <a:lnTo>
                  <a:pt x="1857222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5749727" y="2846142"/>
            <a:ext cx="1370260" cy="471041"/>
          </a:xfrm>
          <a:custGeom>
            <a:avLst/>
            <a:gdLst/>
            <a:ahLst/>
            <a:cxnLst/>
            <a:rect l="l" t="t" r="r" b="b"/>
            <a:pathLst>
              <a:path w="1948815" h="669925">
                <a:moveTo>
                  <a:pt x="0" y="669784"/>
                </a:moveTo>
                <a:lnTo>
                  <a:pt x="1948433" y="669784"/>
                </a:lnTo>
                <a:lnTo>
                  <a:pt x="1948433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7119720" y="2846142"/>
            <a:ext cx="960388" cy="471041"/>
          </a:xfrm>
          <a:custGeom>
            <a:avLst/>
            <a:gdLst/>
            <a:ahLst/>
            <a:cxnLst/>
            <a:rect l="l" t="t" r="r" b="b"/>
            <a:pathLst>
              <a:path w="1365884" h="669925">
                <a:moveTo>
                  <a:pt x="0" y="669784"/>
                </a:moveTo>
                <a:lnTo>
                  <a:pt x="1365440" y="669784"/>
                </a:lnTo>
                <a:lnTo>
                  <a:pt x="1365440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8079787" y="2846142"/>
            <a:ext cx="960388" cy="471041"/>
          </a:xfrm>
          <a:custGeom>
            <a:avLst/>
            <a:gdLst/>
            <a:ahLst/>
            <a:cxnLst/>
            <a:rect l="l" t="t" r="r" b="b"/>
            <a:pathLst>
              <a:path w="1365884" h="669925">
                <a:moveTo>
                  <a:pt x="0" y="669784"/>
                </a:moveTo>
                <a:lnTo>
                  <a:pt x="1365440" y="669784"/>
                </a:lnTo>
                <a:lnTo>
                  <a:pt x="1365440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89297" y="3317076"/>
            <a:ext cx="1391245" cy="471041"/>
          </a:xfrm>
          <a:custGeom>
            <a:avLst/>
            <a:gdLst/>
            <a:ahLst/>
            <a:cxnLst/>
            <a:rect l="l" t="t" r="r" b="b"/>
            <a:pathLst>
              <a:path w="1978660" h="669925">
                <a:moveTo>
                  <a:pt x="0" y="669784"/>
                </a:moveTo>
                <a:lnTo>
                  <a:pt x="1978050" y="669784"/>
                </a:lnTo>
                <a:lnTo>
                  <a:pt x="1978050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89297" y="3788019"/>
            <a:ext cx="1391245" cy="471041"/>
          </a:xfrm>
          <a:custGeom>
            <a:avLst/>
            <a:gdLst/>
            <a:ahLst/>
            <a:cxnLst/>
            <a:rect l="l" t="t" r="r" b="b"/>
            <a:pathLst>
              <a:path w="1978660" h="669925">
                <a:moveTo>
                  <a:pt x="0" y="669784"/>
                </a:moveTo>
                <a:lnTo>
                  <a:pt x="1978050" y="669784"/>
                </a:lnTo>
                <a:lnTo>
                  <a:pt x="1978050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1480114" y="3788019"/>
            <a:ext cx="1018431" cy="471041"/>
          </a:xfrm>
          <a:custGeom>
            <a:avLst/>
            <a:gdLst/>
            <a:ahLst/>
            <a:cxnLst/>
            <a:rect l="l" t="t" r="r" b="b"/>
            <a:pathLst>
              <a:path w="1448435" h="669925">
                <a:moveTo>
                  <a:pt x="0" y="669784"/>
                </a:moveTo>
                <a:lnTo>
                  <a:pt x="1448435" y="669784"/>
                </a:lnTo>
                <a:lnTo>
                  <a:pt x="1448435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2498544" y="3788019"/>
            <a:ext cx="1110407" cy="471041"/>
          </a:xfrm>
          <a:custGeom>
            <a:avLst/>
            <a:gdLst/>
            <a:ahLst/>
            <a:cxnLst/>
            <a:rect l="l" t="t" r="r" b="b"/>
            <a:pathLst>
              <a:path w="1579245" h="669925">
                <a:moveTo>
                  <a:pt x="0" y="669784"/>
                </a:moveTo>
                <a:lnTo>
                  <a:pt x="1579067" y="669784"/>
                </a:lnTo>
                <a:lnTo>
                  <a:pt x="1579067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3608826" y="3788019"/>
            <a:ext cx="835372" cy="471041"/>
          </a:xfrm>
          <a:custGeom>
            <a:avLst/>
            <a:gdLst/>
            <a:ahLst/>
            <a:cxnLst/>
            <a:rect l="l" t="t" r="r" b="b"/>
            <a:pathLst>
              <a:path w="1188085" h="669925">
                <a:moveTo>
                  <a:pt x="0" y="669784"/>
                </a:moveTo>
                <a:lnTo>
                  <a:pt x="1187613" y="669784"/>
                </a:lnTo>
                <a:lnTo>
                  <a:pt x="1187613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4443868" y="3788019"/>
            <a:ext cx="1305967" cy="471041"/>
          </a:xfrm>
          <a:custGeom>
            <a:avLst/>
            <a:gdLst/>
            <a:ahLst/>
            <a:cxnLst/>
            <a:rect l="l" t="t" r="r" b="b"/>
            <a:pathLst>
              <a:path w="1857375" h="669925">
                <a:moveTo>
                  <a:pt x="0" y="669784"/>
                </a:moveTo>
                <a:lnTo>
                  <a:pt x="1857222" y="669784"/>
                </a:lnTo>
                <a:lnTo>
                  <a:pt x="1857222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5749727" y="3788019"/>
            <a:ext cx="1370260" cy="471041"/>
          </a:xfrm>
          <a:custGeom>
            <a:avLst/>
            <a:gdLst/>
            <a:ahLst/>
            <a:cxnLst/>
            <a:rect l="l" t="t" r="r" b="b"/>
            <a:pathLst>
              <a:path w="1948815" h="669925">
                <a:moveTo>
                  <a:pt x="0" y="669784"/>
                </a:moveTo>
                <a:lnTo>
                  <a:pt x="1948433" y="669784"/>
                </a:lnTo>
                <a:lnTo>
                  <a:pt x="1948433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7119720" y="3788019"/>
            <a:ext cx="960388" cy="471041"/>
          </a:xfrm>
          <a:custGeom>
            <a:avLst/>
            <a:gdLst/>
            <a:ahLst/>
            <a:cxnLst/>
            <a:rect l="l" t="t" r="r" b="b"/>
            <a:pathLst>
              <a:path w="1365884" h="669925">
                <a:moveTo>
                  <a:pt x="0" y="669784"/>
                </a:moveTo>
                <a:lnTo>
                  <a:pt x="1365440" y="669784"/>
                </a:lnTo>
                <a:lnTo>
                  <a:pt x="1365440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8079787" y="3788019"/>
            <a:ext cx="960388" cy="471041"/>
          </a:xfrm>
          <a:custGeom>
            <a:avLst/>
            <a:gdLst/>
            <a:ahLst/>
            <a:cxnLst/>
            <a:rect l="l" t="t" r="r" b="b"/>
            <a:pathLst>
              <a:path w="1365884" h="669925">
                <a:moveTo>
                  <a:pt x="0" y="669784"/>
                </a:moveTo>
                <a:lnTo>
                  <a:pt x="1365440" y="669784"/>
                </a:lnTo>
                <a:lnTo>
                  <a:pt x="1365440" y="0"/>
                </a:lnTo>
                <a:lnTo>
                  <a:pt x="0" y="0"/>
                </a:lnTo>
                <a:lnTo>
                  <a:pt x="0" y="669784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89297" y="4258961"/>
            <a:ext cx="1391245" cy="471041"/>
          </a:xfrm>
          <a:custGeom>
            <a:avLst/>
            <a:gdLst/>
            <a:ahLst/>
            <a:cxnLst/>
            <a:rect l="l" t="t" r="r" b="b"/>
            <a:pathLst>
              <a:path w="1978660" h="669925">
                <a:moveTo>
                  <a:pt x="0" y="669785"/>
                </a:moveTo>
                <a:lnTo>
                  <a:pt x="1978050" y="669785"/>
                </a:lnTo>
                <a:lnTo>
                  <a:pt x="1978050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89297" y="4729903"/>
            <a:ext cx="1391245" cy="471041"/>
          </a:xfrm>
          <a:custGeom>
            <a:avLst/>
            <a:gdLst/>
            <a:ahLst/>
            <a:cxnLst/>
            <a:rect l="l" t="t" r="r" b="b"/>
            <a:pathLst>
              <a:path w="1978660" h="669925">
                <a:moveTo>
                  <a:pt x="0" y="669785"/>
                </a:moveTo>
                <a:lnTo>
                  <a:pt x="1978050" y="669785"/>
                </a:lnTo>
                <a:lnTo>
                  <a:pt x="1978050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1480114" y="4729903"/>
            <a:ext cx="1018431" cy="471041"/>
          </a:xfrm>
          <a:custGeom>
            <a:avLst/>
            <a:gdLst/>
            <a:ahLst/>
            <a:cxnLst/>
            <a:rect l="l" t="t" r="r" b="b"/>
            <a:pathLst>
              <a:path w="1448435" h="669925">
                <a:moveTo>
                  <a:pt x="0" y="669785"/>
                </a:moveTo>
                <a:lnTo>
                  <a:pt x="1448435" y="669785"/>
                </a:lnTo>
                <a:lnTo>
                  <a:pt x="1448435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2498544" y="4729903"/>
            <a:ext cx="1110407" cy="471041"/>
          </a:xfrm>
          <a:custGeom>
            <a:avLst/>
            <a:gdLst/>
            <a:ahLst/>
            <a:cxnLst/>
            <a:rect l="l" t="t" r="r" b="b"/>
            <a:pathLst>
              <a:path w="1579245" h="669925">
                <a:moveTo>
                  <a:pt x="0" y="669785"/>
                </a:moveTo>
                <a:lnTo>
                  <a:pt x="1579067" y="669785"/>
                </a:lnTo>
                <a:lnTo>
                  <a:pt x="1579067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3608826" y="4729903"/>
            <a:ext cx="835372" cy="471041"/>
          </a:xfrm>
          <a:custGeom>
            <a:avLst/>
            <a:gdLst/>
            <a:ahLst/>
            <a:cxnLst/>
            <a:rect l="l" t="t" r="r" b="b"/>
            <a:pathLst>
              <a:path w="1188085" h="669925">
                <a:moveTo>
                  <a:pt x="0" y="669785"/>
                </a:moveTo>
                <a:lnTo>
                  <a:pt x="1187613" y="669785"/>
                </a:lnTo>
                <a:lnTo>
                  <a:pt x="1187613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4443868" y="4729903"/>
            <a:ext cx="1305967" cy="471041"/>
          </a:xfrm>
          <a:custGeom>
            <a:avLst/>
            <a:gdLst/>
            <a:ahLst/>
            <a:cxnLst/>
            <a:rect l="l" t="t" r="r" b="b"/>
            <a:pathLst>
              <a:path w="1857375" h="669925">
                <a:moveTo>
                  <a:pt x="0" y="669785"/>
                </a:moveTo>
                <a:lnTo>
                  <a:pt x="1857222" y="669785"/>
                </a:lnTo>
                <a:lnTo>
                  <a:pt x="1857222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5749727" y="4729903"/>
            <a:ext cx="1370260" cy="471041"/>
          </a:xfrm>
          <a:custGeom>
            <a:avLst/>
            <a:gdLst/>
            <a:ahLst/>
            <a:cxnLst/>
            <a:rect l="l" t="t" r="r" b="b"/>
            <a:pathLst>
              <a:path w="1948815" h="669925">
                <a:moveTo>
                  <a:pt x="0" y="669785"/>
                </a:moveTo>
                <a:lnTo>
                  <a:pt x="1948433" y="669785"/>
                </a:lnTo>
                <a:lnTo>
                  <a:pt x="1948433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7119720" y="4729903"/>
            <a:ext cx="960388" cy="471041"/>
          </a:xfrm>
          <a:custGeom>
            <a:avLst/>
            <a:gdLst/>
            <a:ahLst/>
            <a:cxnLst/>
            <a:rect l="l" t="t" r="r" b="b"/>
            <a:pathLst>
              <a:path w="1365884" h="669925">
                <a:moveTo>
                  <a:pt x="0" y="669785"/>
                </a:moveTo>
                <a:lnTo>
                  <a:pt x="1365440" y="669785"/>
                </a:lnTo>
                <a:lnTo>
                  <a:pt x="1365440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8079787" y="4729903"/>
            <a:ext cx="960388" cy="471041"/>
          </a:xfrm>
          <a:custGeom>
            <a:avLst/>
            <a:gdLst/>
            <a:ahLst/>
            <a:cxnLst/>
            <a:rect l="l" t="t" r="r" b="b"/>
            <a:pathLst>
              <a:path w="1365884" h="669925">
                <a:moveTo>
                  <a:pt x="0" y="669785"/>
                </a:moveTo>
                <a:lnTo>
                  <a:pt x="1365440" y="669785"/>
                </a:lnTo>
                <a:lnTo>
                  <a:pt x="1365440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E3E5E8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89297" y="5200847"/>
            <a:ext cx="1391245" cy="471041"/>
          </a:xfrm>
          <a:custGeom>
            <a:avLst/>
            <a:gdLst/>
            <a:ahLst/>
            <a:cxnLst/>
            <a:rect l="l" t="t" r="r" b="b"/>
            <a:pathLst>
              <a:path w="1978660" h="669925">
                <a:moveTo>
                  <a:pt x="0" y="669785"/>
                </a:moveTo>
                <a:lnTo>
                  <a:pt x="1978050" y="669785"/>
                </a:lnTo>
                <a:lnTo>
                  <a:pt x="1978050" y="0"/>
                </a:lnTo>
                <a:lnTo>
                  <a:pt x="0" y="0"/>
                </a:lnTo>
                <a:lnTo>
                  <a:pt x="0" y="669785"/>
                </a:lnTo>
                <a:close/>
              </a:path>
            </a:pathLst>
          </a:custGeom>
          <a:solidFill>
            <a:srgbClr val="398CCE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 txBox="1"/>
          <p:nvPr/>
        </p:nvSpPr>
        <p:spPr>
          <a:xfrm>
            <a:off x="401836" y="1964531"/>
            <a:ext cx="757684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rk</a:t>
            </a:r>
            <a:endParaRPr sz="147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34133" y="1964531"/>
            <a:ext cx="705892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endParaRPr sz="147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05695" y="1964531"/>
            <a:ext cx="695623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477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04047" y="1964531"/>
            <a:ext cx="442020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spc="-10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ype</a:t>
            </a:r>
            <a:endParaRPr sz="1477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05946" y="1964531"/>
            <a:ext cx="789384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Baseline</a:t>
            </a:r>
            <a:endParaRPr sz="1477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23993" y="1964531"/>
            <a:ext cx="413891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DSD</a:t>
            </a:r>
            <a:endParaRPr sz="1477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84852" y="1830586"/>
            <a:ext cx="424607" cy="479698"/>
          </a:xfrm>
          <a:prstGeom prst="rect">
            <a:avLst/>
          </a:prstGeom>
        </p:spPr>
        <p:txBody>
          <a:bodyPr vert="horz" wrap="square" lIns="0" tIns="17859" rIns="0" bIns="0" rtlCol="0">
            <a:spAutoFit/>
          </a:bodyPr>
          <a:lstStyle/>
          <a:p>
            <a:pPr marL="17859" marR="3572" indent="-8929">
              <a:lnSpc>
                <a:spcPts val="1758"/>
              </a:lnSpc>
              <a:spcBef>
                <a:spcPts val="141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Abs.  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Imp.</a:t>
            </a:r>
            <a:endParaRPr sz="1477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358187" y="1848446"/>
            <a:ext cx="403622" cy="479698"/>
          </a:xfrm>
          <a:prstGeom prst="rect">
            <a:avLst/>
          </a:prstGeom>
        </p:spPr>
        <p:txBody>
          <a:bodyPr vert="horz" wrap="square" lIns="0" tIns="17859" rIns="0" bIns="0" rtlCol="0">
            <a:spAutoFit/>
          </a:bodyPr>
          <a:lstStyle/>
          <a:p>
            <a:pPr marL="8929" marR="3572" indent="17859">
              <a:lnSpc>
                <a:spcPts val="1758"/>
              </a:lnSpc>
              <a:spcBef>
                <a:spcPts val="141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Rel.  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Imp.</a:t>
            </a:r>
            <a:endParaRPr sz="1477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3609" y="2491383"/>
            <a:ext cx="966192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GoogleNet</a:t>
            </a:r>
            <a:endParaRPr sz="1477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78781" y="2464594"/>
            <a:ext cx="63311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36032" y="2464594"/>
            <a:ext cx="175334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240735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59524" y="2464594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98977" y="2464594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30.0%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22344" y="2464594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8625" y="2955727"/>
            <a:ext cx="705892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GG</a:t>
            </a: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-16</a:t>
            </a:r>
            <a:endParaRPr sz="1477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678781" y="2928938"/>
            <a:ext cx="63311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36032" y="2928938"/>
            <a:ext cx="175334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240735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759524" y="2928938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31.5%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98977" y="2928938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27.2%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322344" y="2928938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4.3%</a:t>
            </a:r>
            <a:endParaRPr sz="1828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2539" y="3429000"/>
            <a:ext cx="935385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ResNet-18</a:t>
            </a:r>
            <a:endParaRPr sz="1477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678781" y="3393282"/>
            <a:ext cx="63311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536032" y="3393282"/>
            <a:ext cx="175334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240735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59524" y="3393282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30.4%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98977" y="3393282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29.3%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322344" y="3393282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2539" y="3893344"/>
            <a:ext cx="935385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dirty="0">
                <a:solidFill>
                  <a:srgbClr val="FFFFFF"/>
                </a:solidFill>
                <a:latin typeface="Arial"/>
                <a:cs typeface="Arial"/>
              </a:rPr>
              <a:t>ResNet-50</a:t>
            </a:r>
            <a:endParaRPr sz="1477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78781" y="3866555"/>
            <a:ext cx="633115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1" dirty="0">
                <a:latin typeface="Arial"/>
                <a:cs typeface="Arial"/>
              </a:rPr>
              <a:t>V</a:t>
            </a:r>
            <a:r>
              <a:rPr sz="1828" spc="-4" dirty="0">
                <a:latin typeface="Arial"/>
                <a:cs typeface="Arial"/>
              </a:rPr>
              <a:t>ision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536032" y="3866555"/>
            <a:ext cx="175334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240735" algn="l"/>
              </a:tabLst>
            </a:pPr>
            <a:r>
              <a:rPr sz="1828" spc="11" dirty="0">
                <a:latin typeface="Arial"/>
                <a:cs typeface="Arial"/>
              </a:rPr>
              <a:t>ImageNet	</a:t>
            </a:r>
            <a:r>
              <a:rPr sz="1828" spc="-4" dirty="0">
                <a:latin typeface="Arial"/>
                <a:cs typeface="Arial"/>
              </a:rPr>
              <a:t>CNN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759524" y="3866555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24.0%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098977" y="3866555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23.2%</a:t>
            </a:r>
            <a:endParaRPr sz="1828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322344" y="3866555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0.9%</a:t>
            </a:r>
            <a:endParaRPr sz="1828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03610" y="4366617"/>
            <a:ext cx="963067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spc="-14" dirty="0">
                <a:solidFill>
                  <a:srgbClr val="FFFFFF"/>
                </a:solidFill>
                <a:latin typeface="Arial"/>
                <a:cs typeface="Arial"/>
              </a:rPr>
              <a:t>NeuralTalk</a:t>
            </a:r>
            <a:endParaRPr sz="1477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80555" y="4339829"/>
            <a:ext cx="830907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14" dirty="0">
                <a:latin typeface="Arial"/>
                <a:cs typeface="Arial"/>
              </a:rPr>
              <a:t>Caption</a:t>
            </a:r>
            <a:endParaRPr sz="1828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589610" y="4339829"/>
            <a:ext cx="921097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14" dirty="0">
                <a:latin typeface="Arial"/>
                <a:cs typeface="Arial"/>
              </a:rPr>
              <a:t>Flickr-8K</a:t>
            </a:r>
            <a:endParaRPr sz="1828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723679" y="4339829"/>
            <a:ext cx="61168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53" dirty="0">
                <a:latin typeface="Arial"/>
                <a:cs typeface="Arial"/>
              </a:rPr>
              <a:t>LSTM</a:t>
            </a:r>
            <a:endParaRPr sz="1828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857750" y="4339829"/>
            <a:ext cx="469702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16.8</a:t>
            </a:r>
            <a:endParaRPr sz="1828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197204" y="4339829"/>
            <a:ext cx="47014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18.5</a:t>
            </a:r>
            <a:endParaRPr sz="1828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429500" y="4339829"/>
            <a:ext cx="340668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1.7</a:t>
            </a:r>
            <a:endParaRPr sz="1828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14312" y="4839891"/>
            <a:ext cx="1143893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DeepSpeech</a:t>
            </a:r>
            <a:endParaRPr sz="1477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80555" y="4813102"/>
            <a:ext cx="817959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14" dirty="0">
                <a:latin typeface="Arial"/>
                <a:cs typeface="Arial"/>
              </a:rPr>
              <a:t>Speech</a:t>
            </a:r>
            <a:endParaRPr sz="1828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661047" y="4813102"/>
            <a:ext cx="161538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115725" algn="l"/>
              </a:tabLst>
            </a:pPr>
            <a:r>
              <a:rPr sz="1828" spc="-35" dirty="0">
                <a:latin typeface="Arial"/>
                <a:cs typeface="Arial"/>
              </a:rPr>
              <a:t>WSJ’93	RNN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759524" y="4813102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33.6%</a:t>
            </a:r>
            <a:endParaRPr sz="1828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98977" y="4813102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31.6%</a:t>
            </a:r>
            <a:endParaRPr sz="1828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322344" y="4813102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2.0%</a:t>
            </a:r>
            <a:endParaRPr sz="1828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25016" y="5313164"/>
            <a:ext cx="1310432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b="1" spc="-4" dirty="0">
                <a:solidFill>
                  <a:srgbClr val="FFFFFF"/>
                </a:solidFill>
                <a:latin typeface="Arial"/>
                <a:cs typeface="Arial"/>
              </a:rPr>
              <a:t>DeepSpeech-2</a:t>
            </a:r>
            <a:endParaRPr sz="1477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580555" y="5277446"/>
            <a:ext cx="817959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14" dirty="0">
                <a:latin typeface="Arial"/>
                <a:cs typeface="Arial"/>
              </a:rPr>
              <a:t>Speech</a:t>
            </a:r>
            <a:endParaRPr sz="1828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661047" y="5277446"/>
            <a:ext cx="161538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115725" algn="l"/>
              </a:tabLst>
            </a:pPr>
            <a:r>
              <a:rPr sz="1828" spc="-35" dirty="0">
                <a:latin typeface="Arial"/>
                <a:cs typeface="Arial"/>
              </a:rPr>
              <a:t>WSJ’93	RNN</a:t>
            </a:r>
            <a:endParaRPr sz="1828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59524" y="5277446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14.5%</a:t>
            </a:r>
            <a:endParaRPr sz="1828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098977" y="5277446"/>
            <a:ext cx="676424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b="1" dirty="0">
                <a:latin typeface="Arial"/>
                <a:cs typeface="Arial"/>
              </a:rPr>
              <a:t>13.4%</a:t>
            </a:r>
            <a:endParaRPr sz="1828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322344" y="5277446"/>
            <a:ext cx="547390" cy="29031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28" spc="-4" dirty="0">
                <a:latin typeface="Arial"/>
                <a:cs typeface="Arial"/>
              </a:rPr>
              <a:t>1.1%</a:t>
            </a:r>
            <a:endParaRPr sz="1828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104441" y="2365260"/>
            <a:ext cx="912614" cy="3232331"/>
          </a:xfrm>
          <a:prstGeom prst="rect">
            <a:avLst/>
          </a:prstGeom>
          <a:solidFill>
            <a:srgbClr val="E3E5E8"/>
          </a:solidFill>
          <a:ln w="25400">
            <a:solidFill>
              <a:srgbClr val="C82506"/>
            </a:solidFill>
          </a:ln>
        </p:spPr>
        <p:txBody>
          <a:bodyPr vert="horz" wrap="square" lIns="0" tIns="108049" rIns="0" bIns="0" rtlCol="0">
            <a:spAutoFit/>
          </a:bodyPr>
          <a:lstStyle/>
          <a:p>
            <a:pPr algn="ctr">
              <a:spcBef>
                <a:spcPts val="851"/>
              </a:spcBef>
            </a:pPr>
            <a:r>
              <a:rPr sz="1828" spc="-4" dirty="0">
                <a:latin typeface="Arial"/>
                <a:cs typeface="Arial"/>
              </a:rPr>
              <a:t>3.6%</a:t>
            </a:r>
            <a:endParaRPr sz="1828">
              <a:latin typeface="Arial"/>
              <a:cs typeface="Arial"/>
            </a:endParaRPr>
          </a:p>
          <a:p>
            <a:pPr marL="3125" algn="ctr">
              <a:spcBef>
                <a:spcPts val="1462"/>
              </a:spcBef>
            </a:pPr>
            <a:r>
              <a:rPr sz="1828" spc="-4" dirty="0">
                <a:latin typeface="Arial"/>
                <a:cs typeface="Arial"/>
              </a:rPr>
              <a:t>13.7%</a:t>
            </a:r>
            <a:endParaRPr sz="1828">
              <a:latin typeface="Arial"/>
              <a:cs typeface="Arial"/>
            </a:endParaRPr>
          </a:p>
          <a:p>
            <a:pPr algn="ctr">
              <a:spcBef>
                <a:spcPts val="1462"/>
              </a:spcBef>
            </a:pPr>
            <a:r>
              <a:rPr sz="1828" spc="-4" dirty="0">
                <a:latin typeface="Arial"/>
                <a:cs typeface="Arial"/>
              </a:rPr>
              <a:t>3.7%</a:t>
            </a:r>
            <a:endParaRPr sz="1828">
              <a:latin typeface="Arial"/>
              <a:cs typeface="Arial"/>
            </a:endParaRPr>
          </a:p>
          <a:p>
            <a:pPr algn="ctr">
              <a:spcBef>
                <a:spcPts val="1533"/>
              </a:spcBef>
            </a:pPr>
            <a:r>
              <a:rPr sz="1828" spc="-4" dirty="0">
                <a:latin typeface="Arial"/>
                <a:cs typeface="Arial"/>
              </a:rPr>
              <a:t>3.5%</a:t>
            </a:r>
            <a:endParaRPr sz="1828">
              <a:latin typeface="Arial"/>
              <a:cs typeface="Arial"/>
            </a:endParaRPr>
          </a:p>
          <a:p>
            <a:pPr marL="3125" algn="ctr">
              <a:spcBef>
                <a:spcPts val="1533"/>
              </a:spcBef>
            </a:pPr>
            <a:r>
              <a:rPr sz="1828" spc="-4" dirty="0">
                <a:latin typeface="Arial"/>
                <a:cs typeface="Arial"/>
              </a:rPr>
              <a:t>10.1%</a:t>
            </a:r>
            <a:endParaRPr sz="1828">
              <a:latin typeface="Arial"/>
              <a:cs typeface="Arial"/>
            </a:endParaRPr>
          </a:p>
          <a:p>
            <a:pPr algn="ctr">
              <a:spcBef>
                <a:spcPts val="1533"/>
              </a:spcBef>
            </a:pPr>
            <a:r>
              <a:rPr sz="1828" spc="-4" dirty="0">
                <a:latin typeface="Arial"/>
                <a:cs typeface="Arial"/>
              </a:rPr>
              <a:t>5.8%</a:t>
            </a:r>
            <a:endParaRPr sz="1828">
              <a:latin typeface="Arial"/>
              <a:cs typeface="Arial"/>
            </a:endParaRPr>
          </a:p>
          <a:p>
            <a:pPr algn="ctr">
              <a:spcBef>
                <a:spcPts val="1462"/>
              </a:spcBef>
            </a:pPr>
            <a:r>
              <a:rPr sz="1828" spc="-4" dirty="0">
                <a:latin typeface="Arial"/>
                <a:cs typeface="Arial"/>
              </a:rPr>
              <a:t>7.4%</a:t>
            </a:r>
            <a:endParaRPr sz="1828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621801" y="2625078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1" name="object 91"/>
          <p:cNvSpPr/>
          <p:nvPr/>
        </p:nvSpPr>
        <p:spPr>
          <a:xfrm>
            <a:off x="5785732" y="258221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2" name="object 92"/>
          <p:cNvSpPr/>
          <p:nvPr/>
        </p:nvSpPr>
        <p:spPr>
          <a:xfrm>
            <a:off x="5621801" y="3089422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3" name="object 93"/>
          <p:cNvSpPr/>
          <p:nvPr/>
        </p:nvSpPr>
        <p:spPr>
          <a:xfrm>
            <a:off x="5785732" y="304655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4" name="object 94"/>
          <p:cNvSpPr/>
          <p:nvPr/>
        </p:nvSpPr>
        <p:spPr>
          <a:xfrm>
            <a:off x="5621801" y="3562695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5" name="object 95"/>
          <p:cNvSpPr/>
          <p:nvPr/>
        </p:nvSpPr>
        <p:spPr>
          <a:xfrm>
            <a:off x="5785732" y="351983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6" name="object 96"/>
          <p:cNvSpPr/>
          <p:nvPr/>
        </p:nvSpPr>
        <p:spPr>
          <a:xfrm>
            <a:off x="5621801" y="4027039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7" name="object 97"/>
          <p:cNvSpPr/>
          <p:nvPr/>
        </p:nvSpPr>
        <p:spPr>
          <a:xfrm>
            <a:off x="5785732" y="398417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8" name="object 98"/>
          <p:cNvSpPr/>
          <p:nvPr/>
        </p:nvSpPr>
        <p:spPr>
          <a:xfrm>
            <a:off x="5621801" y="4491383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9" name="object 99"/>
          <p:cNvSpPr/>
          <p:nvPr/>
        </p:nvSpPr>
        <p:spPr>
          <a:xfrm>
            <a:off x="5785732" y="4448520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0" name="object 100"/>
          <p:cNvSpPr/>
          <p:nvPr/>
        </p:nvSpPr>
        <p:spPr>
          <a:xfrm>
            <a:off x="5621801" y="4955726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1" name="object 101"/>
          <p:cNvSpPr/>
          <p:nvPr/>
        </p:nvSpPr>
        <p:spPr>
          <a:xfrm>
            <a:off x="5785732" y="491286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2" name="object 102"/>
          <p:cNvSpPr/>
          <p:nvPr/>
        </p:nvSpPr>
        <p:spPr>
          <a:xfrm>
            <a:off x="5621801" y="5437929"/>
            <a:ext cx="173235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33144" y="0"/>
                </a:lnTo>
                <a:lnTo>
                  <a:pt x="245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3" name="object 103"/>
          <p:cNvSpPr/>
          <p:nvPr/>
        </p:nvSpPr>
        <p:spPr>
          <a:xfrm>
            <a:off x="5785732" y="539506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4" name="object 104"/>
          <p:cNvSpPr txBox="1">
            <a:spLocks noGrp="1"/>
          </p:cNvSpPr>
          <p:nvPr>
            <p:ph type="title"/>
          </p:nvPr>
        </p:nvSpPr>
        <p:spPr>
          <a:xfrm>
            <a:off x="1358205" y="260302"/>
            <a:ext cx="5656510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446558" algn="l"/>
              </a:tabLst>
            </a:pPr>
            <a:r>
              <a:rPr dirty="0"/>
              <a:t>DSD </a:t>
            </a:r>
            <a:r>
              <a:rPr spc="-4" dirty="0"/>
              <a:t>is	General</a:t>
            </a:r>
            <a:r>
              <a:rPr spc="-35" dirty="0"/>
              <a:t> </a:t>
            </a:r>
            <a:r>
              <a:rPr spc="-4" dirty="0"/>
              <a:t>Purpose: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151805" y="5896881"/>
            <a:ext cx="8830568" cy="506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030">
              <a:lnSpc>
                <a:spcPts val="2014"/>
              </a:lnSpc>
            </a:pPr>
            <a:r>
              <a:rPr sz="1758" spc="-4" dirty="0">
                <a:latin typeface="Arial"/>
                <a:cs typeface="Arial"/>
              </a:rPr>
              <a:t>Open </a:t>
            </a:r>
            <a:r>
              <a:rPr sz="1758" dirty="0">
                <a:latin typeface="Arial"/>
                <a:cs typeface="Arial"/>
              </a:rPr>
              <a:t>Sourced DSD Model </a:t>
            </a:r>
            <a:r>
              <a:rPr sz="1758" spc="-4" dirty="0">
                <a:latin typeface="Arial"/>
                <a:cs typeface="Arial"/>
              </a:rPr>
              <a:t>Zoo:</a:t>
            </a:r>
            <a:r>
              <a:rPr sz="1758" spc="4" dirty="0">
                <a:latin typeface="Arial"/>
                <a:cs typeface="Arial"/>
              </a:rPr>
              <a:t> </a:t>
            </a:r>
            <a:r>
              <a:rPr sz="1758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https://songhan.github.io/DSD</a:t>
            </a:r>
            <a:endParaRPr sz="1758">
              <a:latin typeface="Arial"/>
              <a:cs typeface="Arial"/>
            </a:endParaRPr>
          </a:p>
          <a:p>
            <a:pPr marL="8929">
              <a:spcBef>
                <a:spcPts val="562"/>
              </a:spcBef>
            </a:pPr>
            <a:r>
              <a:rPr sz="1125" spc="-4" dirty="0">
                <a:latin typeface="Arial"/>
                <a:cs typeface="Arial"/>
              </a:rPr>
              <a:t>The </a:t>
            </a:r>
            <a:r>
              <a:rPr sz="1125" dirty="0">
                <a:latin typeface="Arial"/>
                <a:cs typeface="Arial"/>
              </a:rPr>
              <a:t>beseline </a:t>
            </a:r>
            <a:r>
              <a:rPr sz="1125" spc="-4" dirty="0">
                <a:latin typeface="Arial"/>
                <a:cs typeface="Arial"/>
              </a:rPr>
              <a:t>results </a:t>
            </a:r>
            <a:r>
              <a:rPr sz="1125" dirty="0">
                <a:latin typeface="Arial"/>
                <a:cs typeface="Arial"/>
              </a:rPr>
              <a:t>of </a:t>
            </a:r>
            <a:r>
              <a:rPr sz="1125" spc="-4" dirty="0">
                <a:latin typeface="Arial"/>
                <a:cs typeface="Arial"/>
              </a:rPr>
              <a:t>AlexNet, VGG16, GoogleNet, </a:t>
            </a:r>
            <a:r>
              <a:rPr sz="1125" dirty="0">
                <a:latin typeface="Arial"/>
                <a:cs typeface="Arial"/>
              </a:rPr>
              <a:t>SqueezeNet are </a:t>
            </a:r>
            <a:r>
              <a:rPr sz="1125" spc="-4" dirty="0">
                <a:latin typeface="Arial"/>
                <a:cs typeface="Arial"/>
              </a:rPr>
              <a:t>from </a:t>
            </a:r>
            <a:r>
              <a:rPr sz="1125" spc="-7" dirty="0">
                <a:solidFill>
                  <a:srgbClr val="63A52A"/>
                </a:solidFill>
                <a:latin typeface="Arial"/>
                <a:cs typeface="Arial"/>
              </a:rPr>
              <a:t>Caffe </a:t>
            </a:r>
            <a:r>
              <a:rPr sz="1125" dirty="0">
                <a:solidFill>
                  <a:srgbClr val="63A52A"/>
                </a:solidFill>
                <a:latin typeface="Arial"/>
                <a:cs typeface="Arial"/>
              </a:rPr>
              <a:t>Model </a:t>
            </a:r>
            <a:r>
              <a:rPr sz="1125" spc="-4" dirty="0">
                <a:solidFill>
                  <a:srgbClr val="63A52A"/>
                </a:solidFill>
                <a:latin typeface="Arial"/>
                <a:cs typeface="Arial"/>
              </a:rPr>
              <a:t>Zoo</a:t>
            </a:r>
            <a:r>
              <a:rPr sz="1125" spc="-4" dirty="0">
                <a:latin typeface="Arial"/>
                <a:cs typeface="Arial"/>
              </a:rPr>
              <a:t>. ResNet18, ResNet50 </a:t>
            </a:r>
            <a:r>
              <a:rPr sz="1125" dirty="0">
                <a:latin typeface="Arial"/>
                <a:cs typeface="Arial"/>
              </a:rPr>
              <a:t>are </a:t>
            </a:r>
            <a:r>
              <a:rPr sz="1125" spc="-4" dirty="0">
                <a:latin typeface="Arial"/>
                <a:cs typeface="Arial"/>
              </a:rPr>
              <a:t>from</a:t>
            </a:r>
            <a:r>
              <a:rPr sz="1125" spc="88" dirty="0">
                <a:latin typeface="Arial"/>
                <a:cs typeface="Arial"/>
              </a:rPr>
              <a:t> </a:t>
            </a:r>
            <a:r>
              <a:rPr sz="1125" spc="-4" dirty="0">
                <a:solidFill>
                  <a:srgbClr val="63A52A"/>
                </a:solidFill>
                <a:latin typeface="Arial"/>
                <a:cs typeface="Arial"/>
              </a:rPr>
              <a:t>fb.resnet.torch</a:t>
            </a:r>
            <a:r>
              <a:rPr sz="1125" spc="-4" dirty="0">
                <a:latin typeface="Arial"/>
                <a:cs typeface="Arial"/>
              </a:rPr>
              <a:t>.</a:t>
            </a:r>
            <a:endParaRPr sz="1125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348258" y="6501710"/>
            <a:ext cx="112246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8" dirty="0">
                <a:solidFill>
                  <a:srgbClr val="A6AAA9"/>
                </a:solidFill>
                <a:latin typeface="Trebuchet MS"/>
                <a:cs typeface="Trebuchet MS"/>
              </a:rPr>
              <a:t>Compression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357438" y="6501710"/>
            <a:ext cx="10818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02" dirty="0">
                <a:solidFill>
                  <a:srgbClr val="A6AAA9"/>
                </a:solidFill>
                <a:latin typeface="Trebuchet MS"/>
                <a:cs typeface="Trebuchet MS"/>
              </a:rPr>
              <a:t>Acceleration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509493" y="6501710"/>
            <a:ext cx="1237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8" dirty="0">
                <a:solidFill>
                  <a:srgbClr val="FFFFFF"/>
                </a:solidFill>
                <a:latin typeface="Trebuchet MS"/>
                <a:cs typeface="Trebuchet MS"/>
              </a:rPr>
              <a:t>Regularization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831461" y="6671727"/>
            <a:ext cx="3040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192</a:t>
            </a:fld>
            <a:endParaRPr sz="1266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252166" y="1019474"/>
            <a:ext cx="6629846" cy="50671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234" b="1" spc="-11" dirty="0">
                <a:solidFill>
                  <a:srgbClr val="8C1515"/>
                </a:solidFill>
                <a:latin typeface="Arial"/>
                <a:cs typeface="Arial"/>
              </a:rPr>
              <a:t>Vision, </a:t>
            </a: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Speech, Natural</a:t>
            </a:r>
            <a:r>
              <a:rPr sz="3234" b="1" spc="-18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3234" b="1" spc="-4" dirty="0">
                <a:solidFill>
                  <a:srgbClr val="8C1515"/>
                </a:solidFill>
                <a:latin typeface="Arial"/>
                <a:cs typeface="Arial"/>
              </a:rPr>
              <a:t>Language</a:t>
            </a:r>
            <a:endParaRPr sz="3234" dirty="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277695" y="169664"/>
            <a:ext cx="1696641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dirty="0">
                <a:latin typeface="Arial"/>
                <a:cs typeface="Arial"/>
              </a:rPr>
              <a:t>[Han </a:t>
            </a:r>
            <a:r>
              <a:rPr sz="1336" spc="-4" dirty="0">
                <a:latin typeface="Arial"/>
                <a:cs typeface="Arial"/>
              </a:rPr>
              <a:t>et al. </a:t>
            </a:r>
            <a:r>
              <a:rPr sz="1336" dirty="0">
                <a:latin typeface="Arial"/>
                <a:cs typeface="Arial"/>
              </a:rPr>
              <a:t>ICLR</a:t>
            </a:r>
            <a:r>
              <a:rPr sz="1336" spc="-53" dirty="0">
                <a:latin typeface="Arial"/>
                <a:cs typeface="Arial"/>
              </a:rPr>
              <a:t> </a:t>
            </a:r>
            <a:r>
              <a:rPr sz="1336" spc="-4" dirty="0">
                <a:latin typeface="Arial"/>
                <a:cs typeface="Arial"/>
              </a:rPr>
              <a:t>2017]</a:t>
            </a:r>
            <a:endParaRPr sz="133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7738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578" y="803672"/>
            <a:ext cx="6849070" cy="4652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/>
          <p:nvPr/>
        </p:nvSpPr>
        <p:spPr>
          <a:xfrm>
            <a:off x="3071812" y="5786438"/>
            <a:ext cx="2984302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https://songhan.github.io/DSD</a:t>
            </a:r>
            <a:endParaRPr sz="175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464660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16343" y="3270834"/>
            <a:ext cx="1558677" cy="565660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b="1" u="heavy" spc="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1230" spc="4" dirty="0">
                <a:latin typeface="Georgia"/>
                <a:cs typeface="Georgia"/>
              </a:rPr>
              <a:t>: </a:t>
            </a:r>
            <a:r>
              <a:rPr sz="1230" spc="7" dirty="0">
                <a:latin typeface="Georgia"/>
                <a:cs typeface="Georgia"/>
              </a:rPr>
              <a:t>a man </a:t>
            </a:r>
            <a:r>
              <a:rPr sz="1230" spc="4" dirty="0">
                <a:latin typeface="Georgia"/>
                <a:cs typeface="Georgia"/>
              </a:rPr>
              <a:t>and  </a:t>
            </a:r>
            <a:r>
              <a:rPr sz="1230" spc="7" dirty="0">
                <a:latin typeface="Georgia"/>
                <a:cs typeface="Georgia"/>
              </a:rPr>
              <a:t>a woman are </a:t>
            </a:r>
            <a:r>
              <a:rPr sz="1230" spc="4" dirty="0">
                <a:latin typeface="Georgia"/>
                <a:cs typeface="Georgia"/>
              </a:rPr>
              <a:t>sitting  </a:t>
            </a:r>
            <a:r>
              <a:rPr sz="1230" spc="7" dirty="0">
                <a:latin typeface="Georgia"/>
                <a:cs typeface="Georgia"/>
              </a:rPr>
              <a:t>on a</a:t>
            </a:r>
            <a:r>
              <a:rPr sz="1230" spc="-7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bench.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6343" y="4010525"/>
            <a:ext cx="1558677" cy="745196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b="1" u="heavy" spc="56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1230" spc="56" dirty="0">
                <a:latin typeface="Georgia"/>
                <a:cs typeface="Georgia"/>
              </a:rPr>
              <a:t>: </a:t>
            </a:r>
            <a:r>
              <a:rPr sz="1230" spc="7" dirty="0">
                <a:latin typeface="Georgia"/>
                <a:cs typeface="Georgia"/>
              </a:rPr>
              <a:t>a </a:t>
            </a:r>
            <a:r>
              <a:rPr sz="1230" spc="46" dirty="0">
                <a:latin typeface="Georgia"/>
                <a:cs typeface="Georgia"/>
              </a:rPr>
              <a:t>man </a:t>
            </a:r>
            <a:r>
              <a:rPr sz="1230" spc="32" dirty="0">
                <a:latin typeface="Georgia"/>
                <a:cs typeface="Georgia"/>
              </a:rPr>
              <a:t>is  </a:t>
            </a:r>
            <a:r>
              <a:rPr sz="1230" spc="39" dirty="0">
                <a:latin typeface="Georgia"/>
                <a:cs typeface="Georgia"/>
              </a:rPr>
              <a:t>sitting </a:t>
            </a:r>
            <a:r>
              <a:rPr sz="1230" spc="25" dirty="0">
                <a:latin typeface="Georgia"/>
                <a:cs typeface="Georgia"/>
              </a:rPr>
              <a:t>on </a:t>
            </a:r>
            <a:r>
              <a:rPr sz="1230" spc="7" dirty="0">
                <a:latin typeface="Georgia"/>
                <a:cs typeface="Georgia"/>
              </a:rPr>
              <a:t>a </a:t>
            </a:r>
            <a:r>
              <a:rPr sz="1230" spc="39" dirty="0">
                <a:latin typeface="Georgia"/>
                <a:cs typeface="Georgia"/>
              </a:rPr>
              <a:t>bench  </a:t>
            </a:r>
            <a:r>
              <a:rPr sz="1230" spc="7" dirty="0">
                <a:latin typeface="Georgia"/>
                <a:cs typeface="Georgia"/>
              </a:rPr>
              <a:t>with </a:t>
            </a:r>
            <a:r>
              <a:rPr sz="1230" spc="4" dirty="0">
                <a:latin typeface="Georgia"/>
                <a:cs typeface="Georgia"/>
              </a:rPr>
              <a:t>his hands in the  air.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6343" y="4750216"/>
            <a:ext cx="1558677" cy="565660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b="1" u="heavy" spc="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1230" spc="7" dirty="0">
                <a:latin typeface="Georgia"/>
                <a:cs typeface="Georgia"/>
              </a:rPr>
              <a:t>: a man </a:t>
            </a:r>
            <a:r>
              <a:rPr sz="1230" spc="4" dirty="0">
                <a:latin typeface="Georgia"/>
                <a:cs typeface="Georgia"/>
              </a:rPr>
              <a:t>is sitting  </a:t>
            </a:r>
            <a:r>
              <a:rPr sz="1230" spc="7" dirty="0">
                <a:latin typeface="Georgia"/>
                <a:cs typeface="Georgia"/>
              </a:rPr>
              <a:t>on a bench with </a:t>
            </a:r>
            <a:r>
              <a:rPr sz="1230" dirty="0">
                <a:latin typeface="Georgia"/>
                <a:cs typeface="Georgia"/>
              </a:rPr>
              <a:t>his  </a:t>
            </a:r>
            <a:r>
              <a:rPr sz="1230" spc="7" dirty="0">
                <a:latin typeface="Georgia"/>
                <a:cs typeface="Georgia"/>
              </a:rPr>
              <a:t>arms</a:t>
            </a:r>
            <a:r>
              <a:rPr sz="1230" spc="-4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folded.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9596" y="3270834"/>
            <a:ext cx="1383654" cy="565660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b="1" u="heavy" spc="3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1230" spc="35" dirty="0">
                <a:latin typeface="Georgia"/>
                <a:cs typeface="Georgia"/>
              </a:rPr>
              <a:t>: </a:t>
            </a:r>
            <a:r>
              <a:rPr sz="1230" spc="39" dirty="0">
                <a:latin typeface="Georgia"/>
                <a:cs typeface="Georgia"/>
              </a:rPr>
              <a:t>two  dogs </a:t>
            </a:r>
            <a:r>
              <a:rPr sz="1230" spc="35" dirty="0">
                <a:latin typeface="Georgia"/>
                <a:cs typeface="Georgia"/>
              </a:rPr>
              <a:t>are </a:t>
            </a:r>
            <a:r>
              <a:rPr sz="1230" spc="49" dirty="0">
                <a:latin typeface="Georgia"/>
                <a:cs typeface="Georgia"/>
              </a:rPr>
              <a:t>playing  </a:t>
            </a:r>
            <a:r>
              <a:rPr sz="1230" spc="4" dirty="0">
                <a:latin typeface="Georgia"/>
                <a:cs typeface="Georgia"/>
              </a:rPr>
              <a:t>together in </a:t>
            </a:r>
            <a:r>
              <a:rPr sz="1230" spc="7" dirty="0">
                <a:latin typeface="Georgia"/>
                <a:cs typeface="Georgia"/>
              </a:rPr>
              <a:t>a</a:t>
            </a:r>
            <a:r>
              <a:rPr sz="1230" spc="-18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field.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9596" y="4010525"/>
            <a:ext cx="1378297" cy="565660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b="1" u="heavy" spc="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1230" spc="7" dirty="0">
                <a:latin typeface="Georgia"/>
                <a:cs typeface="Georgia"/>
              </a:rPr>
              <a:t>: </a:t>
            </a:r>
            <a:r>
              <a:rPr sz="1230" spc="4" dirty="0">
                <a:latin typeface="Georgia"/>
                <a:cs typeface="Georgia"/>
              </a:rPr>
              <a:t>two dogs  </a:t>
            </a:r>
            <a:r>
              <a:rPr sz="1230" spc="32" dirty="0">
                <a:latin typeface="Georgia"/>
                <a:cs typeface="Georgia"/>
              </a:rPr>
              <a:t>are </a:t>
            </a:r>
            <a:r>
              <a:rPr sz="1230" spc="39" dirty="0">
                <a:latin typeface="Georgia"/>
                <a:cs typeface="Georgia"/>
              </a:rPr>
              <a:t>playing </a:t>
            </a:r>
            <a:r>
              <a:rPr sz="1230" spc="25" dirty="0">
                <a:latin typeface="Georgia"/>
                <a:cs typeface="Georgia"/>
              </a:rPr>
              <a:t>in </a:t>
            </a:r>
            <a:r>
              <a:rPr sz="1230" spc="7" dirty="0">
                <a:latin typeface="Georgia"/>
                <a:cs typeface="Georgia"/>
              </a:rPr>
              <a:t>a  </a:t>
            </a:r>
            <a:r>
              <a:rPr sz="1230" spc="4" dirty="0">
                <a:latin typeface="Georgia"/>
                <a:cs typeface="Georgia"/>
              </a:rPr>
              <a:t>field.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9596" y="4750216"/>
            <a:ext cx="1403300" cy="565660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b="1" u="heavy" spc="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1230" spc="7" dirty="0">
                <a:latin typeface="Georgia"/>
                <a:cs typeface="Georgia"/>
              </a:rPr>
              <a:t>: two dogs </a:t>
            </a:r>
            <a:r>
              <a:rPr sz="1230" spc="4" dirty="0">
                <a:latin typeface="Georgia"/>
                <a:cs typeface="Georgia"/>
              </a:rPr>
              <a:t>are  </a:t>
            </a:r>
            <a:r>
              <a:rPr sz="1230" spc="165" dirty="0">
                <a:latin typeface="Georgia"/>
                <a:cs typeface="Georgia"/>
              </a:rPr>
              <a:t>playin </a:t>
            </a:r>
            <a:r>
              <a:rPr sz="1230" spc="7" dirty="0">
                <a:latin typeface="Georgia"/>
                <a:cs typeface="Georgia"/>
              </a:rPr>
              <a:t>g </a:t>
            </a:r>
            <a:r>
              <a:rPr sz="1230" spc="102" dirty="0">
                <a:latin typeface="Georgia"/>
                <a:cs typeface="Georgia"/>
              </a:rPr>
              <a:t>in </a:t>
            </a:r>
            <a:r>
              <a:rPr sz="1230" spc="134" dirty="0">
                <a:latin typeface="Georgia"/>
                <a:cs typeface="Georgia"/>
              </a:rPr>
              <a:t>the  </a:t>
            </a:r>
            <a:r>
              <a:rPr sz="1230" spc="4" dirty="0">
                <a:latin typeface="Georgia"/>
                <a:cs typeface="Georgia"/>
              </a:rPr>
              <a:t>grass.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917" y="3270834"/>
            <a:ext cx="1322933" cy="2005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  <a:tabLst>
                <a:tab pos="915707" algn="l"/>
              </a:tabLst>
            </a:pPr>
            <a:r>
              <a:rPr sz="1230" b="1" u="heavy" spc="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1230" spc="4" dirty="0">
                <a:latin typeface="Georgia"/>
                <a:cs typeface="Georgia"/>
              </a:rPr>
              <a:t>:	</a:t>
            </a:r>
            <a:r>
              <a:rPr sz="1230" spc="7" dirty="0">
                <a:latin typeface="Georgia"/>
                <a:cs typeface="Georgia"/>
              </a:rPr>
              <a:t>a</a:t>
            </a:r>
            <a:r>
              <a:rPr sz="1230" spc="169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boy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7917" y="3446955"/>
            <a:ext cx="1322933" cy="2005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  <a:tabLst>
                <a:tab pos="251362" algn="l"/>
                <a:tab pos="434414" algn="l"/>
                <a:tab pos="769712" algn="l"/>
                <a:tab pos="1198768" algn="l"/>
              </a:tabLst>
            </a:pPr>
            <a:r>
              <a:rPr sz="1230" spc="4" dirty="0">
                <a:latin typeface="Georgia"/>
                <a:cs typeface="Georgia"/>
              </a:rPr>
              <a:t>in	</a:t>
            </a:r>
            <a:r>
              <a:rPr sz="1230" spc="7" dirty="0">
                <a:latin typeface="Georgia"/>
                <a:cs typeface="Georgia"/>
              </a:rPr>
              <a:t>a	red	</a:t>
            </a:r>
            <a:r>
              <a:rPr sz="1230" dirty="0">
                <a:latin typeface="Georgia"/>
                <a:cs typeface="Georgia"/>
              </a:rPr>
              <a:t>shir</a:t>
            </a:r>
            <a:r>
              <a:rPr sz="1230" spc="4" dirty="0">
                <a:latin typeface="Georgia"/>
                <a:cs typeface="Georgia"/>
              </a:rPr>
              <a:t>t</a:t>
            </a:r>
            <a:r>
              <a:rPr sz="1230" dirty="0">
                <a:latin typeface="Georgia"/>
                <a:cs typeface="Georgia"/>
              </a:rPr>
              <a:t>	</a:t>
            </a:r>
            <a:r>
              <a:rPr sz="1230" spc="4" dirty="0">
                <a:latin typeface="Georgia"/>
                <a:cs typeface="Georgia"/>
              </a:rPr>
              <a:t>is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916" y="3623066"/>
            <a:ext cx="1330076" cy="963204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spc="49" dirty="0">
                <a:latin typeface="Georgia"/>
                <a:cs typeface="Georgia"/>
              </a:rPr>
              <a:t>climbing </a:t>
            </a:r>
            <a:r>
              <a:rPr sz="1230" spc="7" dirty="0">
                <a:latin typeface="Georgia"/>
                <a:cs typeface="Georgia"/>
              </a:rPr>
              <a:t>a </a:t>
            </a:r>
            <a:r>
              <a:rPr sz="1230" spc="56" dirty="0">
                <a:latin typeface="Georgia"/>
                <a:cs typeface="Georgia"/>
              </a:rPr>
              <a:t>rock  </a:t>
            </a:r>
            <a:r>
              <a:rPr sz="1230" spc="4" dirty="0">
                <a:latin typeface="Georgia"/>
                <a:cs typeface="Georgia"/>
              </a:rPr>
              <a:t>wall.</a:t>
            </a:r>
            <a:endParaRPr sz="1230">
              <a:latin typeface="Georgia"/>
              <a:cs typeface="Georgia"/>
            </a:endParaRPr>
          </a:p>
          <a:p>
            <a:pPr marL="8929" marR="9822" algn="just">
              <a:lnSpc>
                <a:spcPts val="1385"/>
              </a:lnSpc>
              <a:spcBef>
                <a:spcPts val="278"/>
              </a:spcBef>
            </a:pPr>
            <a:r>
              <a:rPr sz="1230" b="1" u="heavy" spc="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1230" spc="7" dirty="0">
                <a:latin typeface="Georgia"/>
                <a:cs typeface="Georgia"/>
              </a:rPr>
              <a:t>: a </a:t>
            </a:r>
            <a:r>
              <a:rPr sz="1230" spc="4" dirty="0">
                <a:latin typeface="Georgia"/>
                <a:cs typeface="Georgia"/>
              </a:rPr>
              <a:t>young  girl is </a:t>
            </a:r>
            <a:r>
              <a:rPr sz="1230" spc="7" dirty="0">
                <a:latin typeface="Georgia"/>
                <a:cs typeface="Georgia"/>
              </a:rPr>
              <a:t>jumping </a:t>
            </a:r>
            <a:r>
              <a:rPr sz="1230" spc="4" dirty="0">
                <a:latin typeface="Georgia"/>
                <a:cs typeface="Georgia"/>
              </a:rPr>
              <a:t>off  </a:t>
            </a:r>
            <a:r>
              <a:rPr sz="1230" spc="7" dirty="0">
                <a:latin typeface="Georgia"/>
                <a:cs typeface="Georgia"/>
              </a:rPr>
              <a:t>a</a:t>
            </a:r>
            <a:r>
              <a:rPr sz="1230" spc="-4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tree.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7917" y="4732606"/>
            <a:ext cx="1323379" cy="745196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b="1" u="heavy" spc="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1230" spc="7" dirty="0">
                <a:latin typeface="Georgia"/>
                <a:cs typeface="Georgia"/>
              </a:rPr>
              <a:t>: a young </a:t>
            </a:r>
            <a:r>
              <a:rPr sz="1230" spc="4" dirty="0">
                <a:latin typeface="Georgia"/>
                <a:cs typeface="Georgia"/>
              </a:rPr>
              <a:t>girl  in </a:t>
            </a:r>
            <a:r>
              <a:rPr sz="1230" spc="7" dirty="0">
                <a:latin typeface="Georgia"/>
                <a:cs typeface="Georgia"/>
              </a:rPr>
              <a:t>a </a:t>
            </a:r>
            <a:r>
              <a:rPr sz="1230" spc="4" dirty="0">
                <a:latin typeface="Georgia"/>
                <a:cs typeface="Georgia"/>
              </a:rPr>
              <a:t>pink </a:t>
            </a:r>
            <a:r>
              <a:rPr sz="1230" dirty="0">
                <a:latin typeface="Georgia"/>
                <a:cs typeface="Georgia"/>
              </a:rPr>
              <a:t>shirt </a:t>
            </a:r>
            <a:r>
              <a:rPr sz="1230" spc="4" dirty="0">
                <a:latin typeface="Georgia"/>
                <a:cs typeface="Georgia"/>
              </a:rPr>
              <a:t>is  s</a:t>
            </a:r>
            <a:r>
              <a:rPr sz="1230" spc="-141" dirty="0">
                <a:latin typeface="Georgia"/>
                <a:cs typeface="Georgia"/>
              </a:rPr>
              <a:t> </a:t>
            </a:r>
            <a:r>
              <a:rPr sz="1230" spc="11" dirty="0">
                <a:latin typeface="Georgia"/>
                <a:cs typeface="Georgia"/>
              </a:rPr>
              <a:t>w</a:t>
            </a:r>
            <a:r>
              <a:rPr sz="1230" spc="-141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i</a:t>
            </a:r>
            <a:r>
              <a:rPr sz="1230" spc="-137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n</a:t>
            </a:r>
            <a:r>
              <a:rPr sz="1230" spc="-137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g</a:t>
            </a:r>
            <a:r>
              <a:rPr sz="1230" spc="-137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i</a:t>
            </a:r>
            <a:r>
              <a:rPr sz="1230" spc="-137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n</a:t>
            </a:r>
            <a:r>
              <a:rPr sz="1230" spc="-137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g</a:t>
            </a:r>
            <a:r>
              <a:rPr sz="1230" spc="80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o</a:t>
            </a:r>
            <a:r>
              <a:rPr sz="1230" spc="-141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n</a:t>
            </a:r>
            <a:r>
              <a:rPr sz="1230" spc="84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a  </a:t>
            </a:r>
            <a:r>
              <a:rPr sz="1230" spc="4" dirty="0">
                <a:latin typeface="Georgia"/>
                <a:cs typeface="Georgia"/>
              </a:rPr>
              <a:t>swing.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7390" y="3270834"/>
            <a:ext cx="1489918" cy="2005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  <a:tabLst>
                <a:tab pos="1401018" algn="l"/>
              </a:tabLst>
            </a:pPr>
            <a:r>
              <a:rPr sz="1230" b="1" u="heavy" spc="1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</a:t>
            </a:r>
            <a:r>
              <a:rPr sz="1230" b="1" u="heavy" spc="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asel</a:t>
            </a:r>
            <a:r>
              <a:rPr sz="1230" b="1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</a:t>
            </a:r>
            <a:r>
              <a:rPr sz="1230" b="1" u="heavy" spc="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ne</a:t>
            </a:r>
            <a:r>
              <a:rPr sz="1230" spc="4" dirty="0">
                <a:latin typeface="Georgia"/>
                <a:cs typeface="Georgia"/>
              </a:rPr>
              <a:t>:</a:t>
            </a:r>
            <a:r>
              <a:rPr sz="1230" dirty="0">
                <a:latin typeface="Georgia"/>
                <a:cs typeface="Georgia"/>
              </a:rPr>
              <a:t>	</a:t>
            </a:r>
            <a:r>
              <a:rPr sz="1230" spc="7" dirty="0">
                <a:latin typeface="Georgia"/>
                <a:cs typeface="Georgia"/>
              </a:rPr>
              <a:t>a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7390" y="3446955"/>
            <a:ext cx="1489918" cy="2005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  <a:tabLst>
                <a:tab pos="813019" algn="l"/>
                <a:tab pos="1340745" algn="l"/>
              </a:tabLst>
            </a:pPr>
            <a:r>
              <a:rPr sz="1230" spc="7" dirty="0">
                <a:latin typeface="Georgia"/>
                <a:cs typeface="Georgia"/>
              </a:rPr>
              <a:t>ba</a:t>
            </a:r>
            <a:r>
              <a:rPr sz="1230" spc="4" dirty="0">
                <a:latin typeface="Georgia"/>
                <a:cs typeface="Georgia"/>
              </a:rPr>
              <a:t>sk</a:t>
            </a:r>
            <a:r>
              <a:rPr sz="1230" spc="7" dirty="0">
                <a:latin typeface="Georgia"/>
                <a:cs typeface="Georgia"/>
              </a:rPr>
              <a:t>etba</a:t>
            </a:r>
            <a:r>
              <a:rPr sz="1230" dirty="0">
                <a:latin typeface="Georgia"/>
                <a:cs typeface="Georgia"/>
              </a:rPr>
              <a:t>l</a:t>
            </a:r>
            <a:r>
              <a:rPr sz="1230" spc="4" dirty="0">
                <a:latin typeface="Georgia"/>
                <a:cs typeface="Georgia"/>
              </a:rPr>
              <a:t>l</a:t>
            </a:r>
            <a:r>
              <a:rPr sz="1230" dirty="0">
                <a:latin typeface="Georgia"/>
                <a:cs typeface="Georgia"/>
              </a:rPr>
              <a:t>	</a:t>
            </a:r>
            <a:r>
              <a:rPr sz="1230" spc="7" dirty="0">
                <a:latin typeface="Georgia"/>
                <a:cs typeface="Georgia"/>
              </a:rPr>
              <a:t>p</a:t>
            </a:r>
            <a:r>
              <a:rPr sz="1230" dirty="0">
                <a:latin typeface="Georgia"/>
                <a:cs typeface="Georgia"/>
              </a:rPr>
              <a:t>l</a:t>
            </a:r>
            <a:r>
              <a:rPr sz="1230" spc="7" dirty="0">
                <a:latin typeface="Georgia"/>
                <a:cs typeface="Georgia"/>
              </a:rPr>
              <a:t>ayer</a:t>
            </a:r>
            <a:r>
              <a:rPr sz="1230" dirty="0">
                <a:latin typeface="Georgia"/>
                <a:cs typeface="Georgia"/>
              </a:rPr>
              <a:t>	</a:t>
            </a:r>
            <a:r>
              <a:rPr sz="1230" spc="4" dirty="0">
                <a:latin typeface="Georgia"/>
                <a:cs typeface="Georgia"/>
              </a:rPr>
              <a:t>in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17389" y="3623065"/>
            <a:ext cx="1505545" cy="1142741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18752" algn="just">
              <a:lnSpc>
                <a:spcPts val="1385"/>
              </a:lnSpc>
              <a:spcBef>
                <a:spcPts val="211"/>
              </a:spcBef>
            </a:pPr>
            <a:r>
              <a:rPr sz="1230" spc="7" dirty="0">
                <a:latin typeface="Georgia"/>
                <a:cs typeface="Georgia"/>
              </a:rPr>
              <a:t>a </a:t>
            </a:r>
            <a:r>
              <a:rPr sz="1230" spc="67" dirty="0">
                <a:latin typeface="Georgia"/>
                <a:cs typeface="Georgia"/>
              </a:rPr>
              <a:t>red </a:t>
            </a:r>
            <a:r>
              <a:rPr sz="1230" spc="84" dirty="0">
                <a:latin typeface="Georgia"/>
                <a:cs typeface="Georgia"/>
              </a:rPr>
              <a:t>uniform </a:t>
            </a:r>
            <a:r>
              <a:rPr sz="1230" spc="49" dirty="0">
                <a:latin typeface="Georgia"/>
                <a:cs typeface="Georgia"/>
              </a:rPr>
              <a:t>is  </a:t>
            </a:r>
            <a:r>
              <a:rPr sz="1230" spc="4" dirty="0">
                <a:latin typeface="Georgia"/>
                <a:cs typeface="Georgia"/>
              </a:rPr>
              <a:t>playing </a:t>
            </a:r>
            <a:r>
              <a:rPr sz="1230" spc="7" dirty="0">
                <a:latin typeface="Georgia"/>
                <a:cs typeface="Georgia"/>
              </a:rPr>
              <a:t>with a</a:t>
            </a:r>
            <a:r>
              <a:rPr sz="1230" spc="-21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ball.</a:t>
            </a:r>
            <a:endParaRPr sz="1230">
              <a:latin typeface="Georgia"/>
              <a:cs typeface="Georgia"/>
            </a:endParaRPr>
          </a:p>
          <a:p>
            <a:pPr marL="8929" marR="3572" algn="just">
              <a:lnSpc>
                <a:spcPts val="1385"/>
              </a:lnSpc>
              <a:spcBef>
                <a:spcPts val="278"/>
              </a:spcBef>
            </a:pPr>
            <a:r>
              <a:rPr sz="1230" b="1" u="heavy" spc="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1230" spc="7" dirty="0">
                <a:latin typeface="Georgia"/>
                <a:cs typeface="Georgia"/>
              </a:rPr>
              <a:t>: a </a:t>
            </a:r>
            <a:r>
              <a:rPr sz="1230" spc="4" dirty="0">
                <a:latin typeface="Georgia"/>
                <a:cs typeface="Georgia"/>
              </a:rPr>
              <a:t>basketball  </a:t>
            </a:r>
            <a:r>
              <a:rPr sz="1230" spc="109" dirty="0">
                <a:latin typeface="Georgia"/>
                <a:cs typeface="Georgia"/>
              </a:rPr>
              <a:t>player </a:t>
            </a:r>
            <a:r>
              <a:rPr sz="1230" spc="67" dirty="0">
                <a:latin typeface="Georgia"/>
                <a:cs typeface="Georgia"/>
              </a:rPr>
              <a:t>in </a:t>
            </a:r>
            <a:r>
              <a:rPr sz="1230" spc="7" dirty="0">
                <a:latin typeface="Georgia"/>
                <a:cs typeface="Georgia"/>
              </a:rPr>
              <a:t>a </a:t>
            </a:r>
            <a:r>
              <a:rPr sz="1230" spc="98" dirty="0">
                <a:latin typeface="Georgia"/>
                <a:cs typeface="Georgia"/>
              </a:rPr>
              <a:t>blue  </a:t>
            </a:r>
            <a:r>
              <a:rPr sz="1230" spc="7" dirty="0">
                <a:latin typeface="Georgia"/>
                <a:cs typeface="Georgia"/>
              </a:rPr>
              <a:t>uniform </a:t>
            </a:r>
            <a:r>
              <a:rPr sz="1230" spc="4" dirty="0">
                <a:latin typeface="Georgia"/>
                <a:cs typeface="Georgia"/>
              </a:rPr>
              <a:t>is </a:t>
            </a:r>
            <a:r>
              <a:rPr sz="1230" spc="7" dirty="0">
                <a:latin typeface="Georgia"/>
                <a:cs typeface="Georgia"/>
              </a:rPr>
              <a:t>jumping  over </a:t>
            </a:r>
            <a:r>
              <a:rPr sz="1230" spc="4" dirty="0">
                <a:latin typeface="Georgia"/>
                <a:cs typeface="Georgia"/>
              </a:rPr>
              <a:t>the</a:t>
            </a:r>
            <a:r>
              <a:rPr sz="1230" spc="-7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goal.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7390" y="4750216"/>
            <a:ext cx="1497062" cy="745196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b="1" u="heavy" spc="2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1230" spc="21" dirty="0">
                <a:latin typeface="Georgia"/>
                <a:cs typeface="Georgia"/>
              </a:rPr>
              <a:t>: </a:t>
            </a:r>
            <a:r>
              <a:rPr sz="1230" spc="7" dirty="0">
                <a:latin typeface="Georgia"/>
                <a:cs typeface="Georgia"/>
              </a:rPr>
              <a:t>a </a:t>
            </a:r>
            <a:r>
              <a:rPr sz="1230" spc="21" dirty="0">
                <a:latin typeface="Georgia"/>
                <a:cs typeface="Georgia"/>
              </a:rPr>
              <a:t>basketball  </a:t>
            </a:r>
            <a:r>
              <a:rPr sz="1230" spc="49" dirty="0">
                <a:latin typeface="Georgia"/>
                <a:cs typeface="Georgia"/>
              </a:rPr>
              <a:t>player </a:t>
            </a:r>
            <a:r>
              <a:rPr sz="1230" spc="32" dirty="0">
                <a:latin typeface="Georgia"/>
                <a:cs typeface="Georgia"/>
              </a:rPr>
              <a:t>in </a:t>
            </a:r>
            <a:r>
              <a:rPr sz="1230" spc="7" dirty="0">
                <a:latin typeface="Georgia"/>
                <a:cs typeface="Georgia"/>
              </a:rPr>
              <a:t>a </a:t>
            </a:r>
            <a:r>
              <a:rPr sz="1230" spc="60" dirty="0">
                <a:latin typeface="Georgia"/>
                <a:cs typeface="Georgia"/>
              </a:rPr>
              <a:t>white  </a:t>
            </a:r>
            <a:r>
              <a:rPr sz="1230" spc="7" dirty="0">
                <a:latin typeface="Georgia"/>
                <a:cs typeface="Georgia"/>
              </a:rPr>
              <a:t>uniform </a:t>
            </a:r>
            <a:r>
              <a:rPr sz="1230" spc="4" dirty="0">
                <a:latin typeface="Georgia"/>
                <a:cs typeface="Georgia"/>
              </a:rPr>
              <a:t>is trying to  </a:t>
            </a:r>
            <a:r>
              <a:rPr sz="1230" spc="7" dirty="0">
                <a:latin typeface="Georgia"/>
                <a:cs typeface="Georgia"/>
              </a:rPr>
              <a:t>make a</a:t>
            </a:r>
            <a:r>
              <a:rPr sz="1230" spc="-7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shot.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38862" y="3270834"/>
            <a:ext cx="1654225" cy="1142741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 algn="just">
              <a:lnSpc>
                <a:spcPts val="1385"/>
              </a:lnSpc>
              <a:spcBef>
                <a:spcPts val="211"/>
              </a:spcBef>
            </a:pPr>
            <a:r>
              <a:rPr sz="1230" b="1" u="heavy" spc="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1230" spc="4" dirty="0">
                <a:latin typeface="Georgia"/>
                <a:cs typeface="Georgia"/>
              </a:rPr>
              <a:t>: </a:t>
            </a:r>
            <a:r>
              <a:rPr sz="1230" spc="7" dirty="0">
                <a:latin typeface="Georgia"/>
                <a:cs typeface="Georgia"/>
              </a:rPr>
              <a:t>a person</a:t>
            </a:r>
            <a:r>
              <a:rPr sz="1230" spc="-28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in  </a:t>
            </a:r>
            <a:r>
              <a:rPr sz="1230" spc="7" dirty="0">
                <a:latin typeface="Georgia"/>
                <a:cs typeface="Georgia"/>
              </a:rPr>
              <a:t>a red </a:t>
            </a:r>
            <a:r>
              <a:rPr sz="1230" spc="4" dirty="0">
                <a:latin typeface="Georgia"/>
                <a:cs typeface="Georgia"/>
              </a:rPr>
              <a:t>jacket is riding </a:t>
            </a:r>
            <a:r>
              <a:rPr sz="1230" spc="7" dirty="0">
                <a:latin typeface="Georgia"/>
                <a:cs typeface="Georgia"/>
              </a:rPr>
              <a:t>a  b</a:t>
            </a:r>
            <a:r>
              <a:rPr sz="1230" spc="-91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i</a:t>
            </a:r>
            <a:r>
              <a:rPr sz="1230" spc="-91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k</a:t>
            </a:r>
            <a:r>
              <a:rPr sz="1230" spc="-91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e</a:t>
            </a:r>
            <a:r>
              <a:rPr sz="1230" spc="112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t</a:t>
            </a:r>
            <a:r>
              <a:rPr sz="1230" spc="-91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h</a:t>
            </a:r>
            <a:r>
              <a:rPr sz="1230" spc="-88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r</a:t>
            </a:r>
            <a:r>
              <a:rPr sz="1230" spc="-91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o</a:t>
            </a:r>
            <a:r>
              <a:rPr sz="1230" spc="-91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u</a:t>
            </a:r>
            <a:r>
              <a:rPr sz="1230" spc="-88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g</a:t>
            </a:r>
            <a:r>
              <a:rPr sz="1230" spc="-91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h</a:t>
            </a:r>
            <a:r>
              <a:rPr sz="1230" spc="109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t</a:t>
            </a:r>
            <a:r>
              <a:rPr sz="1230" spc="-88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h</a:t>
            </a:r>
            <a:r>
              <a:rPr sz="1230" spc="-91" dirty="0">
                <a:latin typeface="Georgia"/>
                <a:cs typeface="Georgia"/>
              </a:rPr>
              <a:t> </a:t>
            </a:r>
            <a:r>
              <a:rPr sz="1230" spc="7" dirty="0">
                <a:latin typeface="Georgia"/>
                <a:cs typeface="Georgia"/>
              </a:rPr>
              <a:t>e  woods.</a:t>
            </a:r>
            <a:endParaRPr sz="1230">
              <a:latin typeface="Georgia"/>
              <a:cs typeface="Georgia"/>
            </a:endParaRPr>
          </a:p>
          <a:p>
            <a:pPr marL="8929" marR="3572" algn="just">
              <a:lnSpc>
                <a:spcPts val="1385"/>
              </a:lnSpc>
              <a:spcBef>
                <a:spcPts val="281"/>
              </a:spcBef>
            </a:pPr>
            <a:r>
              <a:rPr sz="1230" b="1" u="heavy" spc="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1230" spc="7" dirty="0">
                <a:latin typeface="Georgia"/>
                <a:cs typeface="Georgia"/>
              </a:rPr>
              <a:t>: a </a:t>
            </a:r>
            <a:r>
              <a:rPr sz="1230" spc="4" dirty="0">
                <a:latin typeface="Georgia"/>
                <a:cs typeface="Georgia"/>
              </a:rPr>
              <a:t>car drives  through </a:t>
            </a:r>
            <a:r>
              <a:rPr sz="1230" spc="7" dirty="0">
                <a:latin typeface="Georgia"/>
                <a:cs typeface="Georgia"/>
              </a:rPr>
              <a:t>a mud</a:t>
            </a:r>
            <a:r>
              <a:rPr sz="1230" spc="-14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puddle.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38862" y="4574104"/>
            <a:ext cx="1654225" cy="386123"/>
          </a:xfrm>
          <a:prstGeom prst="rect">
            <a:avLst/>
          </a:prstGeom>
        </p:spPr>
        <p:txBody>
          <a:bodyPr vert="horz" wrap="square" lIns="0" tIns="26789" rIns="0" bIns="0" rtlCol="0">
            <a:spAutoFit/>
          </a:bodyPr>
          <a:lstStyle/>
          <a:p>
            <a:pPr marL="8929" marR="3572">
              <a:lnSpc>
                <a:spcPts val="1385"/>
              </a:lnSpc>
              <a:spcBef>
                <a:spcPts val="211"/>
              </a:spcBef>
              <a:tabLst>
                <a:tab pos="586660" algn="l"/>
                <a:tab pos="789803" algn="l"/>
                <a:tab pos="1155460" algn="l"/>
              </a:tabLst>
            </a:pPr>
            <a:r>
              <a:rPr sz="1230" b="1" u="heavy" spc="109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1230" spc="4" dirty="0">
                <a:latin typeface="Georgia"/>
                <a:cs typeface="Georgia"/>
              </a:rPr>
              <a:t>:</a:t>
            </a:r>
            <a:r>
              <a:rPr sz="1230" dirty="0">
                <a:latin typeface="Georgia"/>
                <a:cs typeface="Georgia"/>
              </a:rPr>
              <a:t>	</a:t>
            </a:r>
            <a:r>
              <a:rPr sz="1230" spc="7" dirty="0">
                <a:latin typeface="Georgia"/>
                <a:cs typeface="Georgia"/>
              </a:rPr>
              <a:t>a</a:t>
            </a:r>
            <a:r>
              <a:rPr sz="1230" dirty="0">
                <a:latin typeface="Georgia"/>
                <a:cs typeface="Georgia"/>
              </a:rPr>
              <a:t>	</a:t>
            </a:r>
            <a:r>
              <a:rPr sz="1230" spc="105" dirty="0">
                <a:latin typeface="Georgia"/>
                <a:cs typeface="Georgia"/>
              </a:rPr>
              <a:t>ca</a:t>
            </a:r>
            <a:r>
              <a:rPr sz="1230" spc="4" dirty="0">
                <a:latin typeface="Georgia"/>
                <a:cs typeface="Georgia"/>
              </a:rPr>
              <a:t>r</a:t>
            </a:r>
            <a:r>
              <a:rPr sz="1230" dirty="0">
                <a:latin typeface="Georgia"/>
                <a:cs typeface="Georgia"/>
              </a:rPr>
              <a:t>	</a:t>
            </a:r>
            <a:r>
              <a:rPr sz="1230" spc="102" dirty="0">
                <a:latin typeface="Georgia"/>
                <a:cs typeface="Georgia"/>
              </a:rPr>
              <a:t>drive</a:t>
            </a:r>
            <a:r>
              <a:rPr sz="1230" spc="4" dirty="0">
                <a:latin typeface="Georgia"/>
                <a:cs typeface="Georgia"/>
              </a:rPr>
              <a:t>s  through </a:t>
            </a:r>
            <a:r>
              <a:rPr sz="1230" spc="7" dirty="0">
                <a:latin typeface="Georgia"/>
                <a:cs typeface="Georgia"/>
              </a:rPr>
              <a:t>a</a:t>
            </a:r>
            <a:r>
              <a:rPr sz="1230" spc="-4" dirty="0">
                <a:latin typeface="Georgia"/>
                <a:cs typeface="Georgia"/>
              </a:rPr>
              <a:t> </a:t>
            </a:r>
            <a:r>
              <a:rPr sz="1230" spc="4" dirty="0">
                <a:latin typeface="Georgia"/>
                <a:cs typeface="Georgia"/>
              </a:rPr>
              <a:t>forest.</a:t>
            </a:r>
            <a:endParaRPr sz="123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68322" y="1694711"/>
            <a:ext cx="1574009" cy="1514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3733699" y="1694712"/>
            <a:ext cx="1574000" cy="1510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464437" y="1694711"/>
            <a:ext cx="1574004" cy="1514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7020538" y="1694711"/>
            <a:ext cx="1574000" cy="1514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2116640" y="1694711"/>
            <a:ext cx="1546746" cy="15146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3663261" y="3306538"/>
            <a:ext cx="141879" cy="1238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1976002" y="3293639"/>
            <a:ext cx="123091" cy="1333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1976002" y="4068557"/>
            <a:ext cx="123091" cy="1333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1975711" y="4841959"/>
            <a:ext cx="142208" cy="1204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394800" y="3329913"/>
            <a:ext cx="101035" cy="100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394800" y="4069604"/>
            <a:ext cx="101035" cy="100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393813" y="4821004"/>
            <a:ext cx="142208" cy="1271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6897175" y="4824349"/>
            <a:ext cx="142208" cy="1204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5192529" y="4825858"/>
            <a:ext cx="123091" cy="1333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5192529" y="4068557"/>
            <a:ext cx="123091" cy="1333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5193227" y="3314522"/>
            <a:ext cx="97361" cy="986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6933319" y="3329913"/>
            <a:ext cx="101037" cy="1008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3645679" y="4063837"/>
            <a:ext cx="141879" cy="1238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3627918" y="4771516"/>
            <a:ext cx="142208" cy="1908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6897175" y="4049434"/>
            <a:ext cx="142208" cy="1908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1857375" y="-186539"/>
            <a:ext cx="5426571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DSD </a:t>
            </a:r>
            <a:r>
              <a:rPr spc="-4" dirty="0"/>
              <a:t>on Caption</a:t>
            </a:r>
            <a:r>
              <a:rPr spc="-35" dirty="0"/>
              <a:t> </a:t>
            </a:r>
            <a:r>
              <a:rPr spc="-4" dirty="0"/>
              <a:t>Generation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42875" y="5982891"/>
            <a:ext cx="6543675" cy="74242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7859">
              <a:lnSpc>
                <a:spcPts val="1540"/>
              </a:lnSpc>
              <a:spcBef>
                <a:spcPts val="70"/>
              </a:spcBef>
            </a:pPr>
            <a:r>
              <a:rPr sz="1266" dirty="0">
                <a:solidFill>
                  <a:srgbClr val="53585F"/>
                </a:solidFill>
                <a:latin typeface="Arial"/>
                <a:cs typeface="Arial"/>
              </a:rPr>
              <a:t>Baseline model: Andrej </a:t>
            </a:r>
            <a:r>
              <a:rPr sz="1266" spc="-14" dirty="0">
                <a:solidFill>
                  <a:srgbClr val="53585F"/>
                </a:solidFill>
                <a:latin typeface="Arial"/>
                <a:cs typeface="Arial"/>
              </a:rPr>
              <a:t>Karpathy, </a:t>
            </a:r>
            <a:r>
              <a:rPr sz="1336" dirty="0">
                <a:solidFill>
                  <a:srgbClr val="63A52A"/>
                </a:solidFill>
                <a:latin typeface="Arial"/>
                <a:cs typeface="Arial"/>
              </a:rPr>
              <a:t>Neural </a:t>
            </a:r>
            <a:r>
              <a:rPr sz="1336" spc="-39" dirty="0">
                <a:solidFill>
                  <a:srgbClr val="63A52A"/>
                </a:solidFill>
                <a:latin typeface="Arial"/>
                <a:cs typeface="Arial"/>
              </a:rPr>
              <a:t>Talk </a:t>
            </a:r>
            <a:r>
              <a:rPr sz="1336" dirty="0">
                <a:solidFill>
                  <a:srgbClr val="63A52A"/>
                </a:solidFill>
                <a:latin typeface="Arial"/>
                <a:cs typeface="Arial"/>
              </a:rPr>
              <a:t>model</a:t>
            </a:r>
            <a:r>
              <a:rPr sz="1336" spc="-74" dirty="0">
                <a:solidFill>
                  <a:srgbClr val="63A52A"/>
                </a:solidFill>
                <a:latin typeface="Arial"/>
                <a:cs typeface="Arial"/>
              </a:rPr>
              <a:t> </a:t>
            </a:r>
            <a:r>
              <a:rPr sz="1336" dirty="0">
                <a:solidFill>
                  <a:srgbClr val="63A52A"/>
                </a:solidFill>
                <a:latin typeface="Arial"/>
                <a:cs typeface="Arial"/>
              </a:rPr>
              <a:t>zoo.</a:t>
            </a:r>
            <a:endParaRPr sz="1336">
              <a:latin typeface="Arial"/>
              <a:cs typeface="Arial"/>
            </a:endParaRPr>
          </a:p>
          <a:p>
            <a:pPr marL="8929">
              <a:lnSpc>
                <a:spcPts val="1540"/>
              </a:lnSpc>
            </a:pPr>
            <a:r>
              <a:rPr sz="1336" dirty="0">
                <a:solidFill>
                  <a:srgbClr val="53585F"/>
                </a:solidFill>
                <a:latin typeface="Arial"/>
                <a:cs typeface="Arial"/>
              </a:rPr>
              <a:t>Han et al. “DSD: Dense-Sparse-Dense </a:t>
            </a:r>
            <a:r>
              <a:rPr sz="1336" spc="-7" dirty="0">
                <a:solidFill>
                  <a:srgbClr val="53585F"/>
                </a:solidFill>
                <a:latin typeface="Arial"/>
                <a:cs typeface="Arial"/>
              </a:rPr>
              <a:t>Training </a:t>
            </a:r>
            <a:r>
              <a:rPr sz="1336" spc="-4" dirty="0">
                <a:solidFill>
                  <a:srgbClr val="53585F"/>
                </a:solidFill>
                <a:latin typeface="Arial"/>
                <a:cs typeface="Arial"/>
              </a:rPr>
              <a:t>for </a:t>
            </a:r>
            <a:r>
              <a:rPr sz="1336" dirty="0">
                <a:solidFill>
                  <a:srgbClr val="53585F"/>
                </a:solidFill>
                <a:latin typeface="Arial"/>
                <a:cs typeface="Arial"/>
              </a:rPr>
              <a:t>Deep Neural </a:t>
            </a:r>
            <a:r>
              <a:rPr sz="1336" spc="-4" dirty="0">
                <a:solidFill>
                  <a:srgbClr val="53585F"/>
                </a:solidFill>
                <a:latin typeface="Arial"/>
                <a:cs typeface="Arial"/>
              </a:rPr>
              <a:t>Networks”, ICLR</a:t>
            </a:r>
            <a:r>
              <a:rPr sz="1336" spc="-3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336" spc="-4" dirty="0">
                <a:solidFill>
                  <a:srgbClr val="53585F"/>
                </a:solidFill>
                <a:latin typeface="Arial"/>
                <a:cs typeface="Arial"/>
              </a:rPr>
              <a:t>2017</a:t>
            </a:r>
            <a:endParaRPr sz="1336">
              <a:latin typeface="Arial"/>
              <a:cs typeface="Arial"/>
            </a:endParaRPr>
          </a:p>
          <a:p>
            <a:pPr marL="4286098">
              <a:spcBef>
                <a:spcPts val="1209"/>
              </a:spcBef>
            </a:pPr>
            <a:r>
              <a:rPr sz="1266" spc="-4" dirty="0">
                <a:latin typeface="Arial"/>
                <a:cs typeface="Arial"/>
              </a:rPr>
              <a:t>137</a:t>
            </a:r>
            <a:endParaRPr sz="12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624456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89695" y="2506298"/>
            <a:ext cx="2131963" cy="804357"/>
          </a:xfrm>
          <a:prstGeom prst="rect">
            <a:avLst/>
          </a:prstGeom>
        </p:spPr>
        <p:txBody>
          <a:bodyPr vert="horz" wrap="square" lIns="0" tIns="21878" rIns="0" bIns="0" rtlCol="0">
            <a:spAutoFit/>
          </a:bodyPr>
          <a:lstStyle/>
          <a:p>
            <a:pPr marL="8929" marR="126797">
              <a:lnSpc>
                <a:spcPts val="1048"/>
              </a:lnSpc>
              <a:spcBef>
                <a:spcPts val="172"/>
              </a:spcBef>
            </a:pPr>
            <a:r>
              <a:rPr sz="914" b="1" u="sng" spc="1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914" spc="11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8" dirty="0">
                <a:latin typeface="Georgia"/>
                <a:cs typeface="Georgia"/>
              </a:rPr>
              <a:t>man </a:t>
            </a:r>
            <a:r>
              <a:rPr sz="914" spc="11" dirty="0">
                <a:latin typeface="Georgia"/>
                <a:cs typeface="Georgia"/>
              </a:rPr>
              <a:t>in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1" dirty="0">
                <a:latin typeface="Georgia"/>
                <a:cs typeface="Georgia"/>
              </a:rPr>
              <a:t>red shirt </a:t>
            </a:r>
            <a:r>
              <a:rPr sz="914" spc="14" dirty="0">
                <a:latin typeface="Georgia"/>
                <a:cs typeface="Georgia"/>
              </a:rPr>
              <a:t>and  </a:t>
            </a:r>
            <a:r>
              <a:rPr sz="914" spc="11" dirty="0">
                <a:latin typeface="Georgia"/>
                <a:cs typeface="Georgia"/>
              </a:rPr>
              <a:t>jeans </a:t>
            </a:r>
            <a:r>
              <a:rPr sz="914" spc="7" dirty="0">
                <a:latin typeface="Georgia"/>
                <a:cs typeface="Georgia"/>
              </a:rPr>
              <a:t>is </a:t>
            </a:r>
            <a:r>
              <a:rPr sz="914" spc="11" dirty="0">
                <a:latin typeface="Georgia"/>
                <a:cs typeface="Georgia"/>
              </a:rPr>
              <a:t>riding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1" dirty="0">
                <a:latin typeface="Georgia"/>
                <a:cs typeface="Georgia"/>
              </a:rPr>
              <a:t>bicycle </a:t>
            </a:r>
            <a:r>
              <a:rPr sz="914" spc="14" dirty="0">
                <a:latin typeface="Georgia"/>
                <a:cs typeface="Georgia"/>
              </a:rPr>
              <a:t>down a</a:t>
            </a:r>
            <a:r>
              <a:rPr sz="914" spc="-56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street.  </a:t>
            </a:r>
            <a:r>
              <a:rPr sz="914" b="1" u="sng" spc="1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914" spc="14" dirty="0">
                <a:latin typeface="Georgia"/>
                <a:cs typeface="Georgia"/>
              </a:rPr>
              <a:t>: a </a:t>
            </a:r>
            <a:r>
              <a:rPr sz="914" spc="18" dirty="0">
                <a:latin typeface="Georgia"/>
                <a:cs typeface="Georgia"/>
              </a:rPr>
              <a:t>man </a:t>
            </a:r>
            <a:r>
              <a:rPr sz="914" spc="11" dirty="0">
                <a:latin typeface="Georgia"/>
                <a:cs typeface="Georgia"/>
              </a:rPr>
              <a:t>in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1" dirty="0">
                <a:latin typeface="Georgia"/>
                <a:cs typeface="Georgia"/>
              </a:rPr>
              <a:t>red shirt </a:t>
            </a:r>
            <a:r>
              <a:rPr sz="914" spc="14" dirty="0">
                <a:latin typeface="Georgia"/>
                <a:cs typeface="Georgia"/>
              </a:rPr>
              <a:t>and a  </a:t>
            </a:r>
            <a:r>
              <a:rPr sz="914" spc="18" dirty="0">
                <a:latin typeface="Georgia"/>
                <a:cs typeface="Georgia"/>
              </a:rPr>
              <a:t>woman </a:t>
            </a:r>
            <a:r>
              <a:rPr sz="914" spc="11" dirty="0">
                <a:latin typeface="Georgia"/>
                <a:cs typeface="Georgia"/>
              </a:rPr>
              <a:t>in </a:t>
            </a:r>
            <a:r>
              <a:rPr sz="914" spc="14" dirty="0">
                <a:latin typeface="Georgia"/>
                <a:cs typeface="Georgia"/>
              </a:rPr>
              <a:t>a</a:t>
            </a:r>
            <a:r>
              <a:rPr sz="914" spc="-25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wheelchair.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991"/>
              </a:lnSpc>
            </a:pPr>
            <a:r>
              <a:rPr sz="914" b="1" u="sng" spc="18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914" spc="18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8" dirty="0">
                <a:latin typeface="Georgia"/>
                <a:cs typeface="Georgia"/>
              </a:rPr>
              <a:t>man </a:t>
            </a:r>
            <a:r>
              <a:rPr sz="914" spc="14" dirty="0">
                <a:latin typeface="Georgia"/>
                <a:cs typeface="Georgia"/>
              </a:rPr>
              <a:t>and a </a:t>
            </a:r>
            <a:r>
              <a:rPr sz="914" spc="18" dirty="0">
                <a:latin typeface="Georgia"/>
                <a:cs typeface="Georgia"/>
              </a:rPr>
              <a:t>woman </a:t>
            </a:r>
            <a:r>
              <a:rPr sz="914" spc="11" dirty="0">
                <a:latin typeface="Georgia"/>
                <a:cs typeface="Georgia"/>
              </a:rPr>
              <a:t>are riding</a:t>
            </a:r>
            <a:r>
              <a:rPr sz="914" spc="-112" dirty="0">
                <a:latin typeface="Georgia"/>
                <a:cs typeface="Georgia"/>
              </a:rPr>
              <a:t> </a:t>
            </a:r>
            <a:r>
              <a:rPr sz="914" spc="14" dirty="0">
                <a:latin typeface="Georgia"/>
                <a:cs typeface="Georgia"/>
              </a:rPr>
              <a:t>on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1072"/>
              </a:lnSpc>
            </a:pPr>
            <a:r>
              <a:rPr sz="914" spc="14" dirty="0">
                <a:latin typeface="Georgia"/>
                <a:cs typeface="Georgia"/>
              </a:rPr>
              <a:t>a</a:t>
            </a:r>
            <a:r>
              <a:rPr sz="914" dirty="0">
                <a:latin typeface="Georgia"/>
                <a:cs typeface="Georgia"/>
              </a:rPr>
              <a:t> </a:t>
            </a:r>
            <a:r>
              <a:rPr sz="914" spc="7" dirty="0">
                <a:latin typeface="Georgia"/>
                <a:cs typeface="Georgia"/>
              </a:rPr>
              <a:t>street.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5527" y="2506298"/>
            <a:ext cx="2141339" cy="804357"/>
          </a:xfrm>
          <a:prstGeom prst="rect">
            <a:avLst/>
          </a:prstGeom>
        </p:spPr>
        <p:txBody>
          <a:bodyPr vert="horz" wrap="square" lIns="0" tIns="21878" rIns="0" bIns="0" rtlCol="0">
            <a:spAutoFit/>
          </a:bodyPr>
          <a:lstStyle/>
          <a:p>
            <a:pPr marL="8929" marR="8929">
              <a:lnSpc>
                <a:spcPts val="1048"/>
              </a:lnSpc>
              <a:spcBef>
                <a:spcPts val="172"/>
              </a:spcBef>
            </a:pPr>
            <a:r>
              <a:rPr sz="914" b="1" u="sng" spc="1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914" spc="11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two </a:t>
            </a:r>
            <a:r>
              <a:rPr sz="914" spc="7" dirty="0">
                <a:latin typeface="Georgia"/>
                <a:cs typeface="Georgia"/>
              </a:rPr>
              <a:t>girls </a:t>
            </a:r>
            <a:r>
              <a:rPr sz="914" spc="11" dirty="0">
                <a:latin typeface="Georgia"/>
                <a:cs typeface="Georgia"/>
              </a:rPr>
              <a:t>in bathing suits are  playing in the</a:t>
            </a:r>
            <a:r>
              <a:rPr sz="914" spc="-11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water.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991"/>
              </a:lnSpc>
            </a:pPr>
            <a:r>
              <a:rPr sz="914" b="1" u="sng" spc="1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914" spc="14" dirty="0">
                <a:latin typeface="Georgia"/>
                <a:cs typeface="Georgia"/>
              </a:rPr>
              <a:t>: two </a:t>
            </a:r>
            <a:r>
              <a:rPr sz="914" spc="11" dirty="0">
                <a:latin typeface="Georgia"/>
                <a:cs typeface="Georgia"/>
              </a:rPr>
              <a:t>children are playing in</a:t>
            </a:r>
            <a:r>
              <a:rPr sz="914" spc="-53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the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1048"/>
              </a:lnSpc>
            </a:pPr>
            <a:r>
              <a:rPr sz="914" spc="11" dirty="0">
                <a:latin typeface="Georgia"/>
                <a:cs typeface="Georgia"/>
              </a:rPr>
              <a:t>sand.</a:t>
            </a:r>
            <a:endParaRPr sz="914">
              <a:latin typeface="Georgia"/>
              <a:cs typeface="Georgia"/>
            </a:endParaRPr>
          </a:p>
          <a:p>
            <a:pPr marL="8929" marR="174569">
              <a:lnSpc>
                <a:spcPts val="1048"/>
              </a:lnSpc>
              <a:spcBef>
                <a:spcPts val="53"/>
              </a:spcBef>
            </a:pPr>
            <a:r>
              <a:rPr sz="914" b="1" u="sng" spc="18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914" spc="18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two </a:t>
            </a:r>
            <a:r>
              <a:rPr sz="914" spc="11" dirty="0">
                <a:latin typeface="Georgia"/>
                <a:cs typeface="Georgia"/>
              </a:rPr>
              <a:t>children are playing in</a:t>
            </a:r>
            <a:r>
              <a:rPr sz="914" spc="-53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the  sand.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4970" y="2506299"/>
            <a:ext cx="1778347" cy="278572"/>
          </a:xfrm>
          <a:prstGeom prst="rect">
            <a:avLst/>
          </a:prstGeom>
        </p:spPr>
        <p:txBody>
          <a:bodyPr vert="horz" wrap="square" lIns="0" tIns="21878" rIns="0" bIns="0" rtlCol="0">
            <a:spAutoFit/>
          </a:bodyPr>
          <a:lstStyle/>
          <a:p>
            <a:pPr marL="8929" marR="3572">
              <a:lnSpc>
                <a:spcPts val="1048"/>
              </a:lnSpc>
              <a:spcBef>
                <a:spcPts val="172"/>
              </a:spcBef>
            </a:pPr>
            <a:r>
              <a:rPr sz="914" b="1" u="sng" spc="1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914" spc="11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group </a:t>
            </a:r>
            <a:r>
              <a:rPr sz="914" spc="11" dirty="0">
                <a:latin typeface="Georgia"/>
                <a:cs typeface="Georgia"/>
              </a:rPr>
              <a:t>of people </a:t>
            </a:r>
            <a:r>
              <a:rPr sz="914" spc="7" dirty="0">
                <a:latin typeface="Georgia"/>
                <a:cs typeface="Georgia"/>
              </a:rPr>
              <a:t>are  </a:t>
            </a:r>
            <a:r>
              <a:rPr sz="914" spc="11" dirty="0">
                <a:latin typeface="Georgia"/>
                <a:cs typeface="Georgia"/>
              </a:rPr>
              <a:t>standing in front of </a:t>
            </a:r>
            <a:r>
              <a:rPr sz="914" spc="14" dirty="0">
                <a:latin typeface="Georgia"/>
                <a:cs typeface="Georgia"/>
              </a:rPr>
              <a:t>a</a:t>
            </a:r>
            <a:r>
              <a:rPr sz="914" spc="-35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building.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4970" y="2772038"/>
            <a:ext cx="2102048" cy="153304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>
              <a:spcBef>
                <a:spcPts val="98"/>
              </a:spcBef>
            </a:pPr>
            <a:r>
              <a:rPr sz="914" b="1" u="sng" spc="1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914" spc="14" dirty="0">
                <a:latin typeface="Georgia"/>
                <a:cs typeface="Georgia"/>
              </a:rPr>
              <a:t>: a group </a:t>
            </a:r>
            <a:r>
              <a:rPr sz="914" spc="11" dirty="0">
                <a:latin typeface="Georgia"/>
                <a:cs typeface="Georgia"/>
              </a:rPr>
              <a:t>of people are</a:t>
            </a:r>
            <a:r>
              <a:rPr sz="914" spc="-49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standing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970" y="3037785"/>
            <a:ext cx="2137321" cy="278572"/>
          </a:xfrm>
          <a:prstGeom prst="rect">
            <a:avLst/>
          </a:prstGeom>
        </p:spPr>
        <p:txBody>
          <a:bodyPr vert="horz" wrap="square" lIns="0" tIns="21878" rIns="0" bIns="0" rtlCol="0">
            <a:spAutoFit/>
          </a:bodyPr>
          <a:lstStyle/>
          <a:p>
            <a:pPr marL="8929" marR="3572">
              <a:lnSpc>
                <a:spcPts val="1048"/>
              </a:lnSpc>
              <a:spcBef>
                <a:spcPts val="172"/>
              </a:spcBef>
            </a:pPr>
            <a:r>
              <a:rPr sz="914" b="1" u="sng" spc="18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914" spc="18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group </a:t>
            </a:r>
            <a:r>
              <a:rPr sz="914" spc="11" dirty="0">
                <a:latin typeface="Georgia"/>
                <a:cs typeface="Georgia"/>
              </a:rPr>
              <a:t>of people are walking in</a:t>
            </a:r>
            <a:r>
              <a:rPr sz="914" spc="-74" dirty="0">
                <a:latin typeface="Georgia"/>
                <a:cs typeface="Georgia"/>
              </a:rPr>
              <a:t> </a:t>
            </a:r>
            <a:r>
              <a:rPr sz="914" spc="14" dirty="0">
                <a:latin typeface="Georgia"/>
                <a:cs typeface="Georgia"/>
              </a:rPr>
              <a:t>a  </a:t>
            </a:r>
            <a:r>
              <a:rPr sz="914" spc="11" dirty="0">
                <a:latin typeface="Georgia"/>
                <a:cs typeface="Georgia"/>
              </a:rPr>
              <a:t>park.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6389" y="5442737"/>
            <a:ext cx="2148483" cy="538409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>
              <a:lnSpc>
                <a:spcPts val="1072"/>
              </a:lnSpc>
              <a:spcBef>
                <a:spcPts val="98"/>
              </a:spcBef>
            </a:pPr>
            <a:r>
              <a:rPr sz="914" b="1" u="sng" spc="1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914" spc="11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dog runs </a:t>
            </a:r>
            <a:r>
              <a:rPr sz="914" spc="11" dirty="0">
                <a:latin typeface="Georgia"/>
                <a:cs typeface="Georgia"/>
              </a:rPr>
              <a:t>through the</a:t>
            </a:r>
            <a:r>
              <a:rPr sz="914" spc="-39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grass.</a:t>
            </a:r>
            <a:endParaRPr sz="914">
              <a:latin typeface="Georgia"/>
              <a:cs typeface="Georgia"/>
            </a:endParaRPr>
          </a:p>
          <a:p>
            <a:pPr marL="8929" marR="18305">
              <a:lnSpc>
                <a:spcPts val="1048"/>
              </a:lnSpc>
              <a:spcBef>
                <a:spcPts val="49"/>
              </a:spcBef>
            </a:pPr>
            <a:r>
              <a:rPr sz="914" b="1" u="sng" spc="1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914" spc="14" dirty="0">
                <a:latin typeface="Georgia"/>
                <a:cs typeface="Georgia"/>
              </a:rPr>
              <a:t>: a dog runs </a:t>
            </a:r>
            <a:r>
              <a:rPr sz="914" spc="11" dirty="0">
                <a:latin typeface="Georgia"/>
                <a:cs typeface="Georgia"/>
              </a:rPr>
              <a:t>through the grass.  </a:t>
            </a:r>
            <a:r>
              <a:rPr sz="914" b="1" u="sng" spc="18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914" spc="18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1" dirty="0">
                <a:latin typeface="Georgia"/>
                <a:cs typeface="Georgia"/>
              </a:rPr>
              <a:t>white </a:t>
            </a:r>
            <a:r>
              <a:rPr sz="914" spc="14" dirty="0">
                <a:latin typeface="Georgia"/>
                <a:cs typeface="Georgia"/>
              </a:rPr>
              <a:t>and brown dog </a:t>
            </a:r>
            <a:r>
              <a:rPr sz="914" spc="7" dirty="0">
                <a:latin typeface="Georgia"/>
                <a:cs typeface="Georgia"/>
              </a:rPr>
              <a:t>is</a:t>
            </a:r>
            <a:r>
              <a:rPr sz="914" spc="-63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running  through the</a:t>
            </a:r>
            <a:r>
              <a:rPr sz="914" spc="-4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grass.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2230" y="5429449"/>
            <a:ext cx="2150715" cy="804357"/>
          </a:xfrm>
          <a:prstGeom prst="rect">
            <a:avLst/>
          </a:prstGeom>
        </p:spPr>
        <p:txBody>
          <a:bodyPr vert="horz" wrap="square" lIns="0" tIns="21878" rIns="0" bIns="0" rtlCol="0">
            <a:spAutoFit/>
          </a:bodyPr>
          <a:lstStyle/>
          <a:p>
            <a:pPr marL="8929" marR="3572">
              <a:lnSpc>
                <a:spcPts val="1048"/>
              </a:lnSpc>
              <a:spcBef>
                <a:spcPts val="172"/>
              </a:spcBef>
            </a:pPr>
            <a:r>
              <a:rPr sz="914" b="1" u="sng" spc="1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914" spc="11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group </a:t>
            </a:r>
            <a:r>
              <a:rPr sz="914" spc="11" dirty="0">
                <a:latin typeface="Georgia"/>
                <a:cs typeface="Georgia"/>
              </a:rPr>
              <a:t>of football players</a:t>
            </a:r>
            <a:r>
              <a:rPr sz="914" spc="-49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in  red</a:t>
            </a:r>
            <a:r>
              <a:rPr sz="914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uniforms.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991"/>
              </a:lnSpc>
            </a:pPr>
            <a:r>
              <a:rPr sz="914" b="1" u="sng" spc="1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914" spc="14" dirty="0">
                <a:latin typeface="Georgia"/>
                <a:cs typeface="Georgia"/>
              </a:rPr>
              <a:t>: a group </a:t>
            </a:r>
            <a:r>
              <a:rPr sz="914" spc="11" dirty="0">
                <a:latin typeface="Georgia"/>
                <a:cs typeface="Georgia"/>
              </a:rPr>
              <a:t>of football players in</a:t>
            </a:r>
            <a:r>
              <a:rPr sz="914" spc="-80" dirty="0">
                <a:latin typeface="Georgia"/>
                <a:cs typeface="Georgia"/>
              </a:rPr>
              <a:t> </a:t>
            </a:r>
            <a:r>
              <a:rPr sz="914" spc="14" dirty="0">
                <a:latin typeface="Georgia"/>
                <a:cs typeface="Georgia"/>
              </a:rPr>
              <a:t>a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1048"/>
              </a:lnSpc>
            </a:pPr>
            <a:r>
              <a:rPr sz="914" spc="11" dirty="0">
                <a:latin typeface="Georgia"/>
                <a:cs typeface="Georgia"/>
              </a:rPr>
              <a:t>field.</a:t>
            </a:r>
            <a:endParaRPr sz="914">
              <a:latin typeface="Georgia"/>
              <a:cs typeface="Georgia"/>
            </a:endParaRPr>
          </a:p>
          <a:p>
            <a:pPr marL="8929" marR="76793">
              <a:lnSpc>
                <a:spcPts val="1048"/>
              </a:lnSpc>
              <a:spcBef>
                <a:spcPts val="53"/>
              </a:spcBef>
            </a:pPr>
            <a:r>
              <a:rPr sz="914" b="1" u="sng" spc="18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914" spc="18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group </a:t>
            </a:r>
            <a:r>
              <a:rPr sz="914" spc="11" dirty="0">
                <a:latin typeface="Georgia"/>
                <a:cs typeface="Georgia"/>
              </a:rPr>
              <a:t>of football players in</a:t>
            </a:r>
            <a:r>
              <a:rPr sz="914" spc="-74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red  </a:t>
            </a:r>
            <a:r>
              <a:rPr sz="914" spc="14" dirty="0">
                <a:latin typeface="Georgia"/>
                <a:cs typeface="Georgia"/>
              </a:rPr>
              <a:t>and </a:t>
            </a:r>
            <a:r>
              <a:rPr sz="914" spc="11" dirty="0">
                <a:latin typeface="Georgia"/>
                <a:cs typeface="Georgia"/>
              </a:rPr>
              <a:t>white</a:t>
            </a:r>
            <a:r>
              <a:rPr sz="914" spc="-11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uniforms.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108" y="5429449"/>
            <a:ext cx="1963192" cy="804357"/>
          </a:xfrm>
          <a:prstGeom prst="rect">
            <a:avLst/>
          </a:prstGeom>
        </p:spPr>
        <p:txBody>
          <a:bodyPr vert="horz" wrap="square" lIns="0" tIns="21878" rIns="0" bIns="0" rtlCol="0">
            <a:spAutoFit/>
          </a:bodyPr>
          <a:lstStyle/>
          <a:p>
            <a:pPr marL="8929" marR="3572">
              <a:lnSpc>
                <a:spcPts val="1048"/>
              </a:lnSpc>
              <a:spcBef>
                <a:spcPts val="172"/>
              </a:spcBef>
            </a:pPr>
            <a:r>
              <a:rPr sz="914" b="1" u="sng" spc="1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914" spc="11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group </a:t>
            </a:r>
            <a:r>
              <a:rPr sz="914" spc="11" dirty="0">
                <a:latin typeface="Georgia"/>
                <a:cs typeface="Georgia"/>
              </a:rPr>
              <a:t>of people </a:t>
            </a:r>
            <a:r>
              <a:rPr sz="914" spc="7" dirty="0">
                <a:latin typeface="Georgia"/>
                <a:cs typeface="Georgia"/>
              </a:rPr>
              <a:t>sit </a:t>
            </a:r>
            <a:r>
              <a:rPr sz="914" spc="14" dirty="0">
                <a:latin typeface="Georgia"/>
                <a:cs typeface="Georgia"/>
              </a:rPr>
              <a:t>on</a:t>
            </a:r>
            <a:r>
              <a:rPr sz="914" spc="-49" dirty="0">
                <a:latin typeface="Georgia"/>
                <a:cs typeface="Georgia"/>
              </a:rPr>
              <a:t> </a:t>
            </a:r>
            <a:r>
              <a:rPr sz="914" spc="14" dirty="0">
                <a:latin typeface="Georgia"/>
                <a:cs typeface="Georgia"/>
              </a:rPr>
              <a:t>a  bench </a:t>
            </a:r>
            <a:r>
              <a:rPr sz="914" spc="11" dirty="0">
                <a:latin typeface="Georgia"/>
                <a:cs typeface="Georgia"/>
              </a:rPr>
              <a:t>in front of </a:t>
            </a:r>
            <a:r>
              <a:rPr sz="914" spc="14" dirty="0">
                <a:latin typeface="Georgia"/>
                <a:cs typeface="Georgia"/>
              </a:rPr>
              <a:t>a</a:t>
            </a:r>
            <a:r>
              <a:rPr sz="914" spc="-39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building.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991"/>
              </a:lnSpc>
            </a:pPr>
            <a:r>
              <a:rPr sz="914" b="1" u="sng" spc="1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914" spc="14" dirty="0">
                <a:latin typeface="Georgia"/>
                <a:cs typeface="Georgia"/>
              </a:rPr>
              <a:t>: a group </a:t>
            </a:r>
            <a:r>
              <a:rPr sz="914" spc="11" dirty="0">
                <a:latin typeface="Georgia"/>
                <a:cs typeface="Georgia"/>
              </a:rPr>
              <a:t>of people</a:t>
            </a:r>
            <a:r>
              <a:rPr sz="914" spc="-32" dirty="0">
                <a:latin typeface="Georgia"/>
                <a:cs typeface="Georgia"/>
              </a:rPr>
              <a:t> </a:t>
            </a:r>
            <a:r>
              <a:rPr sz="914" spc="7" dirty="0">
                <a:latin typeface="Georgia"/>
                <a:cs typeface="Georgia"/>
              </a:rPr>
              <a:t>are</a:t>
            </a:r>
            <a:endParaRPr sz="914">
              <a:latin typeface="Georgia"/>
              <a:cs typeface="Georgia"/>
            </a:endParaRPr>
          </a:p>
          <a:p>
            <a:pPr marL="8929" marR="7143">
              <a:lnSpc>
                <a:spcPts val="1048"/>
              </a:lnSpc>
              <a:spcBef>
                <a:spcPts val="53"/>
              </a:spcBef>
            </a:pPr>
            <a:r>
              <a:rPr sz="914" spc="11" dirty="0">
                <a:latin typeface="Georgia"/>
                <a:cs typeface="Georgia"/>
              </a:rPr>
              <a:t>standing in front of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1" dirty="0">
                <a:latin typeface="Georgia"/>
                <a:cs typeface="Georgia"/>
              </a:rPr>
              <a:t>building.  </a:t>
            </a:r>
            <a:r>
              <a:rPr sz="914" b="1" u="sng" spc="18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914" spc="18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group </a:t>
            </a:r>
            <a:r>
              <a:rPr sz="914" spc="11" dirty="0">
                <a:latin typeface="Georgia"/>
                <a:cs typeface="Georgia"/>
              </a:rPr>
              <a:t>of people are</a:t>
            </a:r>
            <a:r>
              <a:rPr sz="914" spc="-60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standing  in </a:t>
            </a:r>
            <a:r>
              <a:rPr sz="914" spc="14" dirty="0">
                <a:latin typeface="Georgia"/>
                <a:cs typeface="Georgia"/>
              </a:rPr>
              <a:t>a</a:t>
            </a:r>
            <a:r>
              <a:rPr sz="914" spc="-7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fountain.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1674" y="5429449"/>
            <a:ext cx="2250281" cy="804357"/>
          </a:xfrm>
          <a:prstGeom prst="rect">
            <a:avLst/>
          </a:prstGeom>
        </p:spPr>
        <p:txBody>
          <a:bodyPr vert="horz" wrap="square" lIns="0" tIns="21878" rIns="0" bIns="0" rtlCol="0">
            <a:spAutoFit/>
          </a:bodyPr>
          <a:lstStyle/>
          <a:p>
            <a:pPr marL="8929" marR="125011">
              <a:lnSpc>
                <a:spcPts val="1048"/>
              </a:lnSpc>
              <a:spcBef>
                <a:spcPts val="172"/>
              </a:spcBef>
            </a:pPr>
            <a:r>
              <a:rPr sz="914" b="1" u="sng" spc="1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914" spc="11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8" dirty="0">
                <a:latin typeface="Georgia"/>
                <a:cs typeface="Georgia"/>
              </a:rPr>
              <a:t>man </a:t>
            </a:r>
            <a:r>
              <a:rPr sz="914" spc="11" dirty="0">
                <a:latin typeface="Georgia"/>
                <a:cs typeface="Georgia"/>
              </a:rPr>
              <a:t>in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1" dirty="0">
                <a:latin typeface="Georgia"/>
                <a:cs typeface="Georgia"/>
              </a:rPr>
              <a:t>black jacket </a:t>
            </a:r>
            <a:r>
              <a:rPr sz="914" spc="14" dirty="0">
                <a:latin typeface="Georgia"/>
                <a:cs typeface="Georgia"/>
              </a:rPr>
              <a:t>and</a:t>
            </a:r>
            <a:r>
              <a:rPr sz="914" spc="-77" dirty="0">
                <a:latin typeface="Georgia"/>
                <a:cs typeface="Georgia"/>
              </a:rPr>
              <a:t> </a:t>
            </a:r>
            <a:r>
              <a:rPr sz="914" spc="14" dirty="0">
                <a:latin typeface="Georgia"/>
                <a:cs typeface="Georgia"/>
              </a:rPr>
              <a:t>a  </a:t>
            </a:r>
            <a:r>
              <a:rPr sz="914" spc="11" dirty="0">
                <a:latin typeface="Georgia"/>
                <a:cs typeface="Georgia"/>
              </a:rPr>
              <a:t>black jacket </a:t>
            </a:r>
            <a:r>
              <a:rPr sz="914" spc="7" dirty="0">
                <a:latin typeface="Georgia"/>
                <a:cs typeface="Georgia"/>
              </a:rPr>
              <a:t>is</a:t>
            </a:r>
            <a:r>
              <a:rPr sz="914" spc="-14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smiling.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991"/>
              </a:lnSpc>
            </a:pPr>
            <a:r>
              <a:rPr sz="914" b="1" u="sng" spc="1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914" spc="14" dirty="0">
                <a:latin typeface="Georgia"/>
                <a:cs typeface="Georgia"/>
              </a:rPr>
              <a:t>: a </a:t>
            </a:r>
            <a:r>
              <a:rPr sz="914" spc="18" dirty="0">
                <a:latin typeface="Georgia"/>
                <a:cs typeface="Georgia"/>
              </a:rPr>
              <a:t>man </a:t>
            </a:r>
            <a:r>
              <a:rPr sz="914" spc="14" dirty="0">
                <a:latin typeface="Georgia"/>
                <a:cs typeface="Georgia"/>
              </a:rPr>
              <a:t>and a </a:t>
            </a:r>
            <a:r>
              <a:rPr sz="914" spc="18" dirty="0">
                <a:latin typeface="Georgia"/>
                <a:cs typeface="Georgia"/>
              </a:rPr>
              <a:t>woman </a:t>
            </a:r>
            <a:r>
              <a:rPr sz="914" spc="11" dirty="0">
                <a:latin typeface="Georgia"/>
                <a:cs typeface="Georgia"/>
              </a:rPr>
              <a:t>are</a:t>
            </a:r>
            <a:r>
              <a:rPr sz="914" spc="-88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standing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1048"/>
              </a:lnSpc>
            </a:pPr>
            <a:r>
              <a:rPr sz="914" spc="11" dirty="0">
                <a:latin typeface="Georgia"/>
                <a:cs typeface="Georgia"/>
              </a:rPr>
              <a:t>in front of </a:t>
            </a:r>
            <a:r>
              <a:rPr sz="914" spc="14" dirty="0">
                <a:latin typeface="Georgia"/>
                <a:cs typeface="Georgia"/>
              </a:rPr>
              <a:t>a</a:t>
            </a:r>
            <a:r>
              <a:rPr sz="914" spc="-25" dirty="0">
                <a:latin typeface="Georgia"/>
                <a:cs typeface="Georgia"/>
              </a:rPr>
              <a:t> </a:t>
            </a:r>
            <a:r>
              <a:rPr sz="914" spc="14" dirty="0">
                <a:latin typeface="Georgia"/>
                <a:cs typeface="Georgia"/>
              </a:rPr>
              <a:t>mountain.</a:t>
            </a:r>
            <a:endParaRPr sz="914">
              <a:latin typeface="Georgia"/>
              <a:cs typeface="Georgia"/>
            </a:endParaRPr>
          </a:p>
          <a:p>
            <a:pPr marL="8929" marR="87508">
              <a:lnSpc>
                <a:spcPts val="1048"/>
              </a:lnSpc>
              <a:spcBef>
                <a:spcPts val="53"/>
              </a:spcBef>
            </a:pPr>
            <a:r>
              <a:rPr sz="914" b="1" u="sng" spc="18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914" spc="18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8" dirty="0">
                <a:latin typeface="Georgia"/>
                <a:cs typeface="Georgia"/>
              </a:rPr>
              <a:t>man </a:t>
            </a:r>
            <a:r>
              <a:rPr sz="914" spc="11" dirty="0">
                <a:latin typeface="Georgia"/>
                <a:cs typeface="Georgia"/>
              </a:rPr>
              <a:t>in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1" dirty="0">
                <a:latin typeface="Georgia"/>
                <a:cs typeface="Georgia"/>
              </a:rPr>
              <a:t>black jacket </a:t>
            </a:r>
            <a:r>
              <a:rPr sz="914" spc="7" dirty="0">
                <a:latin typeface="Georgia"/>
                <a:cs typeface="Georgia"/>
              </a:rPr>
              <a:t>is</a:t>
            </a:r>
            <a:r>
              <a:rPr sz="914" spc="-84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standing  next to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8" dirty="0">
                <a:latin typeface="Georgia"/>
                <a:cs typeface="Georgia"/>
              </a:rPr>
              <a:t>man </a:t>
            </a:r>
            <a:r>
              <a:rPr sz="914" spc="11" dirty="0">
                <a:latin typeface="Georgia"/>
                <a:cs typeface="Georgia"/>
              </a:rPr>
              <a:t>in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1" dirty="0">
                <a:latin typeface="Georgia"/>
                <a:cs typeface="Georgia"/>
              </a:rPr>
              <a:t>black</a:t>
            </a:r>
            <a:r>
              <a:rPr sz="914" spc="-56" dirty="0">
                <a:latin typeface="Georgia"/>
                <a:cs typeface="Georgia"/>
              </a:rPr>
              <a:t> </a:t>
            </a:r>
            <a:r>
              <a:rPr sz="914" spc="7" dirty="0">
                <a:latin typeface="Georgia"/>
                <a:cs typeface="Georgia"/>
              </a:rPr>
              <a:t>shirt.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29903" y="630124"/>
            <a:ext cx="2388414" cy="2027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4517368" y="630123"/>
            <a:ext cx="2393852" cy="2040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6778231" y="630123"/>
            <a:ext cx="2365769" cy="2040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0" y="3454816"/>
            <a:ext cx="2323000" cy="2094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2207741" y="3445958"/>
            <a:ext cx="2389423" cy="2094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557267" y="3445958"/>
            <a:ext cx="2389423" cy="2094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6844730" y="3454816"/>
            <a:ext cx="2299269" cy="20949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0" y="630123"/>
            <a:ext cx="2256503" cy="20141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 txBox="1"/>
          <p:nvPr/>
        </p:nvSpPr>
        <p:spPr>
          <a:xfrm>
            <a:off x="114005" y="2519586"/>
            <a:ext cx="2132856" cy="294753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>
              <a:lnSpc>
                <a:spcPts val="1072"/>
              </a:lnSpc>
              <a:spcBef>
                <a:spcPts val="98"/>
              </a:spcBef>
            </a:pPr>
            <a:r>
              <a:rPr sz="914" b="1" u="sng" spc="11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Baseline</a:t>
            </a:r>
            <a:r>
              <a:rPr sz="914" spc="11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boy </a:t>
            </a:r>
            <a:r>
              <a:rPr sz="914" spc="7" dirty="0">
                <a:latin typeface="Georgia"/>
                <a:cs typeface="Georgia"/>
              </a:rPr>
              <a:t>is </a:t>
            </a:r>
            <a:r>
              <a:rPr sz="914" spc="14" dirty="0">
                <a:latin typeface="Georgia"/>
                <a:cs typeface="Georgia"/>
              </a:rPr>
              <a:t>swimming </a:t>
            </a:r>
            <a:r>
              <a:rPr sz="914" spc="11" dirty="0">
                <a:latin typeface="Georgia"/>
                <a:cs typeface="Georgia"/>
              </a:rPr>
              <a:t>in </a:t>
            </a:r>
            <a:r>
              <a:rPr sz="914" spc="14" dirty="0">
                <a:latin typeface="Georgia"/>
                <a:cs typeface="Georgia"/>
              </a:rPr>
              <a:t>a</a:t>
            </a:r>
            <a:r>
              <a:rPr sz="914" spc="-60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pool.</a:t>
            </a:r>
            <a:endParaRPr sz="914">
              <a:latin typeface="Georgia"/>
              <a:cs typeface="Georgia"/>
            </a:endParaRPr>
          </a:p>
          <a:p>
            <a:pPr marL="8929">
              <a:lnSpc>
                <a:spcPts val="1072"/>
              </a:lnSpc>
            </a:pPr>
            <a:r>
              <a:rPr sz="914" b="1" u="sng" spc="14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Sparse</a:t>
            </a:r>
            <a:r>
              <a:rPr sz="914" spc="14" dirty="0">
                <a:latin typeface="Georgia"/>
                <a:cs typeface="Georgia"/>
              </a:rPr>
              <a:t>: a </a:t>
            </a:r>
            <a:r>
              <a:rPr sz="914" spc="11" dirty="0">
                <a:latin typeface="Georgia"/>
                <a:cs typeface="Georgia"/>
              </a:rPr>
              <a:t>small black </a:t>
            </a:r>
            <a:r>
              <a:rPr sz="914" spc="14" dirty="0">
                <a:latin typeface="Georgia"/>
                <a:cs typeface="Georgia"/>
              </a:rPr>
              <a:t>dog </a:t>
            </a:r>
            <a:r>
              <a:rPr sz="914" spc="7" dirty="0">
                <a:latin typeface="Georgia"/>
                <a:cs typeface="Georgia"/>
              </a:rPr>
              <a:t>is</a:t>
            </a:r>
            <a:r>
              <a:rPr sz="914" spc="-56" dirty="0">
                <a:latin typeface="Georgia"/>
                <a:cs typeface="Georgia"/>
              </a:rPr>
              <a:t> </a:t>
            </a:r>
            <a:r>
              <a:rPr sz="914" spc="14" dirty="0">
                <a:latin typeface="Georgia"/>
                <a:cs typeface="Georgia"/>
              </a:rPr>
              <a:t>jumping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004" y="2785324"/>
            <a:ext cx="611684" cy="153304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>
              <a:spcBef>
                <a:spcPts val="98"/>
              </a:spcBef>
            </a:pPr>
            <a:r>
              <a:rPr sz="914" spc="11" dirty="0">
                <a:latin typeface="Georgia"/>
                <a:cs typeface="Georgia"/>
              </a:rPr>
              <a:t>into </a:t>
            </a:r>
            <a:r>
              <a:rPr sz="914" spc="14" dirty="0">
                <a:latin typeface="Georgia"/>
                <a:cs typeface="Georgia"/>
              </a:rPr>
              <a:t>a</a:t>
            </a:r>
            <a:r>
              <a:rPr sz="914" spc="-53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pool.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005" y="2918198"/>
            <a:ext cx="3361581" cy="153304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>
              <a:spcBef>
                <a:spcPts val="98"/>
              </a:spcBef>
            </a:pPr>
            <a:r>
              <a:rPr sz="914" b="1" u="sng" spc="18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DSD</a:t>
            </a:r>
            <a:r>
              <a:rPr sz="914" spc="18" dirty="0">
                <a:latin typeface="Georgia"/>
                <a:cs typeface="Georgia"/>
              </a:rPr>
              <a:t>: </a:t>
            </a:r>
            <a:r>
              <a:rPr sz="914" spc="14" dirty="0">
                <a:latin typeface="Georgia"/>
                <a:cs typeface="Georgia"/>
              </a:rPr>
              <a:t>a </a:t>
            </a:r>
            <a:r>
              <a:rPr sz="914" spc="11" dirty="0">
                <a:latin typeface="Georgia"/>
                <a:cs typeface="Georgia"/>
              </a:rPr>
              <a:t>black </a:t>
            </a:r>
            <a:r>
              <a:rPr sz="914" spc="14" dirty="0">
                <a:latin typeface="Georgia"/>
                <a:cs typeface="Georgia"/>
              </a:rPr>
              <a:t>and </a:t>
            </a:r>
            <a:r>
              <a:rPr sz="914" spc="11" dirty="0">
                <a:latin typeface="Georgia"/>
                <a:cs typeface="Georgia"/>
              </a:rPr>
              <a:t>white </a:t>
            </a:r>
            <a:r>
              <a:rPr sz="914" spc="14" dirty="0">
                <a:latin typeface="Georgia"/>
                <a:cs typeface="Georgia"/>
              </a:rPr>
              <a:t>dog </a:t>
            </a:r>
            <a:r>
              <a:rPr sz="914" spc="7" dirty="0">
                <a:latin typeface="Georgia"/>
                <a:cs typeface="Georgia"/>
              </a:rPr>
              <a:t>is </a:t>
            </a:r>
            <a:r>
              <a:rPr sz="914" spc="14" dirty="0">
                <a:latin typeface="Georgia"/>
                <a:cs typeface="Georgia"/>
              </a:rPr>
              <a:t>swimming </a:t>
            </a:r>
            <a:r>
              <a:rPr sz="1371" spc="15" baseline="6410" dirty="0">
                <a:latin typeface="Georgia"/>
                <a:cs typeface="Georgia"/>
              </a:rPr>
              <a:t>in front of </a:t>
            </a:r>
            <a:r>
              <a:rPr sz="1371" spc="21" baseline="6410" dirty="0">
                <a:latin typeface="Georgia"/>
                <a:cs typeface="Georgia"/>
              </a:rPr>
              <a:t>a</a:t>
            </a:r>
            <a:r>
              <a:rPr sz="1371" baseline="6410" dirty="0">
                <a:latin typeface="Georgia"/>
                <a:cs typeface="Georgia"/>
              </a:rPr>
              <a:t> </a:t>
            </a:r>
            <a:r>
              <a:rPr sz="1371" spc="15" baseline="6410" dirty="0">
                <a:latin typeface="Georgia"/>
                <a:cs typeface="Georgia"/>
              </a:rPr>
              <a:t>building.</a:t>
            </a:r>
            <a:endParaRPr sz="1371" baseline="641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005" y="3051072"/>
            <a:ext cx="505867" cy="153304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>
              <a:spcBef>
                <a:spcPts val="98"/>
              </a:spcBef>
            </a:pPr>
            <a:r>
              <a:rPr sz="914" spc="11" dirty="0">
                <a:latin typeface="Georgia"/>
                <a:cs typeface="Georgia"/>
              </a:rPr>
              <a:t>in </a:t>
            </a:r>
            <a:r>
              <a:rPr sz="914" spc="14" dirty="0">
                <a:latin typeface="Georgia"/>
                <a:cs typeface="Georgia"/>
              </a:rPr>
              <a:t>a</a:t>
            </a:r>
            <a:r>
              <a:rPr sz="914" spc="-53" dirty="0">
                <a:latin typeface="Georgia"/>
                <a:cs typeface="Georgia"/>
              </a:rPr>
              <a:t> </a:t>
            </a:r>
            <a:r>
              <a:rPr sz="914" spc="11" dirty="0">
                <a:latin typeface="Georgia"/>
                <a:cs typeface="Georgia"/>
              </a:rPr>
              <a:t>pool.</a:t>
            </a:r>
            <a:endParaRPr sz="914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414" y="2763883"/>
            <a:ext cx="92220" cy="930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62139" y="2632609"/>
            <a:ext cx="66496" cy="765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38082" y="3042917"/>
            <a:ext cx="103852" cy="797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2284705" y="2631018"/>
            <a:ext cx="76602" cy="664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2284705" y="2898356"/>
            <a:ext cx="76602" cy="765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2256505" y="3149207"/>
            <a:ext cx="106393" cy="797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4650367" y="2604443"/>
            <a:ext cx="66496" cy="734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4623765" y="2873721"/>
            <a:ext cx="103297" cy="890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4612674" y="3162495"/>
            <a:ext cx="104188" cy="868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/>
          <p:nvPr/>
        </p:nvSpPr>
        <p:spPr>
          <a:xfrm>
            <a:off x="6914507" y="2577869"/>
            <a:ext cx="89817" cy="9300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3" name="object 33"/>
          <p:cNvSpPr/>
          <p:nvPr/>
        </p:nvSpPr>
        <p:spPr>
          <a:xfrm>
            <a:off x="6914507" y="2860429"/>
            <a:ext cx="89817" cy="1001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4" name="object 34"/>
          <p:cNvSpPr/>
          <p:nvPr/>
        </p:nvSpPr>
        <p:spPr>
          <a:xfrm>
            <a:off x="6901201" y="3139460"/>
            <a:ext cx="103116" cy="8904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5" name="object 35"/>
          <p:cNvSpPr/>
          <p:nvPr/>
        </p:nvSpPr>
        <p:spPr>
          <a:xfrm>
            <a:off x="22318" y="5501020"/>
            <a:ext cx="76602" cy="763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6" name="object 36"/>
          <p:cNvSpPr/>
          <p:nvPr/>
        </p:nvSpPr>
        <p:spPr>
          <a:xfrm>
            <a:off x="8942" y="5773249"/>
            <a:ext cx="89180" cy="9980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7" name="object 37"/>
          <p:cNvSpPr/>
          <p:nvPr/>
        </p:nvSpPr>
        <p:spPr>
          <a:xfrm>
            <a:off x="0" y="6059075"/>
            <a:ext cx="102037" cy="888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/>
          <p:nvPr/>
        </p:nvSpPr>
        <p:spPr>
          <a:xfrm>
            <a:off x="2269801" y="5501020"/>
            <a:ext cx="66496" cy="7637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9" name="object 39"/>
          <p:cNvSpPr/>
          <p:nvPr/>
        </p:nvSpPr>
        <p:spPr>
          <a:xfrm>
            <a:off x="2256586" y="5780046"/>
            <a:ext cx="76602" cy="763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0" name="object 40"/>
          <p:cNvSpPr/>
          <p:nvPr/>
        </p:nvSpPr>
        <p:spPr>
          <a:xfrm>
            <a:off x="2256505" y="6065559"/>
            <a:ext cx="100814" cy="865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1" name="object 41"/>
          <p:cNvSpPr/>
          <p:nvPr/>
        </p:nvSpPr>
        <p:spPr>
          <a:xfrm>
            <a:off x="4637061" y="5494213"/>
            <a:ext cx="89182" cy="998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2" name="object 42"/>
          <p:cNvSpPr/>
          <p:nvPr/>
        </p:nvSpPr>
        <p:spPr>
          <a:xfrm>
            <a:off x="4637061" y="5766759"/>
            <a:ext cx="89182" cy="999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3" name="object 43"/>
          <p:cNvSpPr/>
          <p:nvPr/>
        </p:nvSpPr>
        <p:spPr>
          <a:xfrm>
            <a:off x="4623846" y="6085649"/>
            <a:ext cx="106313" cy="888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4" name="object 44"/>
          <p:cNvSpPr/>
          <p:nvPr/>
        </p:nvSpPr>
        <p:spPr>
          <a:xfrm>
            <a:off x="4623846" y="6032500"/>
            <a:ext cx="106313" cy="888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5" name="object 45"/>
          <p:cNvSpPr/>
          <p:nvPr/>
        </p:nvSpPr>
        <p:spPr>
          <a:xfrm>
            <a:off x="6898005" y="5501020"/>
            <a:ext cx="93014" cy="999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6" name="object 46"/>
          <p:cNvSpPr/>
          <p:nvPr/>
        </p:nvSpPr>
        <p:spPr>
          <a:xfrm>
            <a:off x="6898005" y="5647172"/>
            <a:ext cx="93014" cy="999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7" name="object 47"/>
          <p:cNvSpPr/>
          <p:nvPr/>
        </p:nvSpPr>
        <p:spPr>
          <a:xfrm>
            <a:off x="6898005" y="5826393"/>
            <a:ext cx="106313" cy="865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8" name="object 48"/>
          <p:cNvSpPr/>
          <p:nvPr/>
        </p:nvSpPr>
        <p:spPr>
          <a:xfrm>
            <a:off x="6898005" y="5773244"/>
            <a:ext cx="106313" cy="865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1973461" y="147049"/>
            <a:ext cx="5191274" cy="48517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094" dirty="0"/>
              <a:t>DSD </a:t>
            </a:r>
            <a:r>
              <a:rPr sz="3094" spc="-4" dirty="0"/>
              <a:t>on Caption</a:t>
            </a:r>
            <a:r>
              <a:rPr sz="3094" spc="-39" dirty="0"/>
              <a:t> </a:t>
            </a:r>
            <a:r>
              <a:rPr sz="3094" spc="-4" dirty="0"/>
              <a:t>Generation</a:t>
            </a:r>
            <a:endParaRPr sz="3094"/>
          </a:p>
        </p:txBody>
      </p:sp>
      <p:sp>
        <p:nvSpPr>
          <p:cNvPr id="50" name="object 50"/>
          <p:cNvSpPr txBox="1"/>
          <p:nvPr/>
        </p:nvSpPr>
        <p:spPr>
          <a:xfrm>
            <a:off x="5652492" y="6223992"/>
            <a:ext cx="347677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055" dirty="0">
                <a:solidFill>
                  <a:srgbClr val="53585F"/>
                </a:solidFill>
                <a:latin typeface="Arial"/>
                <a:cs typeface="Arial"/>
              </a:rPr>
              <a:t>Baseline model: Andrej </a:t>
            </a:r>
            <a:r>
              <a:rPr sz="1055" spc="-11" dirty="0">
                <a:solidFill>
                  <a:srgbClr val="53585F"/>
                </a:solidFill>
                <a:latin typeface="Arial"/>
                <a:cs typeface="Arial"/>
              </a:rPr>
              <a:t>Karpathy, </a:t>
            </a:r>
            <a:r>
              <a:rPr sz="1125" dirty="0">
                <a:solidFill>
                  <a:srgbClr val="63A52A"/>
                </a:solidFill>
                <a:latin typeface="Arial"/>
                <a:cs typeface="Arial"/>
              </a:rPr>
              <a:t>Neural </a:t>
            </a:r>
            <a:r>
              <a:rPr sz="1125" spc="-32" dirty="0">
                <a:solidFill>
                  <a:srgbClr val="63A52A"/>
                </a:solidFill>
                <a:latin typeface="Arial"/>
                <a:cs typeface="Arial"/>
              </a:rPr>
              <a:t>Talk </a:t>
            </a:r>
            <a:r>
              <a:rPr sz="1125" dirty="0">
                <a:solidFill>
                  <a:srgbClr val="63A52A"/>
                </a:solidFill>
                <a:latin typeface="Arial"/>
                <a:cs typeface="Arial"/>
              </a:rPr>
              <a:t>model</a:t>
            </a:r>
            <a:r>
              <a:rPr sz="1125" spc="-120" dirty="0">
                <a:solidFill>
                  <a:srgbClr val="63A52A"/>
                </a:solidFill>
                <a:latin typeface="Arial"/>
                <a:cs typeface="Arial"/>
              </a:rPr>
              <a:t> </a:t>
            </a:r>
            <a:r>
              <a:rPr sz="1125" dirty="0">
                <a:solidFill>
                  <a:srgbClr val="63A52A"/>
                </a:solidFill>
                <a:latin typeface="Arial"/>
                <a:cs typeface="Arial"/>
              </a:rPr>
              <a:t>zoo.</a:t>
            </a:r>
            <a:endParaRPr sz="112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5012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1961"/>
            <a:ext cx="9144000" cy="4161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2641" y="442033"/>
            <a:ext cx="1184523" cy="463437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953" spc="-4" dirty="0"/>
              <a:t>Fu</a:t>
            </a:r>
            <a:r>
              <a:rPr sz="2953" dirty="0"/>
              <a:t>t</a:t>
            </a:r>
            <a:r>
              <a:rPr sz="2953" spc="-4" dirty="0"/>
              <a:t>u</a:t>
            </a:r>
            <a:r>
              <a:rPr sz="2953" dirty="0"/>
              <a:t>re</a:t>
            </a:r>
            <a:endParaRPr sz="2953"/>
          </a:p>
        </p:txBody>
      </p:sp>
      <p:sp>
        <p:nvSpPr>
          <p:cNvPr id="9" name="object 9"/>
          <p:cNvSpPr txBox="1"/>
          <p:nvPr/>
        </p:nvSpPr>
        <p:spPr>
          <a:xfrm>
            <a:off x="8831461" y="6671727"/>
            <a:ext cx="3040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196</a:t>
            </a:fld>
            <a:endParaRPr sz="12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9149" y="5822156"/>
            <a:ext cx="1472059" cy="3228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039" dirty="0">
                <a:latin typeface="Arial"/>
                <a:cs typeface="Arial"/>
              </a:rPr>
              <a:t>Low</a:t>
            </a:r>
            <a:r>
              <a:rPr sz="2039" spc="-46" dirty="0">
                <a:latin typeface="Arial"/>
                <a:cs typeface="Arial"/>
              </a:rPr>
              <a:t> </a:t>
            </a:r>
            <a:r>
              <a:rPr sz="2039" spc="-4" dirty="0">
                <a:latin typeface="Arial"/>
                <a:cs typeface="Arial"/>
              </a:rPr>
              <a:t>Latency</a:t>
            </a:r>
            <a:endParaRPr sz="203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524" y="5822156"/>
            <a:ext cx="1846213" cy="3228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039" spc="-4" dirty="0">
                <a:latin typeface="Arial"/>
                <a:cs typeface="Arial"/>
              </a:rPr>
              <a:t>Energy-Efficient</a:t>
            </a:r>
            <a:endParaRPr sz="203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977" y="5822156"/>
            <a:ext cx="708570" cy="3228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039" dirty="0">
                <a:latin typeface="Arial"/>
                <a:cs typeface="Arial"/>
              </a:rPr>
              <a:t>Smart</a:t>
            </a:r>
            <a:endParaRPr sz="2039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3344" y="5822156"/>
            <a:ext cx="867073" cy="3228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039" dirty="0">
                <a:latin typeface="Arial"/>
                <a:cs typeface="Arial"/>
              </a:rPr>
              <a:t>Privacy</a:t>
            </a:r>
            <a:endParaRPr sz="2039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9618" y="5822156"/>
            <a:ext cx="896094" cy="3228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039" spc="-4" dirty="0">
                <a:latin typeface="Arial"/>
                <a:cs typeface="Arial"/>
              </a:rPr>
              <a:t>Mobility</a:t>
            </a:r>
            <a:endParaRPr sz="203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837909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677" y="1562695"/>
            <a:ext cx="2710295" cy="1821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5848945" y="1571625"/>
            <a:ext cx="2946797" cy="1946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1223367" y="3625454"/>
            <a:ext cx="808137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b="1" spc="-169" dirty="0">
                <a:solidFill>
                  <a:srgbClr val="006794"/>
                </a:solidFill>
                <a:latin typeface="Trebuchet MS"/>
                <a:cs typeface="Trebuchet MS"/>
              </a:rPr>
              <a:t>PC</a:t>
            </a:r>
            <a:r>
              <a:rPr sz="2391" b="1" spc="-236" dirty="0">
                <a:solidFill>
                  <a:srgbClr val="006794"/>
                </a:solidFill>
                <a:latin typeface="Trebuchet MS"/>
                <a:cs typeface="Trebuchet MS"/>
              </a:rPr>
              <a:t> </a:t>
            </a:r>
            <a:r>
              <a:rPr sz="2391" b="1" spc="-172" dirty="0">
                <a:solidFill>
                  <a:srgbClr val="006794"/>
                </a:solidFill>
                <a:latin typeface="Trebuchet MS"/>
                <a:cs typeface="Trebuchet MS"/>
              </a:rPr>
              <a:t>Era</a:t>
            </a:r>
            <a:endParaRPr sz="2391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3755" y="3625454"/>
            <a:ext cx="2013198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b="1" spc="-109" dirty="0">
                <a:solidFill>
                  <a:srgbClr val="006794"/>
                </a:solidFill>
                <a:latin typeface="Trebuchet MS"/>
                <a:cs typeface="Trebuchet MS"/>
              </a:rPr>
              <a:t>Mobile-First</a:t>
            </a:r>
            <a:r>
              <a:rPr sz="2391" b="1" spc="-229" dirty="0">
                <a:solidFill>
                  <a:srgbClr val="006794"/>
                </a:solidFill>
                <a:latin typeface="Trebuchet MS"/>
                <a:cs typeface="Trebuchet MS"/>
              </a:rPr>
              <a:t> </a:t>
            </a:r>
            <a:r>
              <a:rPr sz="2391" b="1" spc="-172" dirty="0">
                <a:solidFill>
                  <a:srgbClr val="006794"/>
                </a:solidFill>
                <a:latin typeface="Trebuchet MS"/>
                <a:cs typeface="Trebuchet MS"/>
              </a:rPr>
              <a:t>Era</a:t>
            </a:r>
            <a:endParaRPr sz="2391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8609" y="3625454"/>
            <a:ext cx="1384548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b="1" spc="-137" dirty="0">
                <a:solidFill>
                  <a:srgbClr val="006794"/>
                </a:solidFill>
                <a:latin typeface="Trebuchet MS"/>
                <a:cs typeface="Trebuchet MS"/>
              </a:rPr>
              <a:t>AI-First</a:t>
            </a:r>
            <a:r>
              <a:rPr sz="2391" b="1" spc="-239" dirty="0">
                <a:solidFill>
                  <a:srgbClr val="006794"/>
                </a:solidFill>
                <a:latin typeface="Trebuchet MS"/>
                <a:cs typeface="Trebuchet MS"/>
              </a:rPr>
              <a:t> </a:t>
            </a:r>
            <a:r>
              <a:rPr sz="2391" b="1" spc="-172" dirty="0">
                <a:solidFill>
                  <a:srgbClr val="006794"/>
                </a:solidFill>
                <a:latin typeface="Trebuchet MS"/>
                <a:cs typeface="Trebuchet MS"/>
              </a:rPr>
              <a:t>Era</a:t>
            </a:r>
            <a:endParaRPr sz="2391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235" y="4866680"/>
            <a:ext cx="1135856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spc="-130" dirty="0">
                <a:solidFill>
                  <a:srgbClr val="006794"/>
                </a:solidFill>
                <a:latin typeface="Trebuchet MS"/>
                <a:cs typeface="Trebuchet MS"/>
              </a:rPr>
              <a:t>C</a:t>
            </a:r>
            <a:r>
              <a:rPr sz="1969" spc="-25" dirty="0">
                <a:solidFill>
                  <a:srgbClr val="006794"/>
                </a:solidFill>
                <a:latin typeface="Trebuchet MS"/>
                <a:cs typeface="Trebuchet MS"/>
              </a:rPr>
              <a:t>o</a:t>
            </a:r>
            <a:r>
              <a:rPr sz="1969" spc="-67" dirty="0">
                <a:solidFill>
                  <a:srgbClr val="006794"/>
                </a:solidFill>
                <a:latin typeface="Trebuchet MS"/>
                <a:cs typeface="Trebuchet MS"/>
              </a:rPr>
              <a:t>m</a:t>
            </a:r>
            <a:r>
              <a:rPr sz="1969" spc="-63" dirty="0">
                <a:solidFill>
                  <a:srgbClr val="006794"/>
                </a:solidFill>
                <a:latin typeface="Trebuchet MS"/>
                <a:cs typeface="Trebuchet MS"/>
              </a:rPr>
              <a:t>p</a:t>
            </a:r>
            <a:r>
              <a:rPr sz="1969" spc="-42" dirty="0">
                <a:solidFill>
                  <a:srgbClr val="006794"/>
                </a:solidFill>
                <a:latin typeface="Trebuchet MS"/>
                <a:cs typeface="Trebuchet MS"/>
              </a:rPr>
              <a:t>u</a:t>
            </a:r>
            <a:r>
              <a:rPr sz="1969" spc="-116" dirty="0">
                <a:solidFill>
                  <a:srgbClr val="006794"/>
                </a:solidFill>
                <a:latin typeface="Trebuchet MS"/>
                <a:cs typeface="Trebuchet MS"/>
              </a:rPr>
              <a:t>ti</a:t>
            </a:r>
            <a:r>
              <a:rPr sz="1969" spc="-42" dirty="0">
                <a:solidFill>
                  <a:srgbClr val="006794"/>
                </a:solidFill>
                <a:latin typeface="Trebuchet MS"/>
                <a:cs typeface="Trebuchet MS"/>
              </a:rPr>
              <a:t>n</a:t>
            </a:r>
            <a:r>
              <a:rPr sz="1969" spc="-63" dirty="0">
                <a:solidFill>
                  <a:srgbClr val="006794"/>
                </a:solidFill>
                <a:latin typeface="Trebuchet MS"/>
                <a:cs typeface="Trebuchet MS"/>
              </a:rPr>
              <a:t>g</a:t>
            </a:r>
            <a:endParaRPr sz="196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1906" y="4741665"/>
            <a:ext cx="1135856" cy="65021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196446">
              <a:lnSpc>
                <a:spcPts val="2461"/>
              </a:lnSpc>
              <a:spcBef>
                <a:spcPts val="70"/>
              </a:spcBef>
            </a:pPr>
            <a:r>
              <a:rPr sz="1969" spc="-25" dirty="0">
                <a:solidFill>
                  <a:srgbClr val="006794"/>
                </a:solidFill>
                <a:latin typeface="Trebuchet MS"/>
                <a:cs typeface="Trebuchet MS"/>
              </a:rPr>
              <a:t>Mobile  </a:t>
            </a:r>
            <a:r>
              <a:rPr sz="1969" spc="-74" dirty="0">
                <a:solidFill>
                  <a:srgbClr val="006794"/>
                </a:solidFill>
                <a:latin typeface="Trebuchet MS"/>
                <a:cs typeface="Trebuchet MS"/>
              </a:rPr>
              <a:t>Computing</a:t>
            </a:r>
            <a:endParaRPr sz="196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9039" y="4589859"/>
            <a:ext cx="1442145" cy="97081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algn="ctr">
              <a:lnSpc>
                <a:spcPts val="2461"/>
              </a:lnSpc>
              <a:spcBef>
                <a:spcPts val="70"/>
              </a:spcBef>
            </a:pPr>
            <a:r>
              <a:rPr sz="1969" spc="-49" dirty="0">
                <a:solidFill>
                  <a:srgbClr val="006794"/>
                </a:solidFill>
                <a:latin typeface="Trebuchet MS"/>
                <a:cs typeface="Trebuchet MS"/>
              </a:rPr>
              <a:t>B</a:t>
            </a:r>
            <a:r>
              <a:rPr sz="1969" spc="-123" dirty="0">
                <a:solidFill>
                  <a:srgbClr val="006794"/>
                </a:solidFill>
                <a:latin typeface="Trebuchet MS"/>
                <a:cs typeface="Trebuchet MS"/>
              </a:rPr>
              <a:t>r</a:t>
            </a:r>
            <a:r>
              <a:rPr sz="1969" spc="-102" dirty="0">
                <a:solidFill>
                  <a:srgbClr val="006794"/>
                </a:solidFill>
                <a:latin typeface="Trebuchet MS"/>
                <a:cs typeface="Trebuchet MS"/>
              </a:rPr>
              <a:t>ai</a:t>
            </a:r>
            <a:r>
              <a:rPr sz="1969" spc="-42" dirty="0">
                <a:solidFill>
                  <a:srgbClr val="006794"/>
                </a:solidFill>
                <a:latin typeface="Trebuchet MS"/>
                <a:cs typeface="Trebuchet MS"/>
              </a:rPr>
              <a:t>n</a:t>
            </a:r>
            <a:r>
              <a:rPr sz="1969" spc="-123" dirty="0">
                <a:solidFill>
                  <a:srgbClr val="006794"/>
                </a:solidFill>
                <a:latin typeface="Trebuchet MS"/>
                <a:cs typeface="Trebuchet MS"/>
              </a:rPr>
              <a:t>-</a:t>
            </a:r>
            <a:r>
              <a:rPr sz="1969" spc="-49" dirty="0">
                <a:solidFill>
                  <a:srgbClr val="006794"/>
                </a:solidFill>
                <a:latin typeface="Trebuchet MS"/>
                <a:cs typeface="Trebuchet MS"/>
              </a:rPr>
              <a:t>In</a:t>
            </a:r>
            <a:r>
              <a:rPr sz="1969" spc="-28" dirty="0">
                <a:solidFill>
                  <a:srgbClr val="006794"/>
                </a:solidFill>
                <a:latin typeface="Trebuchet MS"/>
                <a:cs typeface="Trebuchet MS"/>
              </a:rPr>
              <a:t>s</a:t>
            </a:r>
            <a:r>
              <a:rPr sz="1969" spc="-63" dirty="0">
                <a:solidFill>
                  <a:srgbClr val="006794"/>
                </a:solidFill>
                <a:latin typeface="Trebuchet MS"/>
                <a:cs typeface="Trebuchet MS"/>
              </a:rPr>
              <a:t>p</a:t>
            </a:r>
            <a:r>
              <a:rPr sz="1969" spc="-112" dirty="0">
                <a:solidFill>
                  <a:srgbClr val="006794"/>
                </a:solidFill>
                <a:latin typeface="Trebuchet MS"/>
                <a:cs typeface="Trebuchet MS"/>
              </a:rPr>
              <a:t>i</a:t>
            </a:r>
            <a:r>
              <a:rPr sz="1969" spc="-109" dirty="0">
                <a:solidFill>
                  <a:srgbClr val="006794"/>
                </a:solidFill>
                <a:latin typeface="Trebuchet MS"/>
                <a:cs typeface="Trebuchet MS"/>
              </a:rPr>
              <a:t>r</a:t>
            </a:r>
            <a:r>
              <a:rPr sz="1969" spc="-95" dirty="0">
                <a:solidFill>
                  <a:srgbClr val="006794"/>
                </a:solidFill>
                <a:latin typeface="Trebuchet MS"/>
                <a:cs typeface="Trebuchet MS"/>
              </a:rPr>
              <a:t>e</a:t>
            </a:r>
            <a:r>
              <a:rPr sz="1969" spc="-46" dirty="0">
                <a:solidFill>
                  <a:srgbClr val="006794"/>
                </a:solidFill>
                <a:latin typeface="Trebuchet MS"/>
                <a:cs typeface="Trebuchet MS"/>
              </a:rPr>
              <a:t>d  </a:t>
            </a:r>
            <a:r>
              <a:rPr sz="1969" spc="-88" dirty="0">
                <a:solidFill>
                  <a:srgbClr val="006794"/>
                </a:solidFill>
                <a:latin typeface="Trebuchet MS"/>
                <a:cs typeface="Trebuchet MS"/>
              </a:rPr>
              <a:t>Cognitive  </a:t>
            </a:r>
            <a:r>
              <a:rPr sz="1969" spc="-74" dirty="0">
                <a:solidFill>
                  <a:srgbClr val="006794"/>
                </a:solidFill>
                <a:latin typeface="Trebuchet MS"/>
                <a:cs typeface="Trebuchet MS"/>
              </a:rPr>
              <a:t>Computing</a:t>
            </a:r>
            <a:endParaRPr sz="1969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85367" y="4860188"/>
            <a:ext cx="707399" cy="38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2612157" y="4869117"/>
            <a:ext cx="653823" cy="3275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5451199" y="4860188"/>
            <a:ext cx="707399" cy="38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5477988" y="4869117"/>
            <a:ext cx="653813" cy="3275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3634383" y="1553765"/>
            <a:ext cx="1491258" cy="1982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 txBox="1"/>
          <p:nvPr/>
        </p:nvSpPr>
        <p:spPr>
          <a:xfrm>
            <a:off x="6643687" y="6090047"/>
            <a:ext cx="228778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dirty="0">
                <a:latin typeface="Arial"/>
                <a:cs typeface="Arial"/>
              </a:rPr>
              <a:t>Sundar </a:t>
            </a:r>
            <a:r>
              <a:rPr sz="1266" spc="-4" dirty="0">
                <a:latin typeface="Arial"/>
                <a:cs typeface="Arial"/>
              </a:rPr>
              <a:t>Pichai, </a:t>
            </a:r>
            <a:r>
              <a:rPr sz="1266" dirty="0">
                <a:latin typeface="Arial"/>
                <a:cs typeface="Arial"/>
              </a:rPr>
              <a:t>Google IO,</a:t>
            </a:r>
            <a:r>
              <a:rPr sz="1266" spc="-49" dirty="0">
                <a:latin typeface="Arial"/>
                <a:cs typeface="Arial"/>
              </a:rPr>
              <a:t> </a:t>
            </a:r>
            <a:r>
              <a:rPr sz="1266" spc="-4" dirty="0">
                <a:latin typeface="Arial"/>
                <a:cs typeface="Arial"/>
              </a:rPr>
              <a:t>2016</a:t>
            </a:r>
            <a:endParaRPr sz="126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31461" y="6671727"/>
            <a:ext cx="3040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297"/>
              </a:lnSpc>
            </a:pPr>
            <a:fld id="{81D60167-4931-47E6-BA6A-407CBD079E47}" type="slidenum">
              <a:rPr sz="1266" spc="-4" dirty="0">
                <a:solidFill>
                  <a:srgbClr val="DCDEE0"/>
                </a:solidFill>
                <a:latin typeface="Arial"/>
                <a:cs typeface="Arial"/>
              </a:rPr>
              <a:pPr marL="17859">
                <a:lnSpc>
                  <a:spcPts val="1297"/>
                </a:lnSpc>
              </a:pPr>
              <a:t>197</a:t>
            </a:fld>
            <a:endParaRPr sz="1266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48383" y="442033"/>
            <a:ext cx="6455271" cy="463437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2320743" algn="l"/>
                <a:tab pos="3529333" algn="l"/>
                <a:tab pos="4133405" algn="l"/>
              </a:tabLst>
            </a:pPr>
            <a:r>
              <a:rPr sz="2953" spc="-4" dirty="0"/>
              <a:t>Outlook:</a:t>
            </a:r>
            <a:r>
              <a:rPr sz="2953" spc="4" dirty="0"/>
              <a:t> </a:t>
            </a:r>
            <a:r>
              <a:rPr sz="2953" spc="-4" dirty="0"/>
              <a:t>the	Focus	for	Computation</a:t>
            </a:r>
            <a:endParaRPr sz="2953"/>
          </a:p>
        </p:txBody>
      </p:sp>
    </p:spTree>
    <p:extLst>
      <p:ext uri="{BB962C8B-B14F-4D97-AF65-F5344CB8AC3E}">
        <p14:creationId xmlns:p14="http://schemas.microsoft.com/office/powerpoint/2010/main" val="11428462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3848" y="1376513"/>
            <a:ext cx="2469629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/>
              <a:t>Thank</a:t>
            </a:r>
            <a:r>
              <a:rPr spc="-67" dirty="0"/>
              <a:t> </a:t>
            </a:r>
            <a:r>
              <a:rPr spc="-4" dirty="0"/>
              <a:t>you!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98664" y="2214563"/>
            <a:ext cx="1941761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u="heavy" spc="-4" dirty="0">
                <a:solidFill>
                  <a:srgbClr val="4787FF"/>
                </a:solidFill>
                <a:uFill>
                  <a:solidFill>
                    <a:srgbClr val="4787FF"/>
                  </a:solidFill>
                </a:uFill>
                <a:latin typeface="Arial"/>
                <a:cs typeface="Arial"/>
              </a:rPr>
              <a:t>stanford.edu/~songhan</a:t>
            </a:r>
            <a:endParaRPr sz="1477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4167" y="3002737"/>
            <a:ext cx="4054709" cy="3110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9931966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Sources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cs231n.stanford.edu/2017/syllabus.html</a:t>
            </a:r>
            <a:r>
              <a:rPr lang="de-DE" dirty="0" smtClean="0"/>
              <a:t> 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de-DE" spc="-5" smtClean="0"/>
              <a:t>April 25,</a:t>
            </a:r>
            <a:r>
              <a:rPr lang="de-DE" spc="-90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7 -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199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68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250824" y="1268413"/>
            <a:ext cx="8281615" cy="1440000"/>
          </a:xfrm>
        </p:spPr>
        <p:txBody>
          <a:bodyPr/>
          <a:lstStyle/>
          <a:p>
            <a:r>
              <a:rPr lang="en-GB" dirty="0" smtClean="0"/>
              <a:t>Training Neural Networks – Part II</a:t>
            </a:r>
            <a:endParaRPr lang="en-GB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Elena Zennaro, Wolfgang Ecker, Lorenzo Servadei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56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1715861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3133108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3223" y="4889447"/>
            <a:ext cx="4490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Q: What happens with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AdaGrad?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17219" y="2749447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20</a:t>
            </a:fld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7593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49" y="1715861"/>
            <a:ext cx="6207162" cy="13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185229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AdaGrad</a:t>
            </a:r>
          </a:p>
        </p:txBody>
      </p:sp>
      <p:sp>
        <p:nvSpPr>
          <p:cNvPr id="4" name="object 4"/>
          <p:cNvSpPr/>
          <p:nvPr/>
        </p:nvSpPr>
        <p:spPr>
          <a:xfrm>
            <a:off x="263236" y="3133108"/>
            <a:ext cx="8200708" cy="16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7219" y="2749447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3" y="0"/>
                </a:lnTo>
                <a:lnTo>
                  <a:pt x="3112793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3223" y="4889447"/>
            <a:ext cx="685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Q2: What happens to the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step size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over long</a:t>
            </a:r>
            <a:r>
              <a:rPr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time?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7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RMSProp</a:t>
            </a:r>
          </a:p>
        </p:txBody>
      </p:sp>
      <p:sp>
        <p:nvSpPr>
          <p:cNvPr id="3" name="object 3"/>
          <p:cNvSpPr/>
          <p:nvPr/>
        </p:nvSpPr>
        <p:spPr>
          <a:xfrm>
            <a:off x="1760559" y="3817920"/>
            <a:ext cx="6291162" cy="1160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0560" y="1885648"/>
            <a:ext cx="5622863" cy="1232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9340" y="2233558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AdaGrad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263" y="4188075"/>
            <a:ext cx="1346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RMSProp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1993" y="3223546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0"/>
                </a:moveTo>
                <a:lnTo>
                  <a:pt x="0" y="3014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0019" y="3505995"/>
            <a:ext cx="163949" cy="210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0396" y="4445842"/>
            <a:ext cx="5987415" cy="223520"/>
          </a:xfrm>
          <a:custGeom>
            <a:avLst/>
            <a:gdLst/>
            <a:ahLst/>
            <a:cxnLst/>
            <a:rect l="l" t="t" r="r" b="b"/>
            <a:pathLst>
              <a:path w="5987415" h="223520">
                <a:moveTo>
                  <a:pt x="0" y="0"/>
                </a:moveTo>
                <a:lnTo>
                  <a:pt x="5987387" y="0"/>
                </a:lnTo>
                <a:lnTo>
                  <a:pt x="5987387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63" y="2566646"/>
            <a:ext cx="2400300" cy="223520"/>
          </a:xfrm>
          <a:custGeom>
            <a:avLst/>
            <a:gdLst/>
            <a:ahLst/>
            <a:cxnLst/>
            <a:rect l="l" t="t" r="r" b="b"/>
            <a:pathLst>
              <a:path w="2400300" h="223519">
                <a:moveTo>
                  <a:pt x="0" y="0"/>
                </a:moveTo>
                <a:lnTo>
                  <a:pt x="2400302" y="0"/>
                </a:lnTo>
                <a:lnTo>
                  <a:pt x="2400302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025" y="5300454"/>
            <a:ext cx="124396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Tieleman and Hinton,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2012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22</a:t>
            </a:fld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44123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3047" y="1851624"/>
            <a:ext cx="3378693" cy="3378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1772" y="1780198"/>
            <a:ext cx="3497967" cy="3491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RMSProp</a:t>
            </a:r>
          </a:p>
        </p:txBody>
      </p:sp>
      <p:sp>
        <p:nvSpPr>
          <p:cNvPr id="5" name="object 5"/>
          <p:cNvSpPr/>
          <p:nvPr/>
        </p:nvSpPr>
        <p:spPr>
          <a:xfrm>
            <a:off x="5905363" y="1976997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363" y="2561069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363" y="3100095"/>
            <a:ext cx="612140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27812" y="1844079"/>
            <a:ext cx="179514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 marL="57150" marR="5080" indent="-45085">
              <a:lnSpc>
                <a:spcPct val="196500"/>
              </a:lnSpc>
              <a:spcBef>
                <a:spcPts val="355"/>
              </a:spcBef>
            </a:pPr>
            <a:r>
              <a:rPr sz="1800" spc="-5" dirty="0">
                <a:latin typeface="Arial"/>
                <a:cs typeface="Arial"/>
              </a:rPr>
              <a:t>SGD+Momentum  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23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2462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299402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Adam</a:t>
            </a:r>
            <a:r>
              <a:rPr spc="-100" dirty="0"/>
              <a:t> </a:t>
            </a:r>
            <a:r>
              <a:rPr dirty="0"/>
              <a:t>(almost)</a:t>
            </a:r>
          </a:p>
        </p:txBody>
      </p:sp>
      <p:sp>
        <p:nvSpPr>
          <p:cNvPr id="3" name="object 3"/>
          <p:cNvSpPr/>
          <p:nvPr/>
        </p:nvSpPr>
        <p:spPr>
          <a:xfrm>
            <a:off x="381061" y="1844297"/>
            <a:ext cx="6259612" cy="1610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4" y="5310078"/>
            <a:ext cx="3335654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328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299402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Adam</a:t>
            </a:r>
            <a:r>
              <a:rPr spc="-100" dirty="0"/>
              <a:t> </a:t>
            </a:r>
            <a:r>
              <a:rPr dirty="0"/>
              <a:t>(almost)</a:t>
            </a:r>
          </a:p>
        </p:txBody>
      </p:sp>
      <p:sp>
        <p:nvSpPr>
          <p:cNvPr id="3" name="object 3"/>
          <p:cNvSpPr/>
          <p:nvPr/>
        </p:nvSpPr>
        <p:spPr>
          <a:xfrm>
            <a:off x="381061" y="1844297"/>
            <a:ext cx="6259612" cy="1610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4698" y="2705767"/>
            <a:ext cx="4966970" cy="240665"/>
          </a:xfrm>
          <a:custGeom>
            <a:avLst/>
            <a:gdLst/>
            <a:ahLst/>
            <a:cxnLst/>
            <a:rect l="l" t="t" r="r" b="b"/>
            <a:pathLst>
              <a:path w="4966970" h="240664">
                <a:moveTo>
                  <a:pt x="0" y="0"/>
                </a:moveTo>
                <a:lnTo>
                  <a:pt x="4966489" y="0"/>
                </a:lnTo>
                <a:lnTo>
                  <a:pt x="4966489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698" y="2976220"/>
            <a:ext cx="6123940" cy="393700"/>
          </a:xfrm>
          <a:custGeom>
            <a:avLst/>
            <a:gdLst/>
            <a:ahLst/>
            <a:cxnLst/>
            <a:rect l="l" t="t" r="r" b="b"/>
            <a:pathLst>
              <a:path w="6123940" h="393700">
                <a:moveTo>
                  <a:pt x="0" y="0"/>
                </a:moveTo>
                <a:lnTo>
                  <a:pt x="6123587" y="0"/>
                </a:lnTo>
                <a:lnTo>
                  <a:pt x="6123587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95467" y="2437469"/>
            <a:ext cx="6743065" cy="2505814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R="1013460" algn="r">
              <a:spcBef>
                <a:spcPts val="132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 marR="5080" algn="r">
              <a:spcBef>
                <a:spcPts val="12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/>
            <a:r>
              <a:rPr sz="1800" spc="-5" dirty="0">
                <a:latin typeface="Arial"/>
                <a:cs typeface="Arial"/>
              </a:rPr>
              <a:t>Sort of like RMSProp 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/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 happens at first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timestep?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4" y="5310078"/>
            <a:ext cx="3335654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25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05877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327088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Adam </a:t>
            </a:r>
            <a:r>
              <a:rPr spc="-5" dirty="0"/>
              <a:t>(full</a:t>
            </a:r>
            <a:r>
              <a:rPr spc="-90" dirty="0"/>
              <a:t> </a:t>
            </a:r>
            <a:r>
              <a:rPr spc="-5" dirty="0"/>
              <a:t>form)</a:t>
            </a:r>
          </a:p>
        </p:txBody>
      </p:sp>
      <p:sp>
        <p:nvSpPr>
          <p:cNvPr id="3" name="object 3"/>
          <p:cNvSpPr/>
          <p:nvPr/>
        </p:nvSpPr>
        <p:spPr>
          <a:xfrm>
            <a:off x="144975" y="1889997"/>
            <a:ext cx="6708461" cy="220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5550" y="2785796"/>
          <a:ext cx="6612890" cy="1148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24" y="5310078"/>
            <a:ext cx="3335654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26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22566" y="2547530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0941" y="3365726"/>
            <a:ext cx="211772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Bias</a:t>
            </a:r>
            <a:r>
              <a:rPr sz="18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correction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3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000" y="4365913"/>
            <a:ext cx="27743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Bias </a:t>
            </a:r>
            <a:r>
              <a:rPr sz="1600" dirty="0">
                <a:latin typeface="Arial"/>
                <a:cs typeface="Arial"/>
              </a:rPr>
              <a:t>correction </a:t>
            </a:r>
            <a:r>
              <a:rPr sz="1600" spc="-5" dirty="0">
                <a:latin typeface="Arial"/>
                <a:cs typeface="Arial"/>
              </a:rPr>
              <a:t>for the fact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  first and </a:t>
            </a:r>
            <a:r>
              <a:rPr sz="1600" dirty="0">
                <a:latin typeface="Arial"/>
                <a:cs typeface="Arial"/>
              </a:rPr>
              <a:t>second moment  </a:t>
            </a:r>
            <a:r>
              <a:rPr sz="1600" spc="-5" dirty="0">
                <a:latin typeface="Arial"/>
                <a:cs typeface="Arial"/>
              </a:rPr>
              <a:t>estimates </a:t>
            </a:r>
            <a:r>
              <a:rPr sz="1600" dirty="0">
                <a:latin typeface="Arial"/>
                <a:cs typeface="Arial"/>
              </a:rPr>
              <a:t>start </a:t>
            </a:r>
            <a:r>
              <a:rPr sz="1600" spc="-5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45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974" y="1854823"/>
            <a:ext cx="6612436" cy="220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327088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Adam </a:t>
            </a:r>
            <a:r>
              <a:rPr spc="-5" dirty="0"/>
              <a:t>(full</a:t>
            </a:r>
            <a:r>
              <a:rPr spc="-90" dirty="0"/>
              <a:t> </a:t>
            </a:r>
            <a:r>
              <a:rPr spc="-5" dirty="0"/>
              <a:t>form)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27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024" y="5300454"/>
            <a:ext cx="3335654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 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5550" y="2785796"/>
          <a:ext cx="6612890" cy="1148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022566" y="2547530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0941" y="3365726"/>
            <a:ext cx="211772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Bias</a:t>
            </a:r>
            <a:r>
              <a:rPr sz="18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correction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3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000" y="4365913"/>
            <a:ext cx="27743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Bias </a:t>
            </a:r>
            <a:r>
              <a:rPr sz="1600" dirty="0">
                <a:latin typeface="Arial"/>
                <a:cs typeface="Arial"/>
              </a:rPr>
              <a:t>correction </a:t>
            </a:r>
            <a:r>
              <a:rPr sz="1600" spc="-5" dirty="0">
                <a:latin typeface="Arial"/>
                <a:cs typeface="Arial"/>
              </a:rPr>
              <a:t>for the fact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  first and </a:t>
            </a:r>
            <a:r>
              <a:rPr sz="1600" dirty="0">
                <a:latin typeface="Arial"/>
                <a:cs typeface="Arial"/>
              </a:rPr>
              <a:t>second moment  </a:t>
            </a:r>
            <a:r>
              <a:rPr sz="1600" spc="-5" dirty="0">
                <a:latin typeface="Arial"/>
                <a:cs typeface="Arial"/>
              </a:rPr>
              <a:t>estimates </a:t>
            </a:r>
            <a:r>
              <a:rPr sz="1600" dirty="0">
                <a:latin typeface="Arial"/>
                <a:cs typeface="Arial"/>
              </a:rPr>
              <a:t>start </a:t>
            </a:r>
            <a:r>
              <a:rPr sz="1600" spc="-5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9668" y="4417424"/>
            <a:ext cx="430276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Adam with beta1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0.9,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beta2 </a:t>
            </a:r>
            <a:r>
              <a:rPr sz="1600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0.999, and learning_rate </a:t>
            </a:r>
            <a:r>
              <a:rPr sz="1600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1e-3 or 5e-4  is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great </a:t>
            </a:r>
            <a:r>
              <a:rPr sz="1600" dirty="0">
                <a:latin typeface="Arial"/>
                <a:cs typeface="Arial"/>
              </a:rPr>
              <a:t>starting </a:t>
            </a:r>
            <a:r>
              <a:rPr sz="1600" spc="-5" dirty="0">
                <a:latin typeface="Arial"/>
                <a:cs typeface="Arial"/>
              </a:rPr>
              <a:t>point for </a:t>
            </a:r>
            <a:r>
              <a:rPr sz="1600" dirty="0">
                <a:latin typeface="Arial"/>
                <a:cs typeface="Arial"/>
              </a:rPr>
              <a:t>many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models!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24" y="1633624"/>
            <a:ext cx="3654517" cy="3654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5574" y="1595323"/>
            <a:ext cx="3695667" cy="3689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121666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Adam</a:t>
            </a:r>
          </a:p>
        </p:txBody>
      </p:sp>
      <p:sp>
        <p:nvSpPr>
          <p:cNvPr id="5" name="object 5"/>
          <p:cNvSpPr/>
          <p:nvPr/>
        </p:nvSpPr>
        <p:spPr>
          <a:xfrm>
            <a:off x="5143364" y="2510396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3364" y="3094467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43364" y="3633494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43364" y="4226318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998" y="0"/>
                </a:lnTo>
              </a:path>
            </a:pathLst>
          </a:custGeom>
          <a:ln w="7619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5814" y="2377481"/>
            <a:ext cx="1795145" cy="2040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 marL="57150" marR="5080" indent="-45085">
              <a:lnSpc>
                <a:spcPct val="196500"/>
              </a:lnSpc>
              <a:spcBef>
                <a:spcPts val="355"/>
              </a:spcBef>
            </a:pPr>
            <a:r>
              <a:rPr sz="1800" spc="-5" dirty="0">
                <a:latin typeface="Arial"/>
                <a:cs typeface="Arial"/>
              </a:rPr>
              <a:t>SGD+Momentum  RMSProp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7150"/>
            <a:r>
              <a:rPr sz="1800" spc="-5" dirty="0">
                <a:latin typeface="Arial"/>
                <a:cs typeface="Arial"/>
              </a:rPr>
              <a:t>Adam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28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4968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650" y="115740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SGD, SGD+Momentum, Adagrad, RMSProp, Adam all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have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b="1" spc="-5" dirty="0">
                <a:latin typeface="Arial"/>
                <a:cs typeface="Arial"/>
              </a:rPr>
              <a:t>learning rate </a:t>
            </a:r>
            <a:r>
              <a:rPr spc="-5" dirty="0">
                <a:latin typeface="Arial"/>
                <a:cs typeface="Arial"/>
              </a:rPr>
              <a:t>as </a:t>
            </a:r>
            <a:r>
              <a:rPr dirty="0">
                <a:latin typeface="Arial"/>
                <a:cs typeface="Arial"/>
              </a:rPr>
              <a:t>a</a:t>
            </a:r>
            <a:r>
              <a:rPr spc="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hyperparameter.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590" y="207232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2067561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56920" y="3508002"/>
            <a:ext cx="3918585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Q: Which one of these  learning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rates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is best to</a:t>
            </a:r>
            <a:r>
              <a:rPr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use?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29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7775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3438762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b="1" spc="-5" dirty="0" smtClean="0">
                <a:latin typeface="Arial"/>
                <a:cs typeface="Arial"/>
              </a:rPr>
              <a:t>Optimization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b="1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Regularization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Transfer Learning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Embedded Systems</a:t>
            </a:r>
            <a:endParaRPr lang="de-DE" spc="-10"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 – Part II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7211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50" y="115740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b="1" spc="-5" dirty="0"/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34590" y="207232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2067561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3166" y="2315827"/>
            <a:ext cx="4002404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=&gt; Learning rate decay over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time!</a:t>
            </a:r>
            <a:endParaRPr sz="1800">
              <a:latin typeface="Arial"/>
              <a:cs typeface="Arial"/>
            </a:endParaRPr>
          </a:p>
          <a:p>
            <a:pPr marL="78740">
              <a:lnSpc>
                <a:spcPts val="1664"/>
              </a:lnSpc>
              <a:spcBef>
                <a:spcPts val="1625"/>
              </a:spcBef>
            </a:pPr>
            <a:r>
              <a:rPr sz="1400" b="1" spc="-5" dirty="0">
                <a:latin typeface="Arial"/>
                <a:cs typeface="Arial"/>
              </a:rPr>
              <a:t>step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decay:</a:t>
            </a:r>
            <a:endParaRPr sz="1400">
              <a:latin typeface="Arial"/>
              <a:cs typeface="Arial"/>
            </a:endParaRPr>
          </a:p>
          <a:p>
            <a:pPr marL="7874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e.g. decay learning </a:t>
            </a:r>
            <a:r>
              <a:rPr sz="1400" dirty="0">
                <a:latin typeface="Arial"/>
                <a:cs typeface="Arial"/>
              </a:rPr>
              <a:t>rate </a:t>
            </a:r>
            <a:r>
              <a:rPr sz="1400" spc="-5" dirty="0">
                <a:latin typeface="Arial"/>
                <a:cs typeface="Arial"/>
              </a:rPr>
              <a:t>by half every few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epochs.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78740"/>
            <a:r>
              <a:rPr sz="1400" b="1" spc="-5" dirty="0">
                <a:latin typeface="Arial"/>
                <a:cs typeface="Arial"/>
              </a:rPr>
              <a:t>exponential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decay: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593" y="4472932"/>
            <a:ext cx="8445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1/t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decay: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3241" y="3931093"/>
            <a:ext cx="1362047" cy="314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3240" y="4760393"/>
            <a:ext cx="1933546" cy="34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30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29688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50" y="115740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b="1" spc="-5" dirty="0"/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34590" y="207232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2067561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4041" y="2541172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8"/>
                </a:lnTo>
                <a:lnTo>
                  <a:pt x="33599" y="135757"/>
                </a:lnTo>
                <a:lnTo>
                  <a:pt x="50605" y="194072"/>
                </a:lnTo>
                <a:lnTo>
                  <a:pt x="71548" y="250107"/>
                </a:lnTo>
                <a:lnTo>
                  <a:pt x="97049" y="298574"/>
                </a:lnTo>
                <a:lnTo>
                  <a:pt x="126402" y="340182"/>
                </a:lnTo>
                <a:lnTo>
                  <a:pt x="158968" y="379302"/>
                </a:lnTo>
                <a:lnTo>
                  <a:pt x="195474" y="416141"/>
                </a:lnTo>
                <a:lnTo>
                  <a:pt x="236647" y="450907"/>
                </a:lnTo>
                <a:lnTo>
                  <a:pt x="283213" y="483807"/>
                </a:lnTo>
                <a:lnTo>
                  <a:pt x="335899" y="515048"/>
                </a:lnTo>
                <a:lnTo>
                  <a:pt x="374462" y="535118"/>
                </a:lnTo>
                <a:lnTo>
                  <a:pt x="415482" y="554605"/>
                </a:lnTo>
                <a:lnTo>
                  <a:pt x="458928" y="573385"/>
                </a:lnTo>
                <a:lnTo>
                  <a:pt x="504770" y="591336"/>
                </a:lnTo>
                <a:lnTo>
                  <a:pt x="552977" y="608335"/>
                </a:lnTo>
                <a:lnTo>
                  <a:pt x="603519" y="624258"/>
                </a:lnTo>
                <a:lnTo>
                  <a:pt x="656365" y="638983"/>
                </a:lnTo>
                <a:lnTo>
                  <a:pt x="711485" y="652388"/>
                </a:lnTo>
                <a:lnTo>
                  <a:pt x="768848" y="664348"/>
                </a:lnTo>
                <a:lnTo>
                  <a:pt x="815918" y="672267"/>
                </a:lnTo>
                <a:lnTo>
                  <a:pt x="868482" y="679278"/>
                </a:lnTo>
                <a:lnTo>
                  <a:pt x="925140" y="685460"/>
                </a:lnTo>
                <a:lnTo>
                  <a:pt x="984494" y="690889"/>
                </a:lnTo>
                <a:lnTo>
                  <a:pt x="1045143" y="695645"/>
                </a:lnTo>
                <a:lnTo>
                  <a:pt x="1105688" y="699805"/>
                </a:lnTo>
                <a:lnTo>
                  <a:pt x="1164729" y="703446"/>
                </a:lnTo>
                <a:lnTo>
                  <a:pt x="1220867" y="706647"/>
                </a:lnTo>
                <a:lnTo>
                  <a:pt x="1272703" y="709484"/>
                </a:lnTo>
                <a:lnTo>
                  <a:pt x="1318836" y="712037"/>
                </a:lnTo>
                <a:lnTo>
                  <a:pt x="1357867" y="714382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4839" y="3257771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7"/>
                </a:lnTo>
                <a:lnTo>
                  <a:pt x="33599" y="135754"/>
                </a:lnTo>
                <a:lnTo>
                  <a:pt x="50605" y="194069"/>
                </a:lnTo>
                <a:lnTo>
                  <a:pt x="71548" y="250104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43236" y="3974369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7"/>
                </a:lnTo>
                <a:lnTo>
                  <a:pt x="19911" y="80452"/>
                </a:lnTo>
                <a:lnTo>
                  <a:pt x="33599" y="135759"/>
                </a:lnTo>
                <a:lnTo>
                  <a:pt x="50605" y="194071"/>
                </a:lnTo>
                <a:lnTo>
                  <a:pt x="71548" y="250105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8967" y="5016566"/>
            <a:ext cx="4200525" cy="0"/>
          </a:xfrm>
          <a:custGeom>
            <a:avLst/>
            <a:gdLst/>
            <a:ahLst/>
            <a:cxnLst/>
            <a:rect l="l" t="t" r="r" b="b"/>
            <a:pathLst>
              <a:path w="4200525">
                <a:moveTo>
                  <a:pt x="0" y="0"/>
                </a:moveTo>
                <a:lnTo>
                  <a:pt x="42002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9733" y="4975567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8966" y="2313573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7967" y="2217598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9738" y="2701046"/>
            <a:ext cx="0" cy="375920"/>
          </a:xfrm>
          <a:custGeom>
            <a:avLst/>
            <a:gdLst/>
            <a:ahLst/>
            <a:cxnLst/>
            <a:rect l="l" t="t" r="r" b="b"/>
            <a:pathLst>
              <a:path h="375919">
                <a:moveTo>
                  <a:pt x="0" y="0"/>
                </a:moveTo>
                <a:lnTo>
                  <a:pt x="0" y="3757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24013" y="30767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24013" y="30767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3235" y="2730896"/>
            <a:ext cx="0" cy="1145540"/>
          </a:xfrm>
          <a:custGeom>
            <a:avLst/>
            <a:gdLst/>
            <a:ahLst/>
            <a:cxnLst/>
            <a:rect l="l" t="t" r="r" b="b"/>
            <a:pathLst>
              <a:path h="1145539">
                <a:moveTo>
                  <a:pt x="0" y="0"/>
                </a:moveTo>
                <a:lnTo>
                  <a:pt x="0" y="11449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27510" y="38758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7510" y="38758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7070" y="2207112"/>
            <a:ext cx="282829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5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  <a:p>
            <a:pPr marL="1195070">
              <a:lnSpc>
                <a:spcPts val="1450"/>
              </a:lnSpc>
            </a:pPr>
            <a:r>
              <a:rPr sz="1400" spc="-5" dirty="0">
                <a:latin typeface="Arial"/>
                <a:cs typeface="Arial"/>
              </a:rPr>
              <a:t>Learning </a:t>
            </a:r>
            <a:r>
              <a:rPr sz="1400" dirty="0">
                <a:latin typeface="Arial"/>
                <a:cs typeface="Arial"/>
              </a:rPr>
              <a:t>rate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decay!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31582" y="5160600"/>
            <a:ext cx="52895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Epoch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31</a:t>
            </a:fld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4165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50" y="1157407"/>
            <a:ext cx="8110855" cy="75311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/>
              <a:t>SGD, SGD+Momentum, Adagrad, RMSProp, Adam all</a:t>
            </a:r>
            <a:r>
              <a:rPr sz="2400" spc="-95" dirty="0"/>
              <a:t> </a:t>
            </a:r>
            <a:r>
              <a:rPr sz="2400" spc="-5" dirty="0"/>
              <a:t>have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b="1" spc="-5" dirty="0"/>
              <a:t>learning rate </a:t>
            </a:r>
            <a:r>
              <a:rPr sz="2400" spc="-5" dirty="0"/>
              <a:t>as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spc="-5" dirty="0"/>
              <a:t>hyperparameter.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34590" y="2072322"/>
            <a:ext cx="3356076" cy="308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96" y="2067561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45" y="0"/>
                </a:lnTo>
                <a:lnTo>
                  <a:pt x="3425145" y="3090281"/>
                </a:lnTo>
                <a:lnTo>
                  <a:pt x="0" y="309028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4041" y="2541172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8"/>
                </a:lnTo>
                <a:lnTo>
                  <a:pt x="33599" y="135757"/>
                </a:lnTo>
                <a:lnTo>
                  <a:pt x="50605" y="194072"/>
                </a:lnTo>
                <a:lnTo>
                  <a:pt x="71548" y="250107"/>
                </a:lnTo>
                <a:lnTo>
                  <a:pt x="97049" y="298574"/>
                </a:lnTo>
                <a:lnTo>
                  <a:pt x="126402" y="340182"/>
                </a:lnTo>
                <a:lnTo>
                  <a:pt x="158968" y="379302"/>
                </a:lnTo>
                <a:lnTo>
                  <a:pt x="195474" y="416141"/>
                </a:lnTo>
                <a:lnTo>
                  <a:pt x="236647" y="450907"/>
                </a:lnTo>
                <a:lnTo>
                  <a:pt x="283213" y="483807"/>
                </a:lnTo>
                <a:lnTo>
                  <a:pt x="335899" y="515048"/>
                </a:lnTo>
                <a:lnTo>
                  <a:pt x="374462" y="535118"/>
                </a:lnTo>
                <a:lnTo>
                  <a:pt x="415482" y="554605"/>
                </a:lnTo>
                <a:lnTo>
                  <a:pt x="458928" y="573385"/>
                </a:lnTo>
                <a:lnTo>
                  <a:pt x="504770" y="591336"/>
                </a:lnTo>
                <a:lnTo>
                  <a:pt x="552977" y="608335"/>
                </a:lnTo>
                <a:lnTo>
                  <a:pt x="603519" y="624258"/>
                </a:lnTo>
                <a:lnTo>
                  <a:pt x="656365" y="638983"/>
                </a:lnTo>
                <a:lnTo>
                  <a:pt x="711485" y="652388"/>
                </a:lnTo>
                <a:lnTo>
                  <a:pt x="768848" y="664348"/>
                </a:lnTo>
                <a:lnTo>
                  <a:pt x="815918" y="672267"/>
                </a:lnTo>
                <a:lnTo>
                  <a:pt x="868482" y="679278"/>
                </a:lnTo>
                <a:lnTo>
                  <a:pt x="925140" y="685460"/>
                </a:lnTo>
                <a:lnTo>
                  <a:pt x="984494" y="690889"/>
                </a:lnTo>
                <a:lnTo>
                  <a:pt x="1045143" y="695645"/>
                </a:lnTo>
                <a:lnTo>
                  <a:pt x="1105688" y="699805"/>
                </a:lnTo>
                <a:lnTo>
                  <a:pt x="1164729" y="703446"/>
                </a:lnTo>
                <a:lnTo>
                  <a:pt x="1220867" y="706647"/>
                </a:lnTo>
                <a:lnTo>
                  <a:pt x="1272703" y="709484"/>
                </a:lnTo>
                <a:lnTo>
                  <a:pt x="1318836" y="712037"/>
                </a:lnTo>
                <a:lnTo>
                  <a:pt x="1357867" y="714382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4839" y="3257771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3"/>
                </a:lnTo>
                <a:lnTo>
                  <a:pt x="19911" y="80447"/>
                </a:lnTo>
                <a:lnTo>
                  <a:pt x="33599" y="135754"/>
                </a:lnTo>
                <a:lnTo>
                  <a:pt x="50605" y="194069"/>
                </a:lnTo>
                <a:lnTo>
                  <a:pt x="71548" y="250104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43236" y="3974369"/>
            <a:ext cx="1388745" cy="716915"/>
          </a:xfrm>
          <a:custGeom>
            <a:avLst/>
            <a:gdLst/>
            <a:ahLst/>
            <a:cxnLst/>
            <a:rect l="l" t="t" r="r" b="b"/>
            <a:pathLst>
              <a:path w="1388745" h="716914">
                <a:moveTo>
                  <a:pt x="0" y="0"/>
                </a:moveTo>
                <a:lnTo>
                  <a:pt x="8918" y="33437"/>
                </a:lnTo>
                <a:lnTo>
                  <a:pt x="19911" y="80452"/>
                </a:lnTo>
                <a:lnTo>
                  <a:pt x="33599" y="135759"/>
                </a:lnTo>
                <a:lnTo>
                  <a:pt x="50605" y="194071"/>
                </a:lnTo>
                <a:lnTo>
                  <a:pt x="71548" y="250105"/>
                </a:lnTo>
                <a:lnTo>
                  <a:pt x="97049" y="298574"/>
                </a:lnTo>
                <a:lnTo>
                  <a:pt x="126402" y="340185"/>
                </a:lnTo>
                <a:lnTo>
                  <a:pt x="158968" y="379308"/>
                </a:lnTo>
                <a:lnTo>
                  <a:pt x="195474" y="416149"/>
                </a:lnTo>
                <a:lnTo>
                  <a:pt x="236647" y="450914"/>
                </a:lnTo>
                <a:lnTo>
                  <a:pt x="283213" y="483812"/>
                </a:lnTo>
                <a:lnTo>
                  <a:pt x="335899" y="515048"/>
                </a:lnTo>
                <a:lnTo>
                  <a:pt x="374462" y="535122"/>
                </a:lnTo>
                <a:lnTo>
                  <a:pt x="415482" y="554609"/>
                </a:lnTo>
                <a:lnTo>
                  <a:pt x="458928" y="573389"/>
                </a:lnTo>
                <a:lnTo>
                  <a:pt x="504770" y="591339"/>
                </a:lnTo>
                <a:lnTo>
                  <a:pt x="552977" y="608336"/>
                </a:lnTo>
                <a:lnTo>
                  <a:pt x="603519" y="624258"/>
                </a:lnTo>
                <a:lnTo>
                  <a:pt x="656365" y="638982"/>
                </a:lnTo>
                <a:lnTo>
                  <a:pt x="711485" y="652386"/>
                </a:lnTo>
                <a:lnTo>
                  <a:pt x="768848" y="664348"/>
                </a:lnTo>
                <a:lnTo>
                  <a:pt x="815918" y="672268"/>
                </a:lnTo>
                <a:lnTo>
                  <a:pt x="868482" y="679281"/>
                </a:lnTo>
                <a:lnTo>
                  <a:pt x="925140" y="685464"/>
                </a:lnTo>
                <a:lnTo>
                  <a:pt x="984494" y="690894"/>
                </a:lnTo>
                <a:lnTo>
                  <a:pt x="1045143" y="695651"/>
                </a:lnTo>
                <a:lnTo>
                  <a:pt x="1105688" y="699811"/>
                </a:lnTo>
                <a:lnTo>
                  <a:pt x="1164729" y="703452"/>
                </a:lnTo>
                <a:lnTo>
                  <a:pt x="1220867" y="706652"/>
                </a:lnTo>
                <a:lnTo>
                  <a:pt x="1272703" y="709489"/>
                </a:lnTo>
                <a:lnTo>
                  <a:pt x="1318836" y="712040"/>
                </a:lnTo>
                <a:lnTo>
                  <a:pt x="1357867" y="714384"/>
                </a:lnTo>
                <a:lnTo>
                  <a:pt x="1388397" y="7165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8967" y="5016566"/>
            <a:ext cx="4200525" cy="0"/>
          </a:xfrm>
          <a:custGeom>
            <a:avLst/>
            <a:gdLst/>
            <a:ahLst/>
            <a:cxnLst/>
            <a:rect l="l" t="t" r="r" b="b"/>
            <a:pathLst>
              <a:path w="4200525">
                <a:moveTo>
                  <a:pt x="0" y="0"/>
                </a:moveTo>
                <a:lnTo>
                  <a:pt x="42002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9733" y="4975567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8966" y="2313573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7967" y="2217598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9738" y="2701046"/>
            <a:ext cx="0" cy="375920"/>
          </a:xfrm>
          <a:custGeom>
            <a:avLst/>
            <a:gdLst/>
            <a:ahLst/>
            <a:cxnLst/>
            <a:rect l="l" t="t" r="r" b="b"/>
            <a:pathLst>
              <a:path h="375919">
                <a:moveTo>
                  <a:pt x="0" y="0"/>
                </a:moveTo>
                <a:lnTo>
                  <a:pt x="0" y="3757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24013" y="30767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24013" y="30767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3235" y="2730896"/>
            <a:ext cx="0" cy="1145540"/>
          </a:xfrm>
          <a:custGeom>
            <a:avLst/>
            <a:gdLst/>
            <a:ahLst/>
            <a:cxnLst/>
            <a:rect l="l" t="t" r="r" b="b"/>
            <a:pathLst>
              <a:path h="1145539">
                <a:moveTo>
                  <a:pt x="0" y="0"/>
                </a:moveTo>
                <a:lnTo>
                  <a:pt x="0" y="114494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27510" y="38758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24" y="43224"/>
                </a:moveTo>
                <a:lnTo>
                  <a:pt x="0" y="0"/>
                </a:lnTo>
                <a:lnTo>
                  <a:pt x="31449" y="0"/>
                </a:lnTo>
                <a:lnTo>
                  <a:pt x="15724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7510" y="38758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24" y="43224"/>
                </a:lnTo>
                <a:lnTo>
                  <a:pt x="3144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7070" y="2207112"/>
            <a:ext cx="282829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5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  <a:p>
            <a:pPr marL="1195070">
              <a:lnSpc>
                <a:spcPts val="1450"/>
              </a:lnSpc>
            </a:pPr>
            <a:r>
              <a:rPr sz="1400" spc="-5" dirty="0">
                <a:latin typeface="Arial"/>
                <a:cs typeface="Arial"/>
              </a:rPr>
              <a:t>Learning </a:t>
            </a:r>
            <a:r>
              <a:rPr sz="1400" dirty="0">
                <a:latin typeface="Arial"/>
                <a:cs typeface="Arial"/>
              </a:rPr>
              <a:t>rate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decay!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31582" y="5160600"/>
            <a:ext cx="52895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Epoch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70871" y="4431536"/>
            <a:ext cx="28213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More critical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SGD+Momentum,  less </a:t>
            </a:r>
            <a:r>
              <a:rPr sz="1400" dirty="0">
                <a:latin typeface="Arial"/>
                <a:cs typeface="Arial"/>
              </a:rPr>
              <a:t>common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Adam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8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489013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First-Order</a:t>
            </a:r>
            <a:r>
              <a:rPr spc="-9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497" y="2541479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19"/>
                </a:moveTo>
                <a:lnTo>
                  <a:pt x="18349" y="177705"/>
                </a:lnTo>
                <a:lnTo>
                  <a:pt x="40101" y="252557"/>
                </a:lnTo>
                <a:lnTo>
                  <a:pt x="52165" y="296273"/>
                </a:lnTo>
                <a:lnTo>
                  <a:pt x="64973" y="343563"/>
                </a:lnTo>
                <a:lnTo>
                  <a:pt x="78491" y="393965"/>
                </a:lnTo>
                <a:lnTo>
                  <a:pt x="92682" y="447014"/>
                </a:lnTo>
                <a:lnTo>
                  <a:pt x="107512" y="502246"/>
                </a:lnTo>
                <a:lnTo>
                  <a:pt x="122945" y="559198"/>
                </a:lnTo>
                <a:lnTo>
                  <a:pt x="138945" y="617406"/>
                </a:lnTo>
                <a:lnTo>
                  <a:pt x="155478" y="676405"/>
                </a:lnTo>
                <a:lnTo>
                  <a:pt x="172507" y="735732"/>
                </a:lnTo>
                <a:lnTo>
                  <a:pt x="189998" y="794923"/>
                </a:lnTo>
                <a:lnTo>
                  <a:pt x="207915" y="853514"/>
                </a:lnTo>
                <a:lnTo>
                  <a:pt x="226222" y="911042"/>
                </a:lnTo>
                <a:lnTo>
                  <a:pt x="244885" y="967042"/>
                </a:lnTo>
                <a:lnTo>
                  <a:pt x="263867" y="1021051"/>
                </a:lnTo>
                <a:lnTo>
                  <a:pt x="283134" y="1072604"/>
                </a:lnTo>
                <a:lnTo>
                  <a:pt x="302649" y="1121239"/>
                </a:lnTo>
                <a:lnTo>
                  <a:pt x="322378" y="1166490"/>
                </a:lnTo>
                <a:lnTo>
                  <a:pt x="342286" y="1207895"/>
                </a:lnTo>
                <a:lnTo>
                  <a:pt x="362336" y="1244989"/>
                </a:lnTo>
                <a:lnTo>
                  <a:pt x="402723" y="1304389"/>
                </a:lnTo>
                <a:lnTo>
                  <a:pt x="443256" y="1340981"/>
                </a:lnTo>
                <a:lnTo>
                  <a:pt x="483288" y="1350722"/>
                </a:lnTo>
                <a:lnTo>
                  <a:pt x="503651" y="1344681"/>
                </a:lnTo>
                <a:lnTo>
                  <a:pt x="545918" y="1313138"/>
                </a:lnTo>
                <a:lnTo>
                  <a:pt x="589993" y="1259200"/>
                </a:lnTo>
                <a:lnTo>
                  <a:pt x="612617" y="1225166"/>
                </a:lnTo>
                <a:lnTo>
                  <a:pt x="635582" y="1187133"/>
                </a:lnTo>
                <a:lnTo>
                  <a:pt x="658852" y="1145634"/>
                </a:lnTo>
                <a:lnTo>
                  <a:pt x="682390" y="1101202"/>
                </a:lnTo>
                <a:lnTo>
                  <a:pt x="706158" y="1054372"/>
                </a:lnTo>
                <a:lnTo>
                  <a:pt x="730121" y="1005675"/>
                </a:lnTo>
                <a:lnTo>
                  <a:pt x="754241" y="955644"/>
                </a:lnTo>
                <a:lnTo>
                  <a:pt x="778481" y="904815"/>
                </a:lnTo>
                <a:lnTo>
                  <a:pt x="802804" y="853718"/>
                </a:lnTo>
                <a:lnTo>
                  <a:pt x="827174" y="802889"/>
                </a:lnTo>
                <a:lnTo>
                  <a:pt x="851553" y="752859"/>
                </a:lnTo>
                <a:lnTo>
                  <a:pt x="875905" y="704162"/>
                </a:lnTo>
                <a:lnTo>
                  <a:pt x="900192" y="657331"/>
                </a:lnTo>
                <a:lnTo>
                  <a:pt x="924379" y="612900"/>
                </a:lnTo>
                <a:lnTo>
                  <a:pt x="948428" y="571402"/>
                </a:lnTo>
                <a:lnTo>
                  <a:pt x="972301" y="533369"/>
                </a:lnTo>
                <a:lnTo>
                  <a:pt x="995963" y="499336"/>
                </a:lnTo>
                <a:lnTo>
                  <a:pt x="1042504" y="445399"/>
                </a:lnTo>
                <a:lnTo>
                  <a:pt x="1087756" y="413857"/>
                </a:lnTo>
                <a:lnTo>
                  <a:pt x="1109805" y="407818"/>
                </a:lnTo>
                <a:lnTo>
                  <a:pt x="1131422" y="408976"/>
                </a:lnTo>
                <a:lnTo>
                  <a:pt x="1170779" y="429498"/>
                </a:lnTo>
                <a:lnTo>
                  <a:pt x="1206659" y="470219"/>
                </a:lnTo>
                <a:lnTo>
                  <a:pt x="1239824" y="528498"/>
                </a:lnTo>
                <a:lnTo>
                  <a:pt x="1255628" y="563395"/>
                </a:lnTo>
                <a:lnTo>
                  <a:pt x="1271039" y="601692"/>
                </a:lnTo>
                <a:lnTo>
                  <a:pt x="1286153" y="643057"/>
                </a:lnTo>
                <a:lnTo>
                  <a:pt x="1301066" y="687161"/>
                </a:lnTo>
                <a:lnTo>
                  <a:pt x="1315873" y="733673"/>
                </a:lnTo>
                <a:lnTo>
                  <a:pt x="1330670" y="782263"/>
                </a:lnTo>
                <a:lnTo>
                  <a:pt x="1345551" y="832600"/>
                </a:lnTo>
                <a:lnTo>
                  <a:pt x="1360613" y="884356"/>
                </a:lnTo>
                <a:lnTo>
                  <a:pt x="1375950" y="937199"/>
                </a:lnTo>
                <a:lnTo>
                  <a:pt x="1391658" y="990799"/>
                </a:lnTo>
                <a:lnTo>
                  <a:pt x="1407833" y="1044826"/>
                </a:lnTo>
                <a:lnTo>
                  <a:pt x="1424570" y="1098951"/>
                </a:lnTo>
                <a:lnTo>
                  <a:pt x="1441964" y="1152842"/>
                </a:lnTo>
                <a:lnTo>
                  <a:pt x="1460110" y="1206169"/>
                </a:lnTo>
                <a:lnTo>
                  <a:pt x="1479105" y="1258603"/>
                </a:lnTo>
                <a:lnTo>
                  <a:pt x="1499044" y="1309813"/>
                </a:lnTo>
                <a:lnTo>
                  <a:pt x="1520021" y="1359469"/>
                </a:lnTo>
                <a:lnTo>
                  <a:pt x="1542133" y="1407241"/>
                </a:lnTo>
                <a:lnTo>
                  <a:pt x="1565475" y="1452799"/>
                </a:lnTo>
                <a:lnTo>
                  <a:pt x="1590142" y="1495812"/>
                </a:lnTo>
                <a:lnTo>
                  <a:pt x="1616230" y="1535950"/>
                </a:lnTo>
                <a:lnTo>
                  <a:pt x="1643834" y="1572883"/>
                </a:lnTo>
                <a:lnTo>
                  <a:pt x="1673049" y="1606281"/>
                </a:lnTo>
                <a:lnTo>
                  <a:pt x="1703971" y="1635814"/>
                </a:lnTo>
                <a:lnTo>
                  <a:pt x="1738159" y="1663946"/>
                </a:lnTo>
                <a:lnTo>
                  <a:pt x="1774794" y="1691441"/>
                </a:lnTo>
                <a:lnTo>
                  <a:pt x="1813699" y="1718263"/>
                </a:lnTo>
                <a:lnTo>
                  <a:pt x="1854697" y="1744375"/>
                </a:lnTo>
                <a:lnTo>
                  <a:pt x="1897610" y="1769739"/>
                </a:lnTo>
                <a:lnTo>
                  <a:pt x="1942260" y="1794319"/>
                </a:lnTo>
                <a:lnTo>
                  <a:pt x="1988468" y="1818078"/>
                </a:lnTo>
                <a:lnTo>
                  <a:pt x="2036059" y="1840980"/>
                </a:lnTo>
                <a:lnTo>
                  <a:pt x="2084853" y="1862986"/>
                </a:lnTo>
                <a:lnTo>
                  <a:pt x="2134674" y="1884061"/>
                </a:lnTo>
                <a:lnTo>
                  <a:pt x="2185342" y="1904167"/>
                </a:lnTo>
                <a:lnTo>
                  <a:pt x="2236682" y="1923268"/>
                </a:lnTo>
                <a:lnTo>
                  <a:pt x="2288514" y="1941326"/>
                </a:lnTo>
                <a:lnTo>
                  <a:pt x="2340661" y="1958305"/>
                </a:lnTo>
                <a:lnTo>
                  <a:pt x="2392946" y="1974168"/>
                </a:lnTo>
                <a:lnTo>
                  <a:pt x="2445191" y="1988878"/>
                </a:lnTo>
                <a:lnTo>
                  <a:pt x="2497218" y="2002398"/>
                </a:lnTo>
                <a:lnTo>
                  <a:pt x="2548849" y="2014691"/>
                </a:lnTo>
                <a:lnTo>
                  <a:pt x="2599906" y="2025720"/>
                </a:lnTo>
                <a:lnTo>
                  <a:pt x="2650213" y="2035449"/>
                </a:lnTo>
                <a:lnTo>
                  <a:pt x="2699590" y="2043840"/>
                </a:lnTo>
                <a:lnTo>
                  <a:pt x="2747861" y="2050856"/>
                </a:lnTo>
                <a:lnTo>
                  <a:pt x="2794848" y="2056461"/>
                </a:lnTo>
                <a:lnTo>
                  <a:pt x="2840372" y="2060618"/>
                </a:lnTo>
                <a:lnTo>
                  <a:pt x="2884257" y="2063290"/>
                </a:lnTo>
                <a:lnTo>
                  <a:pt x="2926324" y="2064440"/>
                </a:lnTo>
                <a:lnTo>
                  <a:pt x="2966396" y="2064031"/>
                </a:lnTo>
                <a:lnTo>
                  <a:pt x="3039843" y="2058388"/>
                </a:lnTo>
                <a:lnTo>
                  <a:pt x="3078683" y="2050086"/>
                </a:lnTo>
                <a:lnTo>
                  <a:pt x="3115665" y="2035910"/>
                </a:lnTo>
                <a:lnTo>
                  <a:pt x="3150893" y="2016420"/>
                </a:lnTo>
                <a:lnTo>
                  <a:pt x="3184472" y="1992175"/>
                </a:lnTo>
                <a:lnTo>
                  <a:pt x="3216507" y="1963737"/>
                </a:lnTo>
                <a:lnTo>
                  <a:pt x="3247103" y="1931665"/>
                </a:lnTo>
                <a:lnTo>
                  <a:pt x="3276364" y="1896519"/>
                </a:lnTo>
                <a:lnTo>
                  <a:pt x="3304394" y="1858860"/>
                </a:lnTo>
                <a:lnTo>
                  <a:pt x="3331300" y="1819247"/>
                </a:lnTo>
                <a:lnTo>
                  <a:pt x="3357184" y="1778240"/>
                </a:lnTo>
                <a:lnTo>
                  <a:pt x="3382153" y="1736401"/>
                </a:lnTo>
                <a:lnTo>
                  <a:pt x="3406310" y="1694288"/>
                </a:lnTo>
                <a:lnTo>
                  <a:pt x="3429761" y="1652462"/>
                </a:lnTo>
                <a:lnTo>
                  <a:pt x="3452610" y="1611483"/>
                </a:lnTo>
                <a:lnTo>
                  <a:pt x="3474962" y="1571912"/>
                </a:lnTo>
                <a:lnTo>
                  <a:pt x="3496921" y="1534308"/>
                </a:lnTo>
                <a:lnTo>
                  <a:pt x="3518593" y="1499231"/>
                </a:lnTo>
                <a:lnTo>
                  <a:pt x="3540081" y="1467241"/>
                </a:lnTo>
                <a:lnTo>
                  <a:pt x="3582927" y="1414765"/>
                </a:lnTo>
                <a:lnTo>
                  <a:pt x="3626297" y="1381361"/>
                </a:lnTo>
                <a:lnTo>
                  <a:pt x="3671029" y="1371508"/>
                </a:lnTo>
                <a:lnTo>
                  <a:pt x="3694167" y="1376814"/>
                </a:lnTo>
                <a:lnTo>
                  <a:pt x="3725784" y="1400055"/>
                </a:lnTo>
                <a:lnTo>
                  <a:pt x="3755684" y="1442916"/>
                </a:lnTo>
                <a:lnTo>
                  <a:pt x="3784126" y="1502592"/>
                </a:lnTo>
                <a:lnTo>
                  <a:pt x="3811369" y="1576278"/>
                </a:lnTo>
                <a:lnTo>
                  <a:pt x="3824622" y="1617499"/>
                </a:lnTo>
                <a:lnTo>
                  <a:pt x="3837673" y="1661170"/>
                </a:lnTo>
                <a:lnTo>
                  <a:pt x="3850553" y="1706942"/>
                </a:lnTo>
                <a:lnTo>
                  <a:pt x="3863296" y="1754463"/>
                </a:lnTo>
                <a:lnTo>
                  <a:pt x="3875934" y="1803382"/>
                </a:lnTo>
                <a:lnTo>
                  <a:pt x="3888500" y="1853351"/>
                </a:lnTo>
                <a:lnTo>
                  <a:pt x="3901025" y="1904016"/>
                </a:lnTo>
                <a:lnTo>
                  <a:pt x="3913542" y="1955029"/>
                </a:lnTo>
                <a:lnTo>
                  <a:pt x="3926083" y="2006039"/>
                </a:lnTo>
                <a:lnTo>
                  <a:pt x="3938682" y="2056694"/>
                </a:lnTo>
                <a:lnTo>
                  <a:pt x="3951370" y="2106645"/>
                </a:lnTo>
                <a:lnTo>
                  <a:pt x="3964180" y="2155540"/>
                </a:lnTo>
                <a:lnTo>
                  <a:pt x="3977144" y="2203029"/>
                </a:lnTo>
                <a:lnTo>
                  <a:pt x="3990295" y="2248762"/>
                </a:lnTo>
                <a:lnTo>
                  <a:pt x="4003665" y="2292387"/>
                </a:lnTo>
                <a:lnTo>
                  <a:pt x="4017287" y="2333555"/>
                </a:lnTo>
                <a:lnTo>
                  <a:pt x="4031192" y="2371914"/>
                </a:lnTo>
                <a:lnTo>
                  <a:pt x="4059985" y="2438805"/>
                </a:lnTo>
                <a:lnTo>
                  <a:pt x="4090302" y="2490255"/>
                </a:lnTo>
                <a:lnTo>
                  <a:pt x="4122404" y="2523459"/>
                </a:lnTo>
                <a:lnTo>
                  <a:pt x="4156549" y="2535613"/>
                </a:lnTo>
                <a:lnTo>
                  <a:pt x="4174469" y="2532919"/>
                </a:lnTo>
                <a:lnTo>
                  <a:pt x="4212166" y="2508237"/>
                </a:lnTo>
                <a:lnTo>
                  <a:pt x="4239781" y="2475455"/>
                </a:lnTo>
                <a:lnTo>
                  <a:pt x="4269503" y="2429727"/>
                </a:lnTo>
                <a:lnTo>
                  <a:pt x="4301131" y="2372044"/>
                </a:lnTo>
                <a:lnTo>
                  <a:pt x="4334462" y="2303397"/>
                </a:lnTo>
                <a:lnTo>
                  <a:pt x="4351703" y="2265271"/>
                </a:lnTo>
                <a:lnTo>
                  <a:pt x="4369294" y="2224776"/>
                </a:lnTo>
                <a:lnTo>
                  <a:pt x="4387210" y="2182036"/>
                </a:lnTo>
                <a:lnTo>
                  <a:pt x="4405425" y="2137174"/>
                </a:lnTo>
                <a:lnTo>
                  <a:pt x="4423915" y="2090315"/>
                </a:lnTo>
                <a:lnTo>
                  <a:pt x="4442654" y="2041581"/>
                </a:lnTo>
                <a:lnTo>
                  <a:pt x="4461616" y="1991098"/>
                </a:lnTo>
                <a:lnTo>
                  <a:pt x="4480776" y="1938988"/>
                </a:lnTo>
                <a:lnTo>
                  <a:pt x="4500110" y="1885377"/>
                </a:lnTo>
                <a:lnTo>
                  <a:pt x="4519592" y="1830387"/>
                </a:lnTo>
                <a:lnTo>
                  <a:pt x="4539196" y="1774142"/>
                </a:lnTo>
                <a:lnTo>
                  <a:pt x="4558897" y="1716767"/>
                </a:lnTo>
                <a:lnTo>
                  <a:pt x="4578671" y="1658386"/>
                </a:lnTo>
                <a:lnTo>
                  <a:pt x="4598491" y="1599122"/>
                </a:lnTo>
                <a:lnTo>
                  <a:pt x="4618333" y="1539098"/>
                </a:lnTo>
                <a:lnTo>
                  <a:pt x="4638171" y="1478440"/>
                </a:lnTo>
                <a:lnTo>
                  <a:pt x="4657980" y="1417271"/>
                </a:lnTo>
                <a:lnTo>
                  <a:pt x="4677735" y="1355715"/>
                </a:lnTo>
                <a:lnTo>
                  <a:pt x="4697410" y="1293895"/>
                </a:lnTo>
                <a:lnTo>
                  <a:pt x="4716980" y="1231936"/>
                </a:lnTo>
                <a:lnTo>
                  <a:pt x="4736420" y="1169961"/>
                </a:lnTo>
                <a:lnTo>
                  <a:pt x="4755705" y="1108094"/>
                </a:lnTo>
                <a:lnTo>
                  <a:pt x="4774809" y="1046460"/>
                </a:lnTo>
                <a:lnTo>
                  <a:pt x="4793707" y="985182"/>
                </a:lnTo>
                <a:lnTo>
                  <a:pt x="4812374" y="924384"/>
                </a:lnTo>
                <a:lnTo>
                  <a:pt x="4830784" y="864190"/>
                </a:lnTo>
                <a:lnTo>
                  <a:pt x="4848913" y="804723"/>
                </a:lnTo>
                <a:lnTo>
                  <a:pt x="4866735" y="746108"/>
                </a:lnTo>
                <a:lnTo>
                  <a:pt x="4884224" y="688469"/>
                </a:lnTo>
                <a:lnTo>
                  <a:pt x="4901356" y="631929"/>
                </a:lnTo>
                <a:lnTo>
                  <a:pt x="4918104" y="576612"/>
                </a:lnTo>
                <a:lnTo>
                  <a:pt x="4934445" y="522643"/>
                </a:lnTo>
                <a:lnTo>
                  <a:pt x="4950353" y="470144"/>
                </a:lnTo>
                <a:lnTo>
                  <a:pt x="4965801" y="419241"/>
                </a:lnTo>
                <a:lnTo>
                  <a:pt x="4980766" y="370056"/>
                </a:lnTo>
                <a:lnTo>
                  <a:pt x="4995222" y="322714"/>
                </a:lnTo>
                <a:lnTo>
                  <a:pt x="5009143" y="277339"/>
                </a:lnTo>
                <a:lnTo>
                  <a:pt x="5022505" y="234054"/>
                </a:lnTo>
                <a:lnTo>
                  <a:pt x="5035281" y="192983"/>
                </a:lnTo>
                <a:lnTo>
                  <a:pt x="5047447" y="154251"/>
                </a:lnTo>
                <a:lnTo>
                  <a:pt x="5069848" y="84297"/>
                </a:lnTo>
                <a:lnTo>
                  <a:pt x="5089504" y="25182"/>
                </a:lnTo>
                <a:lnTo>
                  <a:pt x="509823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6" y="5217941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8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11" y="5176941"/>
            <a:ext cx="105499" cy="8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6" y="2514942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7" y="2418967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047" y="2466571"/>
            <a:ext cx="4013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2763" y="4930360"/>
            <a:ext cx="2527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84931" y="288715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33</a:t>
            </a:fld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7046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489013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First-Order</a:t>
            </a:r>
            <a:r>
              <a:rPr spc="-9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497" y="2541479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19"/>
                </a:moveTo>
                <a:lnTo>
                  <a:pt x="18349" y="177705"/>
                </a:lnTo>
                <a:lnTo>
                  <a:pt x="40101" y="252557"/>
                </a:lnTo>
                <a:lnTo>
                  <a:pt x="52165" y="296273"/>
                </a:lnTo>
                <a:lnTo>
                  <a:pt x="64973" y="343563"/>
                </a:lnTo>
                <a:lnTo>
                  <a:pt x="78491" y="393965"/>
                </a:lnTo>
                <a:lnTo>
                  <a:pt x="92682" y="447014"/>
                </a:lnTo>
                <a:lnTo>
                  <a:pt x="107512" y="502246"/>
                </a:lnTo>
                <a:lnTo>
                  <a:pt x="122945" y="559198"/>
                </a:lnTo>
                <a:lnTo>
                  <a:pt x="138945" y="617406"/>
                </a:lnTo>
                <a:lnTo>
                  <a:pt x="155478" y="676405"/>
                </a:lnTo>
                <a:lnTo>
                  <a:pt x="172507" y="735732"/>
                </a:lnTo>
                <a:lnTo>
                  <a:pt x="189998" y="794923"/>
                </a:lnTo>
                <a:lnTo>
                  <a:pt x="207915" y="853514"/>
                </a:lnTo>
                <a:lnTo>
                  <a:pt x="226222" y="911042"/>
                </a:lnTo>
                <a:lnTo>
                  <a:pt x="244885" y="967042"/>
                </a:lnTo>
                <a:lnTo>
                  <a:pt x="263867" y="1021051"/>
                </a:lnTo>
                <a:lnTo>
                  <a:pt x="283134" y="1072604"/>
                </a:lnTo>
                <a:lnTo>
                  <a:pt x="302649" y="1121239"/>
                </a:lnTo>
                <a:lnTo>
                  <a:pt x="322378" y="1166490"/>
                </a:lnTo>
                <a:lnTo>
                  <a:pt x="342286" y="1207895"/>
                </a:lnTo>
                <a:lnTo>
                  <a:pt x="362336" y="1244989"/>
                </a:lnTo>
                <a:lnTo>
                  <a:pt x="402723" y="1304389"/>
                </a:lnTo>
                <a:lnTo>
                  <a:pt x="443256" y="1340981"/>
                </a:lnTo>
                <a:lnTo>
                  <a:pt x="483288" y="1350722"/>
                </a:lnTo>
                <a:lnTo>
                  <a:pt x="503651" y="1344681"/>
                </a:lnTo>
                <a:lnTo>
                  <a:pt x="545918" y="1313138"/>
                </a:lnTo>
                <a:lnTo>
                  <a:pt x="589993" y="1259200"/>
                </a:lnTo>
                <a:lnTo>
                  <a:pt x="612617" y="1225166"/>
                </a:lnTo>
                <a:lnTo>
                  <a:pt x="635582" y="1187133"/>
                </a:lnTo>
                <a:lnTo>
                  <a:pt x="658852" y="1145634"/>
                </a:lnTo>
                <a:lnTo>
                  <a:pt x="682390" y="1101202"/>
                </a:lnTo>
                <a:lnTo>
                  <a:pt x="706158" y="1054372"/>
                </a:lnTo>
                <a:lnTo>
                  <a:pt x="730121" y="1005675"/>
                </a:lnTo>
                <a:lnTo>
                  <a:pt x="754241" y="955644"/>
                </a:lnTo>
                <a:lnTo>
                  <a:pt x="778481" y="904815"/>
                </a:lnTo>
                <a:lnTo>
                  <a:pt x="802804" y="853718"/>
                </a:lnTo>
                <a:lnTo>
                  <a:pt x="827174" y="802889"/>
                </a:lnTo>
                <a:lnTo>
                  <a:pt x="851553" y="752859"/>
                </a:lnTo>
                <a:lnTo>
                  <a:pt x="875905" y="704162"/>
                </a:lnTo>
                <a:lnTo>
                  <a:pt x="900192" y="657331"/>
                </a:lnTo>
                <a:lnTo>
                  <a:pt x="924379" y="612900"/>
                </a:lnTo>
                <a:lnTo>
                  <a:pt x="948428" y="571402"/>
                </a:lnTo>
                <a:lnTo>
                  <a:pt x="972301" y="533369"/>
                </a:lnTo>
                <a:lnTo>
                  <a:pt x="995963" y="499336"/>
                </a:lnTo>
                <a:lnTo>
                  <a:pt x="1042504" y="445399"/>
                </a:lnTo>
                <a:lnTo>
                  <a:pt x="1087756" y="413857"/>
                </a:lnTo>
                <a:lnTo>
                  <a:pt x="1109805" y="407818"/>
                </a:lnTo>
                <a:lnTo>
                  <a:pt x="1131422" y="408976"/>
                </a:lnTo>
                <a:lnTo>
                  <a:pt x="1170779" y="429498"/>
                </a:lnTo>
                <a:lnTo>
                  <a:pt x="1206659" y="470219"/>
                </a:lnTo>
                <a:lnTo>
                  <a:pt x="1239824" y="528498"/>
                </a:lnTo>
                <a:lnTo>
                  <a:pt x="1255628" y="563395"/>
                </a:lnTo>
                <a:lnTo>
                  <a:pt x="1271039" y="601692"/>
                </a:lnTo>
                <a:lnTo>
                  <a:pt x="1286153" y="643057"/>
                </a:lnTo>
                <a:lnTo>
                  <a:pt x="1301066" y="687161"/>
                </a:lnTo>
                <a:lnTo>
                  <a:pt x="1315873" y="733673"/>
                </a:lnTo>
                <a:lnTo>
                  <a:pt x="1330670" y="782263"/>
                </a:lnTo>
                <a:lnTo>
                  <a:pt x="1345551" y="832600"/>
                </a:lnTo>
                <a:lnTo>
                  <a:pt x="1360613" y="884356"/>
                </a:lnTo>
                <a:lnTo>
                  <a:pt x="1375950" y="937199"/>
                </a:lnTo>
                <a:lnTo>
                  <a:pt x="1391658" y="990799"/>
                </a:lnTo>
                <a:lnTo>
                  <a:pt x="1407833" y="1044826"/>
                </a:lnTo>
                <a:lnTo>
                  <a:pt x="1424570" y="1098951"/>
                </a:lnTo>
                <a:lnTo>
                  <a:pt x="1441964" y="1152842"/>
                </a:lnTo>
                <a:lnTo>
                  <a:pt x="1460110" y="1206169"/>
                </a:lnTo>
                <a:lnTo>
                  <a:pt x="1479105" y="1258603"/>
                </a:lnTo>
                <a:lnTo>
                  <a:pt x="1499044" y="1309813"/>
                </a:lnTo>
                <a:lnTo>
                  <a:pt x="1520021" y="1359469"/>
                </a:lnTo>
                <a:lnTo>
                  <a:pt x="1542133" y="1407241"/>
                </a:lnTo>
                <a:lnTo>
                  <a:pt x="1565475" y="1452799"/>
                </a:lnTo>
                <a:lnTo>
                  <a:pt x="1590142" y="1495812"/>
                </a:lnTo>
                <a:lnTo>
                  <a:pt x="1616230" y="1535950"/>
                </a:lnTo>
                <a:lnTo>
                  <a:pt x="1643834" y="1572883"/>
                </a:lnTo>
                <a:lnTo>
                  <a:pt x="1673049" y="1606281"/>
                </a:lnTo>
                <a:lnTo>
                  <a:pt x="1703971" y="1635814"/>
                </a:lnTo>
                <a:lnTo>
                  <a:pt x="1738159" y="1663946"/>
                </a:lnTo>
                <a:lnTo>
                  <a:pt x="1774794" y="1691441"/>
                </a:lnTo>
                <a:lnTo>
                  <a:pt x="1813699" y="1718263"/>
                </a:lnTo>
                <a:lnTo>
                  <a:pt x="1854697" y="1744375"/>
                </a:lnTo>
                <a:lnTo>
                  <a:pt x="1897610" y="1769739"/>
                </a:lnTo>
                <a:lnTo>
                  <a:pt x="1942260" y="1794319"/>
                </a:lnTo>
                <a:lnTo>
                  <a:pt x="1988468" y="1818078"/>
                </a:lnTo>
                <a:lnTo>
                  <a:pt x="2036059" y="1840980"/>
                </a:lnTo>
                <a:lnTo>
                  <a:pt x="2084853" y="1862986"/>
                </a:lnTo>
                <a:lnTo>
                  <a:pt x="2134674" y="1884061"/>
                </a:lnTo>
                <a:lnTo>
                  <a:pt x="2185342" y="1904167"/>
                </a:lnTo>
                <a:lnTo>
                  <a:pt x="2236682" y="1923268"/>
                </a:lnTo>
                <a:lnTo>
                  <a:pt x="2288514" y="1941326"/>
                </a:lnTo>
                <a:lnTo>
                  <a:pt x="2340661" y="1958305"/>
                </a:lnTo>
                <a:lnTo>
                  <a:pt x="2392946" y="1974168"/>
                </a:lnTo>
                <a:lnTo>
                  <a:pt x="2445191" y="1988878"/>
                </a:lnTo>
                <a:lnTo>
                  <a:pt x="2497218" y="2002398"/>
                </a:lnTo>
                <a:lnTo>
                  <a:pt x="2548849" y="2014691"/>
                </a:lnTo>
                <a:lnTo>
                  <a:pt x="2599906" y="2025720"/>
                </a:lnTo>
                <a:lnTo>
                  <a:pt x="2650213" y="2035449"/>
                </a:lnTo>
                <a:lnTo>
                  <a:pt x="2699590" y="2043840"/>
                </a:lnTo>
                <a:lnTo>
                  <a:pt x="2747861" y="2050856"/>
                </a:lnTo>
                <a:lnTo>
                  <a:pt x="2794848" y="2056461"/>
                </a:lnTo>
                <a:lnTo>
                  <a:pt x="2840372" y="2060618"/>
                </a:lnTo>
                <a:lnTo>
                  <a:pt x="2884257" y="2063290"/>
                </a:lnTo>
                <a:lnTo>
                  <a:pt x="2926324" y="2064440"/>
                </a:lnTo>
                <a:lnTo>
                  <a:pt x="2966396" y="2064031"/>
                </a:lnTo>
                <a:lnTo>
                  <a:pt x="3039843" y="2058388"/>
                </a:lnTo>
                <a:lnTo>
                  <a:pt x="3078683" y="2050086"/>
                </a:lnTo>
                <a:lnTo>
                  <a:pt x="3115665" y="2035910"/>
                </a:lnTo>
                <a:lnTo>
                  <a:pt x="3150893" y="2016420"/>
                </a:lnTo>
                <a:lnTo>
                  <a:pt x="3184472" y="1992175"/>
                </a:lnTo>
                <a:lnTo>
                  <a:pt x="3216507" y="1963737"/>
                </a:lnTo>
                <a:lnTo>
                  <a:pt x="3247103" y="1931665"/>
                </a:lnTo>
                <a:lnTo>
                  <a:pt x="3276364" y="1896519"/>
                </a:lnTo>
                <a:lnTo>
                  <a:pt x="3304394" y="1858860"/>
                </a:lnTo>
                <a:lnTo>
                  <a:pt x="3331300" y="1819247"/>
                </a:lnTo>
                <a:lnTo>
                  <a:pt x="3357184" y="1778240"/>
                </a:lnTo>
                <a:lnTo>
                  <a:pt x="3382153" y="1736401"/>
                </a:lnTo>
                <a:lnTo>
                  <a:pt x="3406310" y="1694288"/>
                </a:lnTo>
                <a:lnTo>
                  <a:pt x="3429761" y="1652462"/>
                </a:lnTo>
                <a:lnTo>
                  <a:pt x="3452610" y="1611483"/>
                </a:lnTo>
                <a:lnTo>
                  <a:pt x="3474962" y="1571912"/>
                </a:lnTo>
                <a:lnTo>
                  <a:pt x="3496921" y="1534308"/>
                </a:lnTo>
                <a:lnTo>
                  <a:pt x="3518593" y="1499231"/>
                </a:lnTo>
                <a:lnTo>
                  <a:pt x="3540081" y="1467241"/>
                </a:lnTo>
                <a:lnTo>
                  <a:pt x="3582927" y="1414765"/>
                </a:lnTo>
                <a:lnTo>
                  <a:pt x="3626297" y="1381361"/>
                </a:lnTo>
                <a:lnTo>
                  <a:pt x="3671029" y="1371508"/>
                </a:lnTo>
                <a:lnTo>
                  <a:pt x="3694167" y="1376814"/>
                </a:lnTo>
                <a:lnTo>
                  <a:pt x="3725784" y="1400055"/>
                </a:lnTo>
                <a:lnTo>
                  <a:pt x="3755684" y="1442916"/>
                </a:lnTo>
                <a:lnTo>
                  <a:pt x="3784126" y="1502592"/>
                </a:lnTo>
                <a:lnTo>
                  <a:pt x="3811369" y="1576278"/>
                </a:lnTo>
                <a:lnTo>
                  <a:pt x="3824622" y="1617499"/>
                </a:lnTo>
                <a:lnTo>
                  <a:pt x="3837673" y="1661170"/>
                </a:lnTo>
                <a:lnTo>
                  <a:pt x="3850553" y="1706942"/>
                </a:lnTo>
                <a:lnTo>
                  <a:pt x="3863296" y="1754463"/>
                </a:lnTo>
                <a:lnTo>
                  <a:pt x="3875934" y="1803382"/>
                </a:lnTo>
                <a:lnTo>
                  <a:pt x="3888500" y="1853351"/>
                </a:lnTo>
                <a:lnTo>
                  <a:pt x="3901025" y="1904016"/>
                </a:lnTo>
                <a:lnTo>
                  <a:pt x="3913542" y="1955029"/>
                </a:lnTo>
                <a:lnTo>
                  <a:pt x="3926083" y="2006039"/>
                </a:lnTo>
                <a:lnTo>
                  <a:pt x="3938682" y="2056694"/>
                </a:lnTo>
                <a:lnTo>
                  <a:pt x="3951370" y="2106645"/>
                </a:lnTo>
                <a:lnTo>
                  <a:pt x="3964180" y="2155540"/>
                </a:lnTo>
                <a:lnTo>
                  <a:pt x="3977144" y="2203029"/>
                </a:lnTo>
                <a:lnTo>
                  <a:pt x="3990295" y="2248762"/>
                </a:lnTo>
                <a:lnTo>
                  <a:pt x="4003665" y="2292387"/>
                </a:lnTo>
                <a:lnTo>
                  <a:pt x="4017287" y="2333555"/>
                </a:lnTo>
                <a:lnTo>
                  <a:pt x="4031192" y="2371914"/>
                </a:lnTo>
                <a:lnTo>
                  <a:pt x="4059985" y="2438805"/>
                </a:lnTo>
                <a:lnTo>
                  <a:pt x="4090302" y="2490255"/>
                </a:lnTo>
                <a:lnTo>
                  <a:pt x="4122404" y="2523459"/>
                </a:lnTo>
                <a:lnTo>
                  <a:pt x="4156549" y="2535613"/>
                </a:lnTo>
                <a:lnTo>
                  <a:pt x="4174469" y="2532919"/>
                </a:lnTo>
                <a:lnTo>
                  <a:pt x="4212166" y="2508237"/>
                </a:lnTo>
                <a:lnTo>
                  <a:pt x="4239781" y="2475455"/>
                </a:lnTo>
                <a:lnTo>
                  <a:pt x="4269503" y="2429727"/>
                </a:lnTo>
                <a:lnTo>
                  <a:pt x="4301131" y="2372044"/>
                </a:lnTo>
                <a:lnTo>
                  <a:pt x="4334462" y="2303397"/>
                </a:lnTo>
                <a:lnTo>
                  <a:pt x="4351703" y="2265271"/>
                </a:lnTo>
                <a:lnTo>
                  <a:pt x="4369294" y="2224776"/>
                </a:lnTo>
                <a:lnTo>
                  <a:pt x="4387210" y="2182036"/>
                </a:lnTo>
                <a:lnTo>
                  <a:pt x="4405425" y="2137174"/>
                </a:lnTo>
                <a:lnTo>
                  <a:pt x="4423915" y="2090315"/>
                </a:lnTo>
                <a:lnTo>
                  <a:pt x="4442654" y="2041581"/>
                </a:lnTo>
                <a:lnTo>
                  <a:pt x="4461616" y="1991098"/>
                </a:lnTo>
                <a:lnTo>
                  <a:pt x="4480776" y="1938988"/>
                </a:lnTo>
                <a:lnTo>
                  <a:pt x="4500110" y="1885377"/>
                </a:lnTo>
                <a:lnTo>
                  <a:pt x="4519592" y="1830387"/>
                </a:lnTo>
                <a:lnTo>
                  <a:pt x="4539196" y="1774142"/>
                </a:lnTo>
                <a:lnTo>
                  <a:pt x="4558897" y="1716767"/>
                </a:lnTo>
                <a:lnTo>
                  <a:pt x="4578671" y="1658386"/>
                </a:lnTo>
                <a:lnTo>
                  <a:pt x="4598491" y="1599122"/>
                </a:lnTo>
                <a:lnTo>
                  <a:pt x="4618333" y="1539098"/>
                </a:lnTo>
                <a:lnTo>
                  <a:pt x="4638171" y="1478440"/>
                </a:lnTo>
                <a:lnTo>
                  <a:pt x="4657980" y="1417271"/>
                </a:lnTo>
                <a:lnTo>
                  <a:pt x="4677735" y="1355715"/>
                </a:lnTo>
                <a:lnTo>
                  <a:pt x="4697410" y="1293895"/>
                </a:lnTo>
                <a:lnTo>
                  <a:pt x="4716980" y="1231936"/>
                </a:lnTo>
                <a:lnTo>
                  <a:pt x="4736420" y="1169961"/>
                </a:lnTo>
                <a:lnTo>
                  <a:pt x="4755705" y="1108094"/>
                </a:lnTo>
                <a:lnTo>
                  <a:pt x="4774809" y="1046460"/>
                </a:lnTo>
                <a:lnTo>
                  <a:pt x="4793707" y="985182"/>
                </a:lnTo>
                <a:lnTo>
                  <a:pt x="4812374" y="924384"/>
                </a:lnTo>
                <a:lnTo>
                  <a:pt x="4830784" y="864190"/>
                </a:lnTo>
                <a:lnTo>
                  <a:pt x="4848913" y="804723"/>
                </a:lnTo>
                <a:lnTo>
                  <a:pt x="4866735" y="746108"/>
                </a:lnTo>
                <a:lnTo>
                  <a:pt x="4884224" y="688469"/>
                </a:lnTo>
                <a:lnTo>
                  <a:pt x="4901356" y="631929"/>
                </a:lnTo>
                <a:lnTo>
                  <a:pt x="4918104" y="576612"/>
                </a:lnTo>
                <a:lnTo>
                  <a:pt x="4934445" y="522643"/>
                </a:lnTo>
                <a:lnTo>
                  <a:pt x="4950353" y="470144"/>
                </a:lnTo>
                <a:lnTo>
                  <a:pt x="4965801" y="419241"/>
                </a:lnTo>
                <a:lnTo>
                  <a:pt x="4980766" y="370056"/>
                </a:lnTo>
                <a:lnTo>
                  <a:pt x="4995222" y="322714"/>
                </a:lnTo>
                <a:lnTo>
                  <a:pt x="5009143" y="277339"/>
                </a:lnTo>
                <a:lnTo>
                  <a:pt x="5022505" y="234054"/>
                </a:lnTo>
                <a:lnTo>
                  <a:pt x="5035281" y="192983"/>
                </a:lnTo>
                <a:lnTo>
                  <a:pt x="5047447" y="154251"/>
                </a:lnTo>
                <a:lnTo>
                  <a:pt x="5069848" y="84297"/>
                </a:lnTo>
                <a:lnTo>
                  <a:pt x="5089504" y="25182"/>
                </a:lnTo>
                <a:lnTo>
                  <a:pt x="509823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6" y="5217941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8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11" y="5176941"/>
            <a:ext cx="105499" cy="8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6" y="2514942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7" y="2418967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2763" y="4930360"/>
            <a:ext cx="2527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70646" y="2325030"/>
            <a:ext cx="3240405" cy="1871345"/>
          </a:xfrm>
          <a:custGeom>
            <a:avLst/>
            <a:gdLst/>
            <a:ahLst/>
            <a:cxnLst/>
            <a:rect l="l" t="t" r="r" b="b"/>
            <a:pathLst>
              <a:path w="3240404" h="1871345">
                <a:moveTo>
                  <a:pt x="0" y="0"/>
                </a:moveTo>
                <a:lnTo>
                  <a:pt x="3240293" y="1870788"/>
                </a:lnTo>
              </a:path>
            </a:pathLst>
          </a:custGeom>
          <a:ln w="380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931" y="288715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0794" y="2954143"/>
            <a:ext cx="324485" cy="195580"/>
          </a:xfrm>
          <a:custGeom>
            <a:avLst/>
            <a:gdLst/>
            <a:ahLst/>
            <a:cxnLst/>
            <a:rect l="l" t="t" r="r" b="b"/>
            <a:pathLst>
              <a:path w="324485" h="195580">
                <a:moveTo>
                  <a:pt x="0" y="0"/>
                </a:moveTo>
                <a:lnTo>
                  <a:pt x="324199" y="1953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9243" y="3113068"/>
            <a:ext cx="226337" cy="173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047" y="1799695"/>
            <a:ext cx="4779010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6884"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form linear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6884"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</a:t>
            </a:r>
            <a:r>
              <a:rPr sz="1600" dirty="0">
                <a:latin typeface="Arial"/>
                <a:cs typeface="Arial"/>
              </a:rPr>
              <a:t>minimize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34</a:t>
            </a:fld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84916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497" y="2541479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19"/>
                </a:moveTo>
                <a:lnTo>
                  <a:pt x="18349" y="177705"/>
                </a:lnTo>
                <a:lnTo>
                  <a:pt x="40101" y="252557"/>
                </a:lnTo>
                <a:lnTo>
                  <a:pt x="52165" y="296273"/>
                </a:lnTo>
                <a:lnTo>
                  <a:pt x="64973" y="343563"/>
                </a:lnTo>
                <a:lnTo>
                  <a:pt x="78491" y="393965"/>
                </a:lnTo>
                <a:lnTo>
                  <a:pt x="92682" y="447014"/>
                </a:lnTo>
                <a:lnTo>
                  <a:pt x="107512" y="502246"/>
                </a:lnTo>
                <a:lnTo>
                  <a:pt x="122945" y="559198"/>
                </a:lnTo>
                <a:lnTo>
                  <a:pt x="138945" y="617406"/>
                </a:lnTo>
                <a:lnTo>
                  <a:pt x="155478" y="676405"/>
                </a:lnTo>
                <a:lnTo>
                  <a:pt x="172507" y="735732"/>
                </a:lnTo>
                <a:lnTo>
                  <a:pt x="189998" y="794923"/>
                </a:lnTo>
                <a:lnTo>
                  <a:pt x="207915" y="853514"/>
                </a:lnTo>
                <a:lnTo>
                  <a:pt x="226222" y="911042"/>
                </a:lnTo>
                <a:lnTo>
                  <a:pt x="244885" y="967042"/>
                </a:lnTo>
                <a:lnTo>
                  <a:pt x="263867" y="1021051"/>
                </a:lnTo>
                <a:lnTo>
                  <a:pt x="283134" y="1072604"/>
                </a:lnTo>
                <a:lnTo>
                  <a:pt x="302649" y="1121239"/>
                </a:lnTo>
                <a:lnTo>
                  <a:pt x="322378" y="1166490"/>
                </a:lnTo>
                <a:lnTo>
                  <a:pt x="342286" y="1207895"/>
                </a:lnTo>
                <a:lnTo>
                  <a:pt x="362336" y="1244989"/>
                </a:lnTo>
                <a:lnTo>
                  <a:pt x="402723" y="1304389"/>
                </a:lnTo>
                <a:lnTo>
                  <a:pt x="443256" y="1340981"/>
                </a:lnTo>
                <a:lnTo>
                  <a:pt x="483288" y="1350722"/>
                </a:lnTo>
                <a:lnTo>
                  <a:pt x="503651" y="1344681"/>
                </a:lnTo>
                <a:lnTo>
                  <a:pt x="545918" y="1313138"/>
                </a:lnTo>
                <a:lnTo>
                  <a:pt x="589993" y="1259200"/>
                </a:lnTo>
                <a:lnTo>
                  <a:pt x="612617" y="1225166"/>
                </a:lnTo>
                <a:lnTo>
                  <a:pt x="635582" y="1187133"/>
                </a:lnTo>
                <a:lnTo>
                  <a:pt x="658852" y="1145634"/>
                </a:lnTo>
                <a:lnTo>
                  <a:pt x="682390" y="1101202"/>
                </a:lnTo>
                <a:lnTo>
                  <a:pt x="706158" y="1054372"/>
                </a:lnTo>
                <a:lnTo>
                  <a:pt x="730121" y="1005675"/>
                </a:lnTo>
                <a:lnTo>
                  <a:pt x="754241" y="955644"/>
                </a:lnTo>
                <a:lnTo>
                  <a:pt x="778481" y="904815"/>
                </a:lnTo>
                <a:lnTo>
                  <a:pt x="802804" y="853718"/>
                </a:lnTo>
                <a:lnTo>
                  <a:pt x="827174" y="802889"/>
                </a:lnTo>
                <a:lnTo>
                  <a:pt x="851553" y="752859"/>
                </a:lnTo>
                <a:lnTo>
                  <a:pt x="875905" y="704162"/>
                </a:lnTo>
                <a:lnTo>
                  <a:pt x="900192" y="657331"/>
                </a:lnTo>
                <a:lnTo>
                  <a:pt x="924379" y="612900"/>
                </a:lnTo>
                <a:lnTo>
                  <a:pt x="948428" y="571402"/>
                </a:lnTo>
                <a:lnTo>
                  <a:pt x="972301" y="533369"/>
                </a:lnTo>
                <a:lnTo>
                  <a:pt x="995963" y="499336"/>
                </a:lnTo>
                <a:lnTo>
                  <a:pt x="1042504" y="445399"/>
                </a:lnTo>
                <a:lnTo>
                  <a:pt x="1087756" y="413857"/>
                </a:lnTo>
                <a:lnTo>
                  <a:pt x="1109805" y="407818"/>
                </a:lnTo>
                <a:lnTo>
                  <a:pt x="1131422" y="408976"/>
                </a:lnTo>
                <a:lnTo>
                  <a:pt x="1170779" y="429498"/>
                </a:lnTo>
                <a:lnTo>
                  <a:pt x="1206659" y="470219"/>
                </a:lnTo>
                <a:lnTo>
                  <a:pt x="1239824" y="528498"/>
                </a:lnTo>
                <a:lnTo>
                  <a:pt x="1255628" y="563395"/>
                </a:lnTo>
                <a:lnTo>
                  <a:pt x="1271039" y="601692"/>
                </a:lnTo>
                <a:lnTo>
                  <a:pt x="1286153" y="643057"/>
                </a:lnTo>
                <a:lnTo>
                  <a:pt x="1301066" y="687161"/>
                </a:lnTo>
                <a:lnTo>
                  <a:pt x="1315873" y="733673"/>
                </a:lnTo>
                <a:lnTo>
                  <a:pt x="1330670" y="782263"/>
                </a:lnTo>
                <a:lnTo>
                  <a:pt x="1345551" y="832600"/>
                </a:lnTo>
                <a:lnTo>
                  <a:pt x="1360613" y="884356"/>
                </a:lnTo>
                <a:lnTo>
                  <a:pt x="1375950" y="937199"/>
                </a:lnTo>
                <a:lnTo>
                  <a:pt x="1391658" y="990799"/>
                </a:lnTo>
                <a:lnTo>
                  <a:pt x="1407833" y="1044826"/>
                </a:lnTo>
                <a:lnTo>
                  <a:pt x="1424570" y="1098951"/>
                </a:lnTo>
                <a:lnTo>
                  <a:pt x="1441964" y="1152842"/>
                </a:lnTo>
                <a:lnTo>
                  <a:pt x="1460110" y="1206169"/>
                </a:lnTo>
                <a:lnTo>
                  <a:pt x="1479105" y="1258603"/>
                </a:lnTo>
                <a:lnTo>
                  <a:pt x="1499044" y="1309813"/>
                </a:lnTo>
                <a:lnTo>
                  <a:pt x="1520021" y="1359469"/>
                </a:lnTo>
                <a:lnTo>
                  <a:pt x="1542133" y="1407241"/>
                </a:lnTo>
                <a:lnTo>
                  <a:pt x="1565475" y="1452799"/>
                </a:lnTo>
                <a:lnTo>
                  <a:pt x="1590142" y="1495812"/>
                </a:lnTo>
                <a:lnTo>
                  <a:pt x="1616230" y="1535950"/>
                </a:lnTo>
                <a:lnTo>
                  <a:pt x="1643834" y="1572883"/>
                </a:lnTo>
                <a:lnTo>
                  <a:pt x="1673049" y="1606281"/>
                </a:lnTo>
                <a:lnTo>
                  <a:pt x="1703971" y="1635814"/>
                </a:lnTo>
                <a:lnTo>
                  <a:pt x="1738159" y="1663946"/>
                </a:lnTo>
                <a:lnTo>
                  <a:pt x="1774794" y="1691441"/>
                </a:lnTo>
                <a:lnTo>
                  <a:pt x="1813699" y="1718263"/>
                </a:lnTo>
                <a:lnTo>
                  <a:pt x="1854697" y="1744375"/>
                </a:lnTo>
                <a:lnTo>
                  <a:pt x="1897610" y="1769739"/>
                </a:lnTo>
                <a:lnTo>
                  <a:pt x="1942260" y="1794319"/>
                </a:lnTo>
                <a:lnTo>
                  <a:pt x="1988468" y="1818078"/>
                </a:lnTo>
                <a:lnTo>
                  <a:pt x="2036059" y="1840980"/>
                </a:lnTo>
                <a:lnTo>
                  <a:pt x="2084853" y="1862986"/>
                </a:lnTo>
                <a:lnTo>
                  <a:pt x="2134674" y="1884061"/>
                </a:lnTo>
                <a:lnTo>
                  <a:pt x="2185342" y="1904167"/>
                </a:lnTo>
                <a:lnTo>
                  <a:pt x="2236682" y="1923268"/>
                </a:lnTo>
                <a:lnTo>
                  <a:pt x="2288514" y="1941326"/>
                </a:lnTo>
                <a:lnTo>
                  <a:pt x="2340661" y="1958305"/>
                </a:lnTo>
                <a:lnTo>
                  <a:pt x="2392946" y="1974168"/>
                </a:lnTo>
                <a:lnTo>
                  <a:pt x="2445191" y="1988878"/>
                </a:lnTo>
                <a:lnTo>
                  <a:pt x="2497218" y="2002398"/>
                </a:lnTo>
                <a:lnTo>
                  <a:pt x="2548849" y="2014691"/>
                </a:lnTo>
                <a:lnTo>
                  <a:pt x="2599906" y="2025720"/>
                </a:lnTo>
                <a:lnTo>
                  <a:pt x="2650213" y="2035449"/>
                </a:lnTo>
                <a:lnTo>
                  <a:pt x="2699590" y="2043840"/>
                </a:lnTo>
                <a:lnTo>
                  <a:pt x="2747861" y="2050856"/>
                </a:lnTo>
                <a:lnTo>
                  <a:pt x="2794848" y="2056461"/>
                </a:lnTo>
                <a:lnTo>
                  <a:pt x="2840372" y="2060618"/>
                </a:lnTo>
                <a:lnTo>
                  <a:pt x="2884257" y="2063290"/>
                </a:lnTo>
                <a:lnTo>
                  <a:pt x="2926324" y="2064440"/>
                </a:lnTo>
                <a:lnTo>
                  <a:pt x="2966396" y="2064031"/>
                </a:lnTo>
                <a:lnTo>
                  <a:pt x="3039843" y="2058388"/>
                </a:lnTo>
                <a:lnTo>
                  <a:pt x="3078683" y="2050086"/>
                </a:lnTo>
                <a:lnTo>
                  <a:pt x="3115665" y="2035910"/>
                </a:lnTo>
                <a:lnTo>
                  <a:pt x="3150893" y="2016420"/>
                </a:lnTo>
                <a:lnTo>
                  <a:pt x="3184472" y="1992175"/>
                </a:lnTo>
                <a:lnTo>
                  <a:pt x="3216507" y="1963737"/>
                </a:lnTo>
                <a:lnTo>
                  <a:pt x="3247103" y="1931665"/>
                </a:lnTo>
                <a:lnTo>
                  <a:pt x="3276364" y="1896519"/>
                </a:lnTo>
                <a:lnTo>
                  <a:pt x="3304394" y="1858860"/>
                </a:lnTo>
                <a:lnTo>
                  <a:pt x="3331300" y="1819247"/>
                </a:lnTo>
                <a:lnTo>
                  <a:pt x="3357184" y="1778240"/>
                </a:lnTo>
                <a:lnTo>
                  <a:pt x="3382153" y="1736401"/>
                </a:lnTo>
                <a:lnTo>
                  <a:pt x="3406310" y="1694288"/>
                </a:lnTo>
                <a:lnTo>
                  <a:pt x="3429761" y="1652462"/>
                </a:lnTo>
                <a:lnTo>
                  <a:pt x="3452610" y="1611483"/>
                </a:lnTo>
                <a:lnTo>
                  <a:pt x="3474962" y="1571912"/>
                </a:lnTo>
                <a:lnTo>
                  <a:pt x="3496921" y="1534308"/>
                </a:lnTo>
                <a:lnTo>
                  <a:pt x="3518593" y="1499231"/>
                </a:lnTo>
                <a:lnTo>
                  <a:pt x="3540081" y="1467241"/>
                </a:lnTo>
                <a:lnTo>
                  <a:pt x="3582927" y="1414765"/>
                </a:lnTo>
                <a:lnTo>
                  <a:pt x="3626297" y="1381361"/>
                </a:lnTo>
                <a:lnTo>
                  <a:pt x="3671029" y="1371508"/>
                </a:lnTo>
                <a:lnTo>
                  <a:pt x="3694167" y="1376814"/>
                </a:lnTo>
                <a:lnTo>
                  <a:pt x="3725784" y="1400055"/>
                </a:lnTo>
                <a:lnTo>
                  <a:pt x="3755684" y="1442916"/>
                </a:lnTo>
                <a:lnTo>
                  <a:pt x="3784126" y="1502592"/>
                </a:lnTo>
                <a:lnTo>
                  <a:pt x="3811369" y="1576278"/>
                </a:lnTo>
                <a:lnTo>
                  <a:pt x="3824622" y="1617499"/>
                </a:lnTo>
                <a:lnTo>
                  <a:pt x="3837673" y="1661170"/>
                </a:lnTo>
                <a:lnTo>
                  <a:pt x="3850553" y="1706942"/>
                </a:lnTo>
                <a:lnTo>
                  <a:pt x="3863296" y="1754463"/>
                </a:lnTo>
                <a:lnTo>
                  <a:pt x="3875934" y="1803382"/>
                </a:lnTo>
                <a:lnTo>
                  <a:pt x="3888500" y="1853351"/>
                </a:lnTo>
                <a:lnTo>
                  <a:pt x="3901025" y="1904016"/>
                </a:lnTo>
                <a:lnTo>
                  <a:pt x="3913542" y="1955029"/>
                </a:lnTo>
                <a:lnTo>
                  <a:pt x="3926083" y="2006039"/>
                </a:lnTo>
                <a:lnTo>
                  <a:pt x="3938682" y="2056694"/>
                </a:lnTo>
                <a:lnTo>
                  <a:pt x="3951370" y="2106645"/>
                </a:lnTo>
                <a:lnTo>
                  <a:pt x="3964180" y="2155540"/>
                </a:lnTo>
                <a:lnTo>
                  <a:pt x="3977144" y="2203029"/>
                </a:lnTo>
                <a:lnTo>
                  <a:pt x="3990295" y="2248762"/>
                </a:lnTo>
                <a:lnTo>
                  <a:pt x="4003665" y="2292387"/>
                </a:lnTo>
                <a:lnTo>
                  <a:pt x="4017287" y="2333555"/>
                </a:lnTo>
                <a:lnTo>
                  <a:pt x="4031192" y="2371914"/>
                </a:lnTo>
                <a:lnTo>
                  <a:pt x="4059985" y="2438805"/>
                </a:lnTo>
                <a:lnTo>
                  <a:pt x="4090302" y="2490255"/>
                </a:lnTo>
                <a:lnTo>
                  <a:pt x="4122404" y="2523459"/>
                </a:lnTo>
                <a:lnTo>
                  <a:pt x="4156549" y="2535613"/>
                </a:lnTo>
                <a:lnTo>
                  <a:pt x="4174469" y="2532919"/>
                </a:lnTo>
                <a:lnTo>
                  <a:pt x="4212166" y="2508237"/>
                </a:lnTo>
                <a:lnTo>
                  <a:pt x="4239781" y="2475455"/>
                </a:lnTo>
                <a:lnTo>
                  <a:pt x="4269503" y="2429727"/>
                </a:lnTo>
                <a:lnTo>
                  <a:pt x="4301131" y="2372044"/>
                </a:lnTo>
                <a:lnTo>
                  <a:pt x="4334462" y="2303397"/>
                </a:lnTo>
                <a:lnTo>
                  <a:pt x="4351703" y="2265271"/>
                </a:lnTo>
                <a:lnTo>
                  <a:pt x="4369294" y="2224776"/>
                </a:lnTo>
                <a:lnTo>
                  <a:pt x="4387210" y="2182036"/>
                </a:lnTo>
                <a:lnTo>
                  <a:pt x="4405425" y="2137174"/>
                </a:lnTo>
                <a:lnTo>
                  <a:pt x="4423915" y="2090315"/>
                </a:lnTo>
                <a:lnTo>
                  <a:pt x="4442654" y="2041581"/>
                </a:lnTo>
                <a:lnTo>
                  <a:pt x="4461616" y="1991098"/>
                </a:lnTo>
                <a:lnTo>
                  <a:pt x="4480776" y="1938988"/>
                </a:lnTo>
                <a:lnTo>
                  <a:pt x="4500110" y="1885377"/>
                </a:lnTo>
                <a:lnTo>
                  <a:pt x="4519592" y="1830387"/>
                </a:lnTo>
                <a:lnTo>
                  <a:pt x="4539196" y="1774142"/>
                </a:lnTo>
                <a:lnTo>
                  <a:pt x="4558897" y="1716767"/>
                </a:lnTo>
                <a:lnTo>
                  <a:pt x="4578671" y="1658386"/>
                </a:lnTo>
                <a:lnTo>
                  <a:pt x="4598491" y="1599122"/>
                </a:lnTo>
                <a:lnTo>
                  <a:pt x="4618333" y="1539098"/>
                </a:lnTo>
                <a:lnTo>
                  <a:pt x="4638171" y="1478440"/>
                </a:lnTo>
                <a:lnTo>
                  <a:pt x="4657980" y="1417271"/>
                </a:lnTo>
                <a:lnTo>
                  <a:pt x="4677735" y="1355715"/>
                </a:lnTo>
                <a:lnTo>
                  <a:pt x="4697410" y="1293895"/>
                </a:lnTo>
                <a:lnTo>
                  <a:pt x="4716980" y="1231936"/>
                </a:lnTo>
                <a:lnTo>
                  <a:pt x="4736420" y="1169961"/>
                </a:lnTo>
                <a:lnTo>
                  <a:pt x="4755705" y="1108094"/>
                </a:lnTo>
                <a:lnTo>
                  <a:pt x="4774809" y="1046460"/>
                </a:lnTo>
                <a:lnTo>
                  <a:pt x="4793707" y="985182"/>
                </a:lnTo>
                <a:lnTo>
                  <a:pt x="4812374" y="924384"/>
                </a:lnTo>
                <a:lnTo>
                  <a:pt x="4830784" y="864190"/>
                </a:lnTo>
                <a:lnTo>
                  <a:pt x="4848913" y="804723"/>
                </a:lnTo>
                <a:lnTo>
                  <a:pt x="4866735" y="746108"/>
                </a:lnTo>
                <a:lnTo>
                  <a:pt x="4884224" y="688469"/>
                </a:lnTo>
                <a:lnTo>
                  <a:pt x="4901356" y="631929"/>
                </a:lnTo>
                <a:lnTo>
                  <a:pt x="4918104" y="576612"/>
                </a:lnTo>
                <a:lnTo>
                  <a:pt x="4934445" y="522643"/>
                </a:lnTo>
                <a:lnTo>
                  <a:pt x="4950353" y="470144"/>
                </a:lnTo>
                <a:lnTo>
                  <a:pt x="4965801" y="419241"/>
                </a:lnTo>
                <a:lnTo>
                  <a:pt x="4980766" y="370056"/>
                </a:lnTo>
                <a:lnTo>
                  <a:pt x="4995222" y="322714"/>
                </a:lnTo>
                <a:lnTo>
                  <a:pt x="5009143" y="277339"/>
                </a:lnTo>
                <a:lnTo>
                  <a:pt x="5022505" y="234054"/>
                </a:lnTo>
                <a:lnTo>
                  <a:pt x="5035281" y="192983"/>
                </a:lnTo>
                <a:lnTo>
                  <a:pt x="5047447" y="154251"/>
                </a:lnTo>
                <a:lnTo>
                  <a:pt x="5069848" y="84297"/>
                </a:lnTo>
                <a:lnTo>
                  <a:pt x="5089504" y="25182"/>
                </a:lnTo>
                <a:lnTo>
                  <a:pt x="509823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6" y="5217941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8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11" y="5176941"/>
            <a:ext cx="105499" cy="8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6" y="2514942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7" y="2418967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2763" y="4930360"/>
            <a:ext cx="2527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1019" y="2350210"/>
            <a:ext cx="1657350" cy="1793875"/>
          </a:xfrm>
          <a:custGeom>
            <a:avLst/>
            <a:gdLst/>
            <a:ahLst/>
            <a:cxnLst/>
            <a:rect l="l" t="t" r="r" b="b"/>
            <a:pathLst>
              <a:path w="1657350" h="1793875">
                <a:moveTo>
                  <a:pt x="0" y="52249"/>
                </a:moveTo>
                <a:lnTo>
                  <a:pt x="17818" y="107241"/>
                </a:lnTo>
                <a:lnTo>
                  <a:pt x="38952" y="177196"/>
                </a:lnTo>
                <a:lnTo>
                  <a:pt x="50667" y="217140"/>
                </a:lnTo>
                <a:lnTo>
                  <a:pt x="63097" y="260050"/>
                </a:lnTo>
                <a:lnTo>
                  <a:pt x="76204" y="305669"/>
                </a:lnTo>
                <a:lnTo>
                  <a:pt x="89950" y="353739"/>
                </a:lnTo>
                <a:lnTo>
                  <a:pt x="104297" y="404002"/>
                </a:lnTo>
                <a:lnTo>
                  <a:pt x="119206" y="456199"/>
                </a:lnTo>
                <a:lnTo>
                  <a:pt x="134640" y="510074"/>
                </a:lnTo>
                <a:lnTo>
                  <a:pt x="150561" y="565367"/>
                </a:lnTo>
                <a:lnTo>
                  <a:pt x="166930" y="621822"/>
                </a:lnTo>
                <a:lnTo>
                  <a:pt x="183711" y="679179"/>
                </a:lnTo>
                <a:lnTo>
                  <a:pt x="200863" y="737181"/>
                </a:lnTo>
                <a:lnTo>
                  <a:pt x="218351" y="795570"/>
                </a:lnTo>
                <a:lnTo>
                  <a:pt x="236135" y="854088"/>
                </a:lnTo>
                <a:lnTo>
                  <a:pt x="254178" y="912477"/>
                </a:lnTo>
                <a:lnTo>
                  <a:pt x="272441" y="970479"/>
                </a:lnTo>
                <a:lnTo>
                  <a:pt x="290887" y="1027837"/>
                </a:lnTo>
                <a:lnTo>
                  <a:pt x="309478" y="1084291"/>
                </a:lnTo>
                <a:lnTo>
                  <a:pt x="328175" y="1139584"/>
                </a:lnTo>
                <a:lnTo>
                  <a:pt x="346940" y="1193459"/>
                </a:lnTo>
                <a:lnTo>
                  <a:pt x="365736" y="1245656"/>
                </a:lnTo>
                <a:lnTo>
                  <a:pt x="384525" y="1295919"/>
                </a:lnTo>
                <a:lnTo>
                  <a:pt x="403268" y="1343989"/>
                </a:lnTo>
                <a:lnTo>
                  <a:pt x="421927" y="1389608"/>
                </a:lnTo>
                <a:lnTo>
                  <a:pt x="440465" y="1432518"/>
                </a:lnTo>
                <a:lnTo>
                  <a:pt x="458843" y="1472462"/>
                </a:lnTo>
                <a:lnTo>
                  <a:pt x="477023" y="1509181"/>
                </a:lnTo>
                <a:lnTo>
                  <a:pt x="512639" y="1571912"/>
                </a:lnTo>
                <a:lnTo>
                  <a:pt x="563753" y="1640266"/>
                </a:lnTo>
                <a:lnTo>
                  <a:pt x="598213" y="1677925"/>
                </a:lnTo>
                <a:lnTo>
                  <a:pt x="633281" y="1710355"/>
                </a:lnTo>
                <a:lnTo>
                  <a:pt x="668863" y="1737524"/>
                </a:lnTo>
                <a:lnTo>
                  <a:pt x="704862" y="1759398"/>
                </a:lnTo>
                <a:lnTo>
                  <a:pt x="741183" y="1775948"/>
                </a:lnTo>
                <a:lnTo>
                  <a:pt x="777731" y="1787140"/>
                </a:lnTo>
                <a:lnTo>
                  <a:pt x="851121" y="1793326"/>
                </a:lnTo>
                <a:lnTo>
                  <a:pt x="887773" y="1788256"/>
                </a:lnTo>
                <a:lnTo>
                  <a:pt x="960512" y="1761630"/>
                </a:lnTo>
                <a:lnTo>
                  <a:pt x="996408" y="1740010"/>
                </a:lnTo>
                <a:lnTo>
                  <a:pt x="1031860" y="1712810"/>
                </a:lnTo>
                <a:lnTo>
                  <a:pt x="1066772" y="1679997"/>
                </a:lnTo>
                <a:lnTo>
                  <a:pt x="1101050" y="1641541"/>
                </a:lnTo>
                <a:lnTo>
                  <a:pt x="1134597" y="1597409"/>
                </a:lnTo>
                <a:lnTo>
                  <a:pt x="1169361" y="1540555"/>
                </a:lnTo>
                <a:lnTo>
                  <a:pt x="1187144" y="1506194"/>
                </a:lnTo>
                <a:lnTo>
                  <a:pt x="1205147" y="1468232"/>
                </a:lnTo>
                <a:lnTo>
                  <a:pt x="1223331" y="1426937"/>
                </a:lnTo>
                <a:lnTo>
                  <a:pt x="1241660" y="1382575"/>
                </a:lnTo>
                <a:lnTo>
                  <a:pt x="1260098" y="1335413"/>
                </a:lnTo>
                <a:lnTo>
                  <a:pt x="1278608" y="1285717"/>
                </a:lnTo>
                <a:lnTo>
                  <a:pt x="1297153" y="1233755"/>
                </a:lnTo>
                <a:lnTo>
                  <a:pt x="1315695" y="1179792"/>
                </a:lnTo>
                <a:lnTo>
                  <a:pt x="1334200" y="1124096"/>
                </a:lnTo>
                <a:lnTo>
                  <a:pt x="1352628" y="1066933"/>
                </a:lnTo>
                <a:lnTo>
                  <a:pt x="1370945" y="1008570"/>
                </a:lnTo>
                <a:lnTo>
                  <a:pt x="1389113" y="949273"/>
                </a:lnTo>
                <a:lnTo>
                  <a:pt x="1407095" y="889310"/>
                </a:lnTo>
                <a:lnTo>
                  <a:pt x="1424855" y="828947"/>
                </a:lnTo>
                <a:lnTo>
                  <a:pt x="1442356" y="768450"/>
                </a:lnTo>
                <a:lnTo>
                  <a:pt x="1459561" y="708087"/>
                </a:lnTo>
                <a:lnTo>
                  <a:pt x="1476433" y="648124"/>
                </a:lnTo>
                <a:lnTo>
                  <a:pt x="1492936" y="588828"/>
                </a:lnTo>
                <a:lnTo>
                  <a:pt x="1509032" y="530465"/>
                </a:lnTo>
                <a:lnTo>
                  <a:pt x="1524685" y="473303"/>
                </a:lnTo>
                <a:lnTo>
                  <a:pt x="1539859" y="417607"/>
                </a:lnTo>
                <a:lnTo>
                  <a:pt x="1554516" y="363645"/>
                </a:lnTo>
                <a:lnTo>
                  <a:pt x="1568620" y="311683"/>
                </a:lnTo>
                <a:lnTo>
                  <a:pt x="1582134" y="261988"/>
                </a:lnTo>
                <a:lnTo>
                  <a:pt x="1595021" y="214826"/>
                </a:lnTo>
                <a:lnTo>
                  <a:pt x="1607244" y="170465"/>
                </a:lnTo>
                <a:lnTo>
                  <a:pt x="1618767" y="129171"/>
                </a:lnTo>
                <a:lnTo>
                  <a:pt x="1629553" y="91211"/>
                </a:lnTo>
                <a:lnTo>
                  <a:pt x="1648767" y="26358"/>
                </a:lnTo>
                <a:lnTo>
                  <a:pt x="1657121" y="0"/>
                </a:lnTo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931" y="2887153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9048" y="1799695"/>
            <a:ext cx="6678295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6884"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</a:t>
            </a:r>
            <a:r>
              <a:rPr sz="1600" b="1" spc="-5" dirty="0">
                <a:latin typeface="Arial"/>
                <a:cs typeface="Arial"/>
              </a:rPr>
              <a:t>and Hessian </a:t>
            </a:r>
            <a:r>
              <a:rPr sz="1600" spc="-5" dirty="0">
                <a:latin typeface="Arial"/>
                <a:cs typeface="Arial"/>
              </a:rPr>
              <a:t>to form </a:t>
            </a:r>
            <a:r>
              <a:rPr sz="1600" b="1" spc="-5" dirty="0">
                <a:latin typeface="Arial"/>
                <a:cs typeface="Arial"/>
              </a:rPr>
              <a:t>quadratic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6884"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the </a:t>
            </a:r>
            <a:r>
              <a:rPr sz="1600" b="1" spc="-5" dirty="0">
                <a:latin typeface="Arial"/>
                <a:cs typeface="Arial"/>
              </a:rPr>
              <a:t>minima </a:t>
            </a:r>
            <a:r>
              <a:rPr sz="1600" spc="-5" dirty="0">
                <a:latin typeface="Arial"/>
                <a:cs typeface="Arial"/>
              </a:rPr>
              <a:t>of 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5993" y="2978211"/>
            <a:ext cx="500380" cy="954405"/>
          </a:xfrm>
          <a:custGeom>
            <a:avLst/>
            <a:gdLst/>
            <a:ahLst/>
            <a:cxnLst/>
            <a:rect l="l" t="t" r="r" b="b"/>
            <a:pathLst>
              <a:path w="500379" h="954405">
                <a:moveTo>
                  <a:pt x="0" y="0"/>
                </a:moveTo>
                <a:lnTo>
                  <a:pt x="499848" y="95385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8443" y="3907944"/>
            <a:ext cx="181637" cy="216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35</a:t>
            </a:fld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36435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218609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2" y="2181335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179325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2" y="386014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385536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9198" y="3437011"/>
            <a:ext cx="694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36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8474" y="4838203"/>
            <a:ext cx="4676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Q: What is nice about this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update?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780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218609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2" y="2181335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179325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2" y="386014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385536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37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9198" y="3437012"/>
            <a:ext cx="6940550" cy="1823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3803015" marR="982344">
              <a:lnSpc>
                <a:spcPct val="100699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hyperparameters!  No learning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rate!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91440"/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Q: What is nice about this</a:t>
            </a:r>
            <a:r>
              <a:rPr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update?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40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3" y="2186097"/>
            <a:ext cx="7734284" cy="72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2" y="2181335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796" y="0"/>
                </a:lnTo>
                <a:lnTo>
                  <a:pt x="7743796" y="733423"/>
                </a:lnTo>
                <a:lnTo>
                  <a:pt x="0" y="7334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299" y="1793254"/>
            <a:ext cx="323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5" dirty="0">
                <a:latin typeface="Arial"/>
                <a:cs typeface="Arial"/>
              </a:rPr>
              <a:t>Taylor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2" y="3860144"/>
            <a:ext cx="3324205" cy="533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8" y="3855368"/>
            <a:ext cx="3333750" cy="562610"/>
          </a:xfrm>
          <a:custGeom>
            <a:avLst/>
            <a:gdLst/>
            <a:ahLst/>
            <a:cxnLst/>
            <a:rect l="l" t="t" r="r" b="b"/>
            <a:pathLst>
              <a:path w="3333750" h="562610">
                <a:moveTo>
                  <a:pt x="0" y="0"/>
                </a:moveTo>
                <a:lnTo>
                  <a:pt x="3333743" y="0"/>
                </a:lnTo>
                <a:lnTo>
                  <a:pt x="3333743" y="561998"/>
                </a:lnTo>
                <a:lnTo>
                  <a:pt x="0" y="561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38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9198" y="3310044"/>
            <a:ext cx="7315834" cy="19196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  <a:p>
            <a:pPr marL="3818254" marR="451484">
              <a:lnSpc>
                <a:spcPct val="100699"/>
              </a:lnSpc>
              <a:spcBef>
                <a:spcPts val="9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Hessian has O(N^2) elements  Inverting takes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O(N^3)</a:t>
            </a:r>
            <a:endParaRPr sz="1800">
              <a:latin typeface="Arial"/>
              <a:cs typeface="Arial"/>
            </a:endParaRPr>
          </a:p>
          <a:p>
            <a:pPr marL="3818254">
              <a:spcBef>
                <a:spcPts val="1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 = (Tens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or Hundreds of)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Millions</a:t>
            </a:r>
            <a:endParaRPr sz="1800">
              <a:latin typeface="Arial"/>
              <a:cs typeface="Arial"/>
            </a:endParaRPr>
          </a:p>
          <a:p>
            <a:pPr marL="91440">
              <a:spcBef>
                <a:spcPts val="136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Q2: Why is this bad for deep</a:t>
            </a: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learning?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26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1773" y="2547807"/>
            <a:ext cx="7691755" cy="26186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latin typeface="Arial"/>
                <a:cs typeface="Arial"/>
              </a:rPr>
              <a:t>Quasi-Newton </a:t>
            </a:r>
            <a:r>
              <a:rPr dirty="0">
                <a:latin typeface="Arial"/>
                <a:cs typeface="Arial"/>
              </a:rPr>
              <a:t>methods </a:t>
            </a:r>
            <a:r>
              <a:rPr spc="5" dirty="0">
                <a:latin typeface="Arial"/>
                <a:cs typeface="Arial"/>
              </a:rPr>
              <a:t>(</a:t>
            </a:r>
            <a:r>
              <a:rPr b="1" spc="5" dirty="0">
                <a:latin typeface="Arial"/>
                <a:cs typeface="Arial"/>
              </a:rPr>
              <a:t>BGFS </a:t>
            </a:r>
            <a:r>
              <a:rPr dirty="0">
                <a:latin typeface="Arial"/>
                <a:cs typeface="Arial"/>
              </a:rPr>
              <a:t>most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popular):</a:t>
            </a:r>
            <a:endParaRPr>
              <a:latin typeface="Arial"/>
              <a:cs typeface="Arial"/>
            </a:endParaRPr>
          </a:p>
          <a:p>
            <a:pPr marL="342265" marR="5080" algn="just">
              <a:lnSpc>
                <a:spcPts val="2850"/>
              </a:lnSpc>
              <a:spcBef>
                <a:spcPts val="105"/>
              </a:spcBef>
            </a:pPr>
            <a:r>
              <a:rPr i="1" spc="-5" dirty="0">
                <a:latin typeface="Arial"/>
                <a:cs typeface="Arial"/>
              </a:rPr>
              <a:t>instead of inverting the Hessian </a:t>
            </a:r>
            <a:r>
              <a:rPr i="1" dirty="0">
                <a:latin typeface="Arial"/>
                <a:cs typeface="Arial"/>
              </a:rPr>
              <a:t>(O(n^3)), </a:t>
            </a:r>
            <a:r>
              <a:rPr i="1" spc="-5" dirty="0">
                <a:latin typeface="Arial"/>
                <a:cs typeface="Arial"/>
              </a:rPr>
              <a:t>approximate  inverse Hessian with </a:t>
            </a:r>
            <a:r>
              <a:rPr i="1" dirty="0">
                <a:latin typeface="Arial"/>
                <a:cs typeface="Arial"/>
              </a:rPr>
              <a:t>rank 1 </a:t>
            </a:r>
            <a:r>
              <a:rPr i="1" spc="-5" dirty="0">
                <a:latin typeface="Arial"/>
                <a:cs typeface="Arial"/>
              </a:rPr>
              <a:t>updates over time </a:t>
            </a:r>
            <a:r>
              <a:rPr i="1" dirty="0">
                <a:latin typeface="Arial"/>
                <a:cs typeface="Arial"/>
              </a:rPr>
              <a:t>(O(n^2)  </a:t>
            </a:r>
            <a:r>
              <a:rPr i="1" spc="-5" dirty="0">
                <a:latin typeface="Arial"/>
                <a:cs typeface="Arial"/>
              </a:rPr>
              <a:t>each).</a:t>
            </a:r>
            <a:endParaRPr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marL="342265" indent="-329565">
              <a:lnSpc>
                <a:spcPts val="2865"/>
              </a:lnSpc>
              <a:buFont typeface="Arial"/>
              <a:buChar char="-"/>
              <a:tabLst>
                <a:tab pos="342265" algn="l"/>
                <a:tab pos="342900" algn="l"/>
              </a:tabLst>
            </a:pPr>
            <a:r>
              <a:rPr b="1" spc="-5" dirty="0">
                <a:latin typeface="Arial"/>
                <a:cs typeface="Arial"/>
              </a:rPr>
              <a:t>L-BFGS </a:t>
            </a:r>
            <a:r>
              <a:rPr dirty="0">
                <a:latin typeface="Arial"/>
                <a:cs typeface="Arial"/>
              </a:rPr>
              <a:t>(Limited memory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BFGS):</a:t>
            </a:r>
            <a:endParaRPr>
              <a:latin typeface="Arial"/>
              <a:cs typeface="Arial"/>
            </a:endParaRPr>
          </a:p>
          <a:p>
            <a:pPr marL="342265" algn="just">
              <a:lnSpc>
                <a:spcPts val="2865"/>
              </a:lnSpc>
            </a:pPr>
            <a:r>
              <a:rPr i="1" spc="-5" dirty="0">
                <a:latin typeface="Arial"/>
                <a:cs typeface="Arial"/>
              </a:rPr>
              <a:t>Does not form/store the full inverse</a:t>
            </a:r>
            <a:r>
              <a:rPr i="1" spc="-4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Hessian.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9089" y="1734998"/>
            <a:ext cx="3324218" cy="533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14338" y="1730236"/>
            <a:ext cx="3333750" cy="561975"/>
          </a:xfrm>
          <a:custGeom>
            <a:avLst/>
            <a:gdLst/>
            <a:ahLst/>
            <a:cxnLst/>
            <a:rect l="l" t="t" r="r" b="b"/>
            <a:pathLst>
              <a:path w="3333750" h="561975">
                <a:moveTo>
                  <a:pt x="0" y="0"/>
                </a:moveTo>
                <a:lnTo>
                  <a:pt x="3333743" y="0"/>
                </a:lnTo>
                <a:lnTo>
                  <a:pt x="3333743" y="561973"/>
                </a:lnTo>
                <a:lnTo>
                  <a:pt x="0" y="56197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39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1323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256222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03275" y="2704096"/>
            <a:ext cx="5480013" cy="1283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04588" y="2189765"/>
            <a:ext cx="2076615" cy="207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8662" y="4333642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0" y="0"/>
                </a:moveTo>
                <a:lnTo>
                  <a:pt x="233287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11533" y="431791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11533" y="431791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1692" y="4354019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W_1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29837" y="2067366"/>
            <a:ext cx="0" cy="2266315"/>
          </a:xfrm>
          <a:custGeom>
            <a:avLst/>
            <a:gdLst/>
            <a:ahLst/>
            <a:cxnLst/>
            <a:rect l="l" t="t" r="r" b="b"/>
            <a:pathLst>
              <a:path h="2266315">
                <a:moveTo>
                  <a:pt x="0" y="226627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4112" y="202414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4112" y="202414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67649" y="196644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8421" y="3929906"/>
            <a:ext cx="159174" cy="159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7161" y="2210532"/>
            <a:ext cx="1008380" cy="1746250"/>
          </a:xfrm>
          <a:custGeom>
            <a:avLst/>
            <a:gdLst/>
            <a:ahLst/>
            <a:cxnLst/>
            <a:rect l="l" t="t" r="r" b="b"/>
            <a:pathLst>
              <a:path w="1008379" h="1746250">
                <a:moveTo>
                  <a:pt x="1007922" y="1746036"/>
                </a:moveTo>
                <a:lnTo>
                  <a:pt x="0" y="0"/>
                </a:lnTo>
              </a:path>
            </a:pathLst>
          </a:custGeom>
          <a:ln w="28574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25936" y="3746744"/>
            <a:ext cx="148199" cy="228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4</a:t>
            </a:fld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28024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774" y="1285033"/>
            <a:ext cx="144145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5" dirty="0"/>
              <a:t>L-BFGS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40</a:t>
            </a:fld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873" y="2107230"/>
            <a:ext cx="8517890" cy="2634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342265" algn="l"/>
              </a:tabLst>
            </a:pPr>
            <a:r>
              <a:rPr b="1" dirty="0">
                <a:latin typeface="Arial"/>
                <a:cs typeface="Arial"/>
              </a:rPr>
              <a:t>-	</a:t>
            </a:r>
            <a:r>
              <a:rPr b="1" spc="-5" dirty="0">
                <a:latin typeface="Arial"/>
                <a:cs typeface="Arial"/>
              </a:rPr>
              <a:t>Usually works very well in </a:t>
            </a:r>
            <a:r>
              <a:rPr b="1" dirty="0">
                <a:latin typeface="Arial"/>
                <a:cs typeface="Arial"/>
              </a:rPr>
              <a:t>full </a:t>
            </a:r>
            <a:r>
              <a:rPr b="1" spc="-5" dirty="0">
                <a:latin typeface="Arial"/>
                <a:cs typeface="Arial"/>
              </a:rPr>
              <a:t>batch, deterministic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mode</a:t>
            </a:r>
            <a:endParaRPr>
              <a:latin typeface="Arial"/>
              <a:cs typeface="Arial"/>
            </a:endParaRPr>
          </a:p>
          <a:p>
            <a:pPr marL="342265" marR="299720">
              <a:lnSpc>
                <a:spcPts val="2850"/>
              </a:lnSpc>
              <a:spcBef>
                <a:spcPts val="105"/>
              </a:spcBef>
            </a:pPr>
            <a:r>
              <a:rPr spc="-5" dirty="0">
                <a:latin typeface="Arial"/>
                <a:cs typeface="Arial"/>
              </a:rPr>
              <a:t>i.e. if </a:t>
            </a:r>
            <a:r>
              <a:rPr dirty="0">
                <a:latin typeface="Arial"/>
                <a:cs typeface="Arial"/>
              </a:rPr>
              <a:t>you </a:t>
            </a:r>
            <a:r>
              <a:rPr spc="-5" dirty="0">
                <a:latin typeface="Arial"/>
                <a:cs typeface="Arial"/>
              </a:rPr>
              <a:t>have </a:t>
            </a:r>
            <a:r>
              <a:rPr dirty="0">
                <a:latin typeface="Arial"/>
                <a:cs typeface="Arial"/>
              </a:rPr>
              <a:t>a single, </a:t>
            </a:r>
            <a:r>
              <a:rPr spc="-5" dirty="0">
                <a:latin typeface="Arial"/>
                <a:cs typeface="Arial"/>
              </a:rPr>
              <a:t>deterministic f(x) then L-BFGS will  probably work </a:t>
            </a:r>
            <a:r>
              <a:rPr dirty="0">
                <a:latin typeface="Arial"/>
                <a:cs typeface="Arial"/>
              </a:rPr>
              <a:t>very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nicely</a:t>
            </a:r>
            <a:endParaRPr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342265" marR="244475" indent="-330200">
              <a:lnSpc>
                <a:spcPts val="2850"/>
              </a:lnSpc>
              <a:tabLst>
                <a:tab pos="342265" algn="l"/>
              </a:tabLst>
            </a:pPr>
            <a:r>
              <a:rPr dirty="0">
                <a:latin typeface="Arial"/>
                <a:cs typeface="Arial"/>
              </a:rPr>
              <a:t>-	</a:t>
            </a:r>
            <a:r>
              <a:rPr b="1" spc="-5" dirty="0">
                <a:latin typeface="Arial"/>
                <a:cs typeface="Arial"/>
              </a:rPr>
              <a:t>Does not </a:t>
            </a:r>
            <a:r>
              <a:rPr b="1" dirty="0">
                <a:latin typeface="Arial"/>
                <a:cs typeface="Arial"/>
              </a:rPr>
              <a:t>transfer </a:t>
            </a:r>
            <a:r>
              <a:rPr b="1" spc="-5" dirty="0">
                <a:latin typeface="Arial"/>
                <a:cs typeface="Arial"/>
              </a:rPr>
              <a:t>very well </a:t>
            </a:r>
            <a:r>
              <a:rPr b="1" dirty="0">
                <a:latin typeface="Arial"/>
                <a:cs typeface="Arial"/>
              </a:rPr>
              <a:t>to </a:t>
            </a:r>
            <a:r>
              <a:rPr b="1" spc="-5" dirty="0">
                <a:latin typeface="Arial"/>
                <a:cs typeface="Arial"/>
              </a:rPr>
              <a:t>mini-batch </a:t>
            </a:r>
            <a:r>
              <a:rPr b="1" dirty="0">
                <a:latin typeface="Arial"/>
                <a:cs typeface="Arial"/>
              </a:rPr>
              <a:t>setting</a:t>
            </a:r>
            <a:r>
              <a:rPr dirty="0">
                <a:latin typeface="Arial"/>
                <a:cs typeface="Arial"/>
              </a:rPr>
              <a:t>. </a:t>
            </a:r>
            <a:r>
              <a:rPr spc="-5" dirty="0">
                <a:latin typeface="Arial"/>
                <a:cs typeface="Arial"/>
              </a:rPr>
              <a:t>Gives  bad </a:t>
            </a:r>
            <a:r>
              <a:rPr dirty="0">
                <a:latin typeface="Arial"/>
                <a:cs typeface="Arial"/>
              </a:rPr>
              <a:t>results. </a:t>
            </a:r>
            <a:r>
              <a:rPr spc="-5" dirty="0">
                <a:latin typeface="Arial"/>
                <a:cs typeface="Arial"/>
              </a:rPr>
              <a:t>Adapting L-BFGS to large-scale, </a:t>
            </a:r>
            <a:r>
              <a:rPr dirty="0">
                <a:latin typeface="Arial"/>
                <a:cs typeface="Arial"/>
              </a:rPr>
              <a:t>stochastic  setting </a:t>
            </a:r>
            <a:r>
              <a:rPr spc="-5" dirty="0">
                <a:latin typeface="Arial"/>
                <a:cs typeface="Arial"/>
              </a:rPr>
              <a:t>is an active area of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research.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5" y="5300454"/>
            <a:ext cx="294830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Le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optimization </a:t>
            </a:r>
            <a:r>
              <a:rPr sz="800" dirty="0">
                <a:latin typeface="Arial"/>
                <a:cs typeface="Arial"/>
              </a:rPr>
              <a:t>methods </a:t>
            </a:r>
            <a:r>
              <a:rPr sz="800" spc="-5" dirty="0">
                <a:latin typeface="Arial"/>
                <a:cs typeface="Arial"/>
              </a:rPr>
              <a:t>for deep learning, ICML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2011”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487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071" y="2588307"/>
            <a:ext cx="7374890" cy="1502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spcBef>
                <a:spcPts val="100"/>
              </a:spcBef>
              <a:buFont typeface="Arial"/>
              <a:buChar char="-"/>
              <a:tabLst>
                <a:tab pos="342265" algn="l"/>
                <a:tab pos="342900" algn="l"/>
              </a:tabLst>
            </a:pPr>
            <a:r>
              <a:rPr b="1" spc="-5" dirty="0">
                <a:latin typeface="Arial"/>
                <a:cs typeface="Arial"/>
              </a:rPr>
              <a:t>Adam </a:t>
            </a:r>
            <a:r>
              <a:rPr spc="-5" dirty="0">
                <a:latin typeface="Arial"/>
                <a:cs typeface="Arial"/>
              </a:rPr>
              <a:t>is </a:t>
            </a: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good default </a:t>
            </a:r>
            <a:r>
              <a:rPr dirty="0">
                <a:latin typeface="Arial"/>
                <a:cs typeface="Arial"/>
              </a:rPr>
              <a:t>choice </a:t>
            </a:r>
            <a:r>
              <a:rPr spc="-5" dirty="0">
                <a:latin typeface="Arial"/>
                <a:cs typeface="Arial"/>
              </a:rPr>
              <a:t>in </a:t>
            </a:r>
            <a:r>
              <a:rPr dirty="0">
                <a:latin typeface="Arial"/>
                <a:cs typeface="Arial"/>
              </a:rPr>
              <a:t>most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cases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-"/>
            </a:pPr>
            <a:endParaRPr sz="2450">
              <a:latin typeface="Times New Roman"/>
              <a:cs typeface="Times New Roman"/>
            </a:endParaRPr>
          </a:p>
          <a:p>
            <a:pPr marL="342265" indent="-329565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latin typeface="Arial"/>
                <a:cs typeface="Arial"/>
              </a:rPr>
              <a:t>If </a:t>
            </a:r>
            <a:r>
              <a:rPr dirty="0">
                <a:latin typeface="Arial"/>
                <a:cs typeface="Arial"/>
              </a:rPr>
              <a:t>you can </a:t>
            </a:r>
            <a:r>
              <a:rPr spc="-5" dirty="0">
                <a:latin typeface="Arial"/>
                <a:cs typeface="Arial"/>
              </a:rPr>
              <a:t>afford to do full batch updates then try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out</a:t>
            </a:r>
            <a:endParaRPr>
              <a:latin typeface="Arial"/>
              <a:cs typeface="Arial"/>
            </a:endParaRPr>
          </a:p>
          <a:p>
            <a:pPr marL="342265">
              <a:lnSpc>
                <a:spcPts val="2865"/>
              </a:lnSpc>
            </a:pPr>
            <a:r>
              <a:rPr b="1" spc="-5" dirty="0">
                <a:latin typeface="Arial"/>
                <a:cs typeface="Arial"/>
              </a:rPr>
              <a:t>L-BFGS </a:t>
            </a:r>
            <a:r>
              <a:rPr sz="1800" dirty="0">
                <a:latin typeface="Arial"/>
                <a:cs typeface="Arial"/>
              </a:rPr>
              <a:t>(and </a:t>
            </a:r>
            <a:r>
              <a:rPr sz="1800" spc="-5" dirty="0">
                <a:latin typeface="Arial"/>
                <a:cs typeface="Arial"/>
              </a:rPr>
              <a:t>don’t forget to disable all </a:t>
            </a:r>
            <a:r>
              <a:rPr sz="1800" dirty="0">
                <a:latin typeface="Arial"/>
                <a:cs typeface="Arial"/>
              </a:rPr>
              <a:t>sources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41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23" y="1044136"/>
            <a:ext cx="225933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</a:t>
            </a:r>
            <a:r>
              <a:rPr spc="-100" dirty="0"/>
              <a:t> </a:t>
            </a:r>
            <a:r>
              <a:rPr spc="-5" dirty="0"/>
              <a:t>practice:</a:t>
            </a:r>
          </a:p>
        </p:txBody>
      </p:sp>
    </p:spTree>
    <p:extLst>
      <p:ext uri="{BB962C8B-B14F-4D97-AF65-F5344CB8AC3E}">
        <p14:creationId xmlns:p14="http://schemas.microsoft.com/office/powerpoint/2010/main" val="21663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3438762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Optimization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b="1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b="1" spc="-5" dirty="0" smtClean="0">
                <a:latin typeface="Arial"/>
                <a:cs typeface="Arial"/>
              </a:rPr>
              <a:t>Regularization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Transfer Learning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Embedded Systems</a:t>
            </a:r>
            <a:endParaRPr lang="de-DE" spc="-10"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 – Part II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598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9047" y="1786366"/>
            <a:ext cx="6530698" cy="2349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448373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Beyond Training</a:t>
            </a:r>
            <a:r>
              <a:rPr spc="-90" dirty="0"/>
              <a:t> </a:t>
            </a:r>
            <a:r>
              <a:rPr spc="-5" dirty="0"/>
              <a:t>Error</a:t>
            </a:r>
          </a:p>
        </p:txBody>
      </p:sp>
      <p:sp>
        <p:nvSpPr>
          <p:cNvPr id="4" name="object 4"/>
          <p:cNvSpPr/>
          <p:nvPr/>
        </p:nvSpPr>
        <p:spPr>
          <a:xfrm>
            <a:off x="2172195" y="3755944"/>
            <a:ext cx="0" cy="1065530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1064997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1206" y="3659970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523" y="4834633"/>
            <a:ext cx="23641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Better optimization algorithms  help </a:t>
            </a:r>
            <a:r>
              <a:rPr sz="1400" dirty="0">
                <a:latin typeface="Arial"/>
                <a:cs typeface="Arial"/>
              </a:rPr>
              <a:t>reduce </a:t>
            </a:r>
            <a:r>
              <a:rPr sz="1400" spc="-5" dirty="0">
                <a:latin typeface="Arial"/>
                <a:cs typeface="Arial"/>
              </a:rPr>
              <a:t>training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6612" y="3755944"/>
            <a:ext cx="0" cy="1065530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1064997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5613" y="3659970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90943" y="4834633"/>
            <a:ext cx="297751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But we </a:t>
            </a:r>
            <a:r>
              <a:rPr sz="1400" dirty="0">
                <a:latin typeface="Arial"/>
                <a:cs typeface="Arial"/>
              </a:rPr>
              <a:t>really care </a:t>
            </a:r>
            <a:r>
              <a:rPr sz="1400" spc="-5" dirty="0">
                <a:latin typeface="Arial"/>
                <a:cs typeface="Arial"/>
              </a:rPr>
              <a:t>about error on new  data </a:t>
            </a:r>
            <a:r>
              <a:rPr sz="1400" dirty="0">
                <a:latin typeface="Arial"/>
                <a:cs typeface="Arial"/>
              </a:rPr>
              <a:t>- </a:t>
            </a:r>
            <a:r>
              <a:rPr sz="1400" spc="-5" dirty="0">
                <a:latin typeface="Arial"/>
                <a:cs typeface="Arial"/>
              </a:rPr>
              <a:t>how to </a:t>
            </a:r>
            <a:r>
              <a:rPr sz="1400" dirty="0">
                <a:latin typeface="Arial"/>
                <a:cs typeface="Arial"/>
              </a:rPr>
              <a:t>reduce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gap?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22261" y="3187795"/>
            <a:ext cx="0" cy="544830"/>
          </a:xfrm>
          <a:custGeom>
            <a:avLst/>
            <a:gdLst/>
            <a:ahLst/>
            <a:cxnLst/>
            <a:rect l="l" t="t" r="r" b="b"/>
            <a:pathLst>
              <a:path h="544830">
                <a:moveTo>
                  <a:pt x="0" y="0"/>
                </a:moveTo>
                <a:lnTo>
                  <a:pt x="0" y="544798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43</a:t>
            </a:fld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0588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674" y="2128479"/>
            <a:ext cx="6390640" cy="1874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 indent="-546100">
              <a:spcBef>
                <a:spcPts val="100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Train </a:t>
            </a:r>
            <a:r>
              <a:rPr sz="3000" dirty="0">
                <a:latin typeface="Arial"/>
                <a:cs typeface="Arial"/>
              </a:rPr>
              <a:t>multiple </a:t>
            </a:r>
            <a:r>
              <a:rPr sz="3000" spc="-5" dirty="0">
                <a:latin typeface="Arial"/>
                <a:cs typeface="Arial"/>
              </a:rPr>
              <a:t>independent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models</a:t>
            </a:r>
            <a:endParaRPr sz="3000">
              <a:latin typeface="Arial"/>
              <a:cs typeface="Arial"/>
            </a:endParaRPr>
          </a:p>
          <a:p>
            <a:pPr marL="558800" indent="-546100"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At test time average their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results</a:t>
            </a:r>
            <a:endParaRPr sz="30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01600"/>
            <a:r>
              <a:rPr sz="3000" spc="-10" dirty="0">
                <a:latin typeface="Arial"/>
                <a:cs typeface="Arial"/>
              </a:rPr>
              <a:t>Enjoy </a:t>
            </a:r>
            <a:r>
              <a:rPr sz="3000" spc="-5" dirty="0">
                <a:latin typeface="Arial"/>
                <a:cs typeface="Arial"/>
              </a:rPr>
              <a:t>2% extra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performance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44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65506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Model</a:t>
            </a:r>
            <a:r>
              <a:rPr spc="-90" dirty="0"/>
              <a:t> </a:t>
            </a:r>
            <a:r>
              <a:rPr spc="-5" dirty="0"/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413937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699706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Model </a:t>
            </a:r>
            <a:r>
              <a:rPr spc="-10" dirty="0"/>
              <a:t>Ensembles: Tips </a:t>
            </a:r>
            <a:r>
              <a:rPr spc="-5" dirty="0"/>
              <a:t>and</a:t>
            </a:r>
            <a:r>
              <a:rPr spc="-80" dirty="0"/>
              <a:t> </a:t>
            </a:r>
            <a:r>
              <a:rPr spc="-5" dirty="0"/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822" y="1679543"/>
            <a:ext cx="7063740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Instead of training independent </a:t>
            </a:r>
            <a:r>
              <a:rPr dirty="0">
                <a:latin typeface="Arial"/>
                <a:cs typeface="Arial"/>
              </a:rPr>
              <a:t>models, </a:t>
            </a:r>
            <a:r>
              <a:rPr spc="-5" dirty="0">
                <a:latin typeface="Arial"/>
                <a:cs typeface="Arial"/>
              </a:rPr>
              <a:t>use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multiple  snapshots </a:t>
            </a:r>
            <a:r>
              <a:rPr spc="-5" dirty="0">
                <a:latin typeface="Arial"/>
                <a:cs typeface="Arial"/>
              </a:rPr>
              <a:t>of </a:t>
            </a:r>
            <a:r>
              <a:rPr dirty="0">
                <a:latin typeface="Arial"/>
                <a:cs typeface="Arial"/>
              </a:rPr>
              <a:t>a single model </a:t>
            </a:r>
            <a:r>
              <a:rPr spc="-5" dirty="0">
                <a:latin typeface="Arial"/>
                <a:cs typeface="Arial"/>
              </a:rPr>
              <a:t>during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training!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57" y="2710292"/>
            <a:ext cx="2673562" cy="219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549" y="5041107"/>
            <a:ext cx="3844290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Loshchilov and Hutter, </a:t>
            </a:r>
            <a:r>
              <a:rPr sz="800" dirty="0">
                <a:latin typeface="Arial"/>
                <a:cs typeface="Arial"/>
              </a:rPr>
              <a:t>“SGDR: </a:t>
            </a:r>
            <a:r>
              <a:rPr sz="800" spc="-5" dirty="0">
                <a:latin typeface="Arial"/>
                <a:cs typeface="Arial"/>
              </a:rPr>
              <a:t>Stochastic gradient descent with </a:t>
            </a:r>
            <a:r>
              <a:rPr sz="800" dirty="0">
                <a:latin typeface="Arial"/>
                <a:cs typeface="Arial"/>
              </a:rPr>
              <a:t>restarts”, </a:t>
            </a:r>
            <a:r>
              <a:rPr sz="800" spc="-5" dirty="0">
                <a:latin typeface="Arial"/>
                <a:cs typeface="Arial"/>
              </a:rPr>
              <a:t>arXiv 2016  Huang et al, </a:t>
            </a:r>
            <a:r>
              <a:rPr sz="800" dirty="0">
                <a:latin typeface="Arial"/>
                <a:cs typeface="Arial"/>
              </a:rPr>
              <a:t>“Snapshot </a:t>
            </a:r>
            <a:r>
              <a:rPr sz="800" spc="-5" dirty="0">
                <a:latin typeface="Arial"/>
                <a:cs typeface="Arial"/>
              </a:rPr>
              <a:t>ensembles: train 1, get </a:t>
            </a:r>
            <a:r>
              <a:rPr sz="800" dirty="0">
                <a:latin typeface="Arial"/>
                <a:cs typeface="Arial"/>
              </a:rPr>
              <a:t>M </a:t>
            </a:r>
            <a:r>
              <a:rPr sz="800" spc="-5" dirty="0">
                <a:latin typeface="Arial"/>
                <a:cs typeface="Arial"/>
              </a:rPr>
              <a:t>for free”, ICLR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Yixuan Li and Geoff Pleiss, 2017. Reproduced with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45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76875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699706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Model </a:t>
            </a:r>
            <a:r>
              <a:rPr spc="-10" dirty="0"/>
              <a:t>Ensembles: Tips </a:t>
            </a:r>
            <a:r>
              <a:rPr spc="-5" dirty="0"/>
              <a:t>and</a:t>
            </a:r>
            <a:r>
              <a:rPr spc="-80" dirty="0"/>
              <a:t> </a:t>
            </a:r>
            <a:r>
              <a:rPr spc="-5" dirty="0"/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822" y="1679543"/>
            <a:ext cx="7063740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Instead of training independent </a:t>
            </a:r>
            <a:r>
              <a:rPr dirty="0">
                <a:latin typeface="Arial"/>
                <a:cs typeface="Arial"/>
              </a:rPr>
              <a:t>models, </a:t>
            </a:r>
            <a:r>
              <a:rPr spc="-5" dirty="0">
                <a:latin typeface="Arial"/>
                <a:cs typeface="Arial"/>
              </a:rPr>
              <a:t>use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multiple  snapshots </a:t>
            </a:r>
            <a:r>
              <a:rPr spc="-5" dirty="0">
                <a:latin typeface="Arial"/>
                <a:cs typeface="Arial"/>
              </a:rPr>
              <a:t>of </a:t>
            </a:r>
            <a:r>
              <a:rPr dirty="0">
                <a:latin typeface="Arial"/>
                <a:cs typeface="Arial"/>
              </a:rPr>
              <a:t>a single model </a:t>
            </a:r>
            <a:r>
              <a:rPr spc="-5" dirty="0">
                <a:latin typeface="Arial"/>
                <a:cs typeface="Arial"/>
              </a:rPr>
              <a:t>during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training!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37" y="2710294"/>
            <a:ext cx="5502070" cy="219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1470" y="2732434"/>
            <a:ext cx="2489103" cy="2212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4910" y="4933703"/>
            <a:ext cx="272224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Cyclic learning </a:t>
            </a:r>
            <a:r>
              <a:rPr sz="1400" dirty="0">
                <a:latin typeface="Arial"/>
                <a:cs typeface="Arial"/>
              </a:rPr>
              <a:t>rate schedules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 make </a:t>
            </a:r>
            <a:r>
              <a:rPr sz="1400" spc="-5" dirty="0">
                <a:latin typeface="Arial"/>
                <a:cs typeface="Arial"/>
              </a:rPr>
              <a:t>this work even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better!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5562144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549" y="5041107"/>
            <a:ext cx="3844290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Loshchilov and Hutter, </a:t>
            </a:r>
            <a:r>
              <a:rPr sz="800" dirty="0">
                <a:latin typeface="Arial"/>
                <a:cs typeface="Arial"/>
              </a:rPr>
              <a:t>“SGDR: </a:t>
            </a:r>
            <a:r>
              <a:rPr sz="800" spc="-5" dirty="0">
                <a:latin typeface="Arial"/>
                <a:cs typeface="Arial"/>
              </a:rPr>
              <a:t>Stochastic gradient descent with </a:t>
            </a:r>
            <a:r>
              <a:rPr sz="800" dirty="0">
                <a:latin typeface="Arial"/>
                <a:cs typeface="Arial"/>
              </a:rPr>
              <a:t>restarts”, </a:t>
            </a:r>
            <a:r>
              <a:rPr sz="800" spc="-5" dirty="0">
                <a:latin typeface="Arial"/>
                <a:cs typeface="Arial"/>
              </a:rPr>
              <a:t>arXiv 2016  Huang et al, </a:t>
            </a:r>
            <a:r>
              <a:rPr sz="800" dirty="0">
                <a:latin typeface="Arial"/>
                <a:cs typeface="Arial"/>
              </a:rPr>
              <a:t>“Snapshot </a:t>
            </a:r>
            <a:r>
              <a:rPr sz="800" spc="-5" dirty="0">
                <a:latin typeface="Arial"/>
                <a:cs typeface="Arial"/>
              </a:rPr>
              <a:t>ensembles: train 1, get </a:t>
            </a:r>
            <a:r>
              <a:rPr sz="800" dirty="0">
                <a:latin typeface="Arial"/>
                <a:cs typeface="Arial"/>
              </a:rPr>
              <a:t>M </a:t>
            </a:r>
            <a:r>
              <a:rPr sz="800" spc="-5" dirty="0">
                <a:latin typeface="Arial"/>
                <a:cs typeface="Arial"/>
              </a:rPr>
              <a:t>for free”, ICLR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Yixuan Li and Geoff Pleiss, 2017. Reproduced with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47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5" y="1002536"/>
            <a:ext cx="6997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Model </a:t>
            </a:r>
            <a:r>
              <a:rPr sz="3600" spc="-10" dirty="0">
                <a:latin typeface="Arial"/>
                <a:cs typeface="Arial"/>
              </a:rPr>
              <a:t>Ensembles: Tips </a:t>
            </a:r>
            <a:r>
              <a:rPr sz="3600" spc="-5" dirty="0">
                <a:latin typeface="Arial"/>
                <a:cs typeface="Arial"/>
              </a:rPr>
              <a:t>and</a:t>
            </a:r>
            <a:r>
              <a:rPr sz="3600" spc="-8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Tricks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2823" y="1818030"/>
            <a:ext cx="718502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Instead of using actual parameter </a:t>
            </a:r>
            <a:r>
              <a:rPr dirty="0">
                <a:latin typeface="Arial"/>
                <a:cs typeface="Arial"/>
              </a:rPr>
              <a:t>vector, keep a  moving </a:t>
            </a:r>
            <a:r>
              <a:rPr spc="-5" dirty="0">
                <a:latin typeface="Arial"/>
                <a:cs typeface="Arial"/>
              </a:rPr>
              <a:t>average of the parameter </a:t>
            </a:r>
            <a:r>
              <a:rPr dirty="0">
                <a:latin typeface="Arial"/>
                <a:cs typeface="Arial"/>
              </a:rPr>
              <a:t>vector </a:t>
            </a:r>
            <a:r>
              <a:rPr spc="-5" dirty="0">
                <a:latin typeface="Arial"/>
                <a:cs typeface="Arial"/>
              </a:rPr>
              <a:t>and use that  at test time </a:t>
            </a:r>
            <a:r>
              <a:rPr dirty="0">
                <a:latin typeface="Arial"/>
                <a:cs typeface="Arial"/>
              </a:rPr>
              <a:t>(Polyak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averaging)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5300454"/>
            <a:ext cx="573405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Polyak and </a:t>
            </a:r>
            <a:r>
              <a:rPr sz="800" dirty="0">
                <a:latin typeface="Arial"/>
                <a:cs typeface="Arial"/>
              </a:rPr>
              <a:t>Juditsky, “Acceleration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approximation by averaging”, SIAM </a:t>
            </a:r>
            <a:r>
              <a:rPr sz="800" dirty="0">
                <a:latin typeface="Arial"/>
                <a:cs typeface="Arial"/>
              </a:rPr>
              <a:t>Journal </a:t>
            </a:r>
            <a:r>
              <a:rPr sz="800" spc="-5" dirty="0">
                <a:latin typeface="Arial"/>
                <a:cs typeface="Arial"/>
              </a:rPr>
              <a:t>on Control and Optimization,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1992.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7809" y="3294046"/>
            <a:ext cx="6048350" cy="1514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47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2733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9047" y="2090540"/>
            <a:ext cx="6530698" cy="2349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1224" y="1106984"/>
            <a:ext cx="7390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How to improve </a:t>
            </a:r>
            <a:r>
              <a:rPr sz="3000" dirty="0">
                <a:latin typeface="Arial"/>
                <a:cs typeface="Arial"/>
              </a:rPr>
              <a:t>single-model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performance?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4261" y="3445894"/>
            <a:ext cx="0" cy="544830"/>
          </a:xfrm>
          <a:custGeom>
            <a:avLst/>
            <a:gdLst/>
            <a:ahLst/>
            <a:cxnLst/>
            <a:rect l="l" t="t" r="r" b="b"/>
            <a:pathLst>
              <a:path h="544830">
                <a:moveTo>
                  <a:pt x="0" y="0"/>
                </a:moveTo>
                <a:lnTo>
                  <a:pt x="0" y="544798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1507" y="4642274"/>
            <a:ext cx="246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48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4046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649414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</a:t>
            </a:r>
            <a:r>
              <a:rPr spc="-10" dirty="0"/>
              <a:t>Add term </a:t>
            </a:r>
            <a:r>
              <a:rPr spc="-5" dirty="0"/>
              <a:t>to</a:t>
            </a:r>
            <a:r>
              <a:rPr spc="-90" dirty="0"/>
              <a:t> </a:t>
            </a:r>
            <a:r>
              <a:rPr spc="-5"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289009" y="2020598"/>
            <a:ext cx="8565972" cy="478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27310" y="1969147"/>
            <a:ext cx="1069975" cy="544830"/>
          </a:xfrm>
          <a:custGeom>
            <a:avLst/>
            <a:gdLst/>
            <a:ahLst/>
            <a:cxnLst/>
            <a:rect l="l" t="t" r="r" b="b"/>
            <a:pathLst>
              <a:path w="1069975" h="544830">
                <a:moveTo>
                  <a:pt x="0" y="0"/>
                </a:moveTo>
                <a:lnTo>
                  <a:pt x="1069497" y="0"/>
                </a:lnTo>
                <a:lnTo>
                  <a:pt x="1069497" y="544798"/>
                </a:lnTo>
                <a:lnTo>
                  <a:pt x="0" y="5447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025" y="2990604"/>
            <a:ext cx="34169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9885">
              <a:spcBef>
                <a:spcPts val="100"/>
              </a:spcBef>
            </a:pP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In </a:t>
            </a:r>
            <a:r>
              <a:rPr sz="3000" dirty="0">
                <a:solidFill>
                  <a:srgbClr val="38751C"/>
                </a:solidFill>
                <a:latin typeface="Arial"/>
                <a:cs typeface="Arial"/>
              </a:rPr>
              <a:t>common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use:  </a:t>
            </a:r>
            <a:r>
              <a:rPr sz="3000" spc="-5" dirty="0">
                <a:latin typeface="Arial"/>
                <a:cs typeface="Arial"/>
              </a:rPr>
              <a:t>L2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regularization  L1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regularization</a:t>
            </a:r>
          </a:p>
          <a:p>
            <a:pPr marL="12700"/>
            <a:r>
              <a:rPr sz="3000" spc="-10" dirty="0">
                <a:latin typeface="Arial"/>
                <a:cs typeface="Arial"/>
              </a:rPr>
              <a:t>Elastic </a:t>
            </a:r>
            <a:r>
              <a:rPr sz="3000" spc="-5" dirty="0">
                <a:latin typeface="Arial"/>
                <a:cs typeface="Arial"/>
              </a:rPr>
              <a:t>net </a:t>
            </a:r>
            <a:r>
              <a:rPr sz="3000" dirty="0">
                <a:latin typeface="Arial"/>
                <a:cs typeface="Arial"/>
              </a:rPr>
              <a:t>(L1 +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L2)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90266" y="3426319"/>
            <a:ext cx="2527792" cy="438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6942" y="3940344"/>
            <a:ext cx="2548694" cy="39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0266" y="4409542"/>
            <a:ext cx="3781392" cy="438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55885" y="3462671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(Weight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decay)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 err="1" smtClean="0">
                <a:solidFill>
                  <a:srgbClr val="FFFFFF"/>
                </a:solidFill>
                <a:latin typeface="Arial"/>
                <a:cs typeface="Arial"/>
              </a:rPr>
              <a:t>Fei-ei</a:t>
            </a:r>
            <a:r>
              <a:rPr sz="1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49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05740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1836" y="2980709"/>
            <a:ext cx="8200708" cy="1655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023" y="1896413"/>
            <a:ext cx="68433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if loss </a:t>
            </a:r>
            <a:r>
              <a:rPr sz="1800" dirty="0">
                <a:latin typeface="Arial"/>
                <a:cs typeface="Arial"/>
              </a:rPr>
              <a:t>changes </a:t>
            </a:r>
            <a:r>
              <a:rPr sz="1800" spc="-5" dirty="0">
                <a:latin typeface="Arial"/>
                <a:cs typeface="Arial"/>
              </a:rPr>
              <a:t>quickly in one direction and </a:t>
            </a:r>
            <a:r>
              <a:rPr sz="1800" dirty="0">
                <a:latin typeface="Arial"/>
                <a:cs typeface="Arial"/>
              </a:rPr>
              <a:t>slowly </a:t>
            </a:r>
            <a:r>
              <a:rPr sz="1800" spc="-5" dirty="0">
                <a:latin typeface="Arial"/>
                <a:cs typeface="Arial"/>
              </a:rPr>
              <a:t>in another?  What does gradient descent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98" y="4784800"/>
            <a:ext cx="70231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Loss function has high </a:t>
            </a:r>
            <a:r>
              <a:rPr sz="1800" b="1" spc="-5" dirty="0">
                <a:latin typeface="Arial"/>
                <a:cs typeface="Arial"/>
              </a:rPr>
              <a:t>condition number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ratio </a:t>
            </a:r>
            <a:r>
              <a:rPr sz="1800" spc="-5" dirty="0">
                <a:latin typeface="Arial"/>
                <a:cs typeface="Arial"/>
              </a:rPr>
              <a:t>of largest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smallest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singular value </a:t>
            </a:r>
            <a:r>
              <a:rPr sz="1800" spc="-5" dirty="0">
                <a:latin typeface="Arial"/>
                <a:cs typeface="Arial"/>
              </a:rPr>
              <a:t>of the Hessian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large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92438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7856" y="437541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6867" y="4279444"/>
            <a:ext cx="8197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6885" y="4262169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0" y="627423"/>
                </a:moveTo>
                <a:lnTo>
                  <a:pt x="146565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0644" y="4218644"/>
            <a:ext cx="1108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8315" y="4262169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1465654" y="6274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9315" y="4218644"/>
            <a:ext cx="110907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3234" y="4273569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80" h="511175">
                <a:moveTo>
                  <a:pt x="0" y="510648"/>
                </a:moveTo>
                <a:lnTo>
                  <a:pt x="90626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4520" y="4221619"/>
            <a:ext cx="109799" cy="88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3235" y="4311044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74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39729" y="4230744"/>
            <a:ext cx="94447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46240" y="437541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5248" y="4279444"/>
            <a:ext cx="81982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4619" y="437541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3620" y="4279444"/>
            <a:ext cx="81999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62993" y="437541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2018" y="4279444"/>
            <a:ext cx="81974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5845" y="4311044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74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695" y="4230744"/>
            <a:ext cx="94449" cy="10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51377" y="4273569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0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6535" y="4221619"/>
            <a:ext cx="109812" cy="88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59995" y="4311044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56494" y="4230744"/>
            <a:ext cx="94449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17463" y="4311044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331781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58305" y="4230744"/>
            <a:ext cx="94444" cy="10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36976" y="4282668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80" h="607060">
                <a:moveTo>
                  <a:pt x="868618" y="6069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56585" y="4223618"/>
            <a:ext cx="107939" cy="943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09082" y="4311044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331781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49922" y="4230744"/>
            <a:ext cx="94447" cy="1078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51618" y="4311044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74"/>
                </a:moveTo>
                <a:lnTo>
                  <a:pt x="33177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48119" y="4230744"/>
            <a:ext cx="94424" cy="107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95265" y="4282668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80" h="607060">
                <a:moveTo>
                  <a:pt x="0" y="606923"/>
                </a:moveTo>
                <a:lnTo>
                  <a:pt x="86862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6343" y="4223618"/>
            <a:ext cx="107924" cy="943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869" y="3684320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9444" y="3608019"/>
            <a:ext cx="98249" cy="1058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54095" y="3614644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23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72069" y="3558044"/>
            <a:ext cx="108674" cy="9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783" y="3589895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35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66594" y="3550645"/>
            <a:ext cx="111039" cy="784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25495" y="3684320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61061" y="3608019"/>
            <a:ext cx="98259" cy="1058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5709" y="3614644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36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3686" y="3558044"/>
            <a:ext cx="108689" cy="9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51617" y="361434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30" h="392430">
                <a:moveTo>
                  <a:pt x="0" y="392349"/>
                </a:moveTo>
                <a:lnTo>
                  <a:pt x="60830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33344" y="3557970"/>
            <a:ext cx="108774" cy="923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46241" y="368374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0" y="279299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45977" y="3607895"/>
            <a:ext cx="98632" cy="1055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93628" y="3699270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19" h="307975">
                <a:moveTo>
                  <a:pt x="14723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6762" y="3611770"/>
            <a:ext cx="84769" cy="1105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59994" y="3698795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30" h="307975">
                <a:moveTo>
                  <a:pt x="0" y="307899"/>
                </a:moveTo>
                <a:lnTo>
                  <a:pt x="1509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73219" y="3611644"/>
            <a:ext cx="85374" cy="1105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37857" y="368374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0" y="279299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37597" y="3607895"/>
            <a:ext cx="98629" cy="1055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43234" y="361434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30" h="392430">
                <a:moveTo>
                  <a:pt x="0" y="392349"/>
                </a:moveTo>
                <a:lnTo>
                  <a:pt x="608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24970" y="3557970"/>
            <a:ext cx="108754" cy="923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43235" y="3589770"/>
            <a:ext cx="1204595" cy="417195"/>
          </a:xfrm>
          <a:custGeom>
            <a:avLst/>
            <a:gdLst/>
            <a:ahLst/>
            <a:cxnLst/>
            <a:rect l="l" t="t" r="r" b="b"/>
            <a:pathLst>
              <a:path w="1204595" h="417194">
                <a:moveTo>
                  <a:pt x="0" y="416924"/>
                </a:moveTo>
                <a:lnTo>
                  <a:pt x="120451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27944" y="3550519"/>
            <a:ext cx="111024" cy="785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44245" y="2933501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4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69645" y="2867068"/>
            <a:ext cx="104849" cy="996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52865" y="3016340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7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11876" y="2920363"/>
            <a:ext cx="81979" cy="105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49861" y="2946689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19" h="395605">
                <a:moveTo>
                  <a:pt x="0" y="395094"/>
                </a:moveTo>
                <a:lnTo>
                  <a:pt x="3248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40846" y="2870383"/>
            <a:ext cx="98257" cy="1058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88832" y="39630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2" y="61003"/>
                </a:lnTo>
                <a:lnTo>
                  <a:pt x="61012" y="28747"/>
                </a:lnTo>
                <a:lnTo>
                  <a:pt x="101921" y="7595"/>
                </a:lnTo>
                <a:lnTo>
                  <a:pt x="149024" y="0"/>
                </a:lnTo>
                <a:lnTo>
                  <a:pt x="206054" y="11343"/>
                </a:lnTo>
                <a:lnTo>
                  <a:pt x="254401" y="43649"/>
                </a:lnTo>
                <a:lnTo>
                  <a:pt x="286707" y="91987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7" y="269295"/>
                </a:lnTo>
                <a:lnTo>
                  <a:pt x="196128" y="290451"/>
                </a:lnTo>
                <a:lnTo>
                  <a:pt x="149024" y="298049"/>
                </a:lnTo>
                <a:lnTo>
                  <a:pt x="101921" y="290451"/>
                </a:lnTo>
                <a:lnTo>
                  <a:pt x="61012" y="269295"/>
                </a:lnTo>
                <a:lnTo>
                  <a:pt x="28752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97213" y="39630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3" y="61003"/>
                </a:lnTo>
                <a:lnTo>
                  <a:pt x="61013" y="28747"/>
                </a:lnTo>
                <a:lnTo>
                  <a:pt x="101923" y="7595"/>
                </a:lnTo>
                <a:lnTo>
                  <a:pt x="149027" y="0"/>
                </a:lnTo>
                <a:lnTo>
                  <a:pt x="206056" y="11343"/>
                </a:lnTo>
                <a:lnTo>
                  <a:pt x="254404" y="43649"/>
                </a:lnTo>
                <a:lnTo>
                  <a:pt x="286708" y="91987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9" y="269295"/>
                </a:lnTo>
                <a:lnTo>
                  <a:pt x="196130" y="290451"/>
                </a:lnTo>
                <a:lnTo>
                  <a:pt x="149027" y="298049"/>
                </a:lnTo>
                <a:lnTo>
                  <a:pt x="101923" y="290451"/>
                </a:lnTo>
                <a:lnTo>
                  <a:pt x="61013" y="269295"/>
                </a:lnTo>
                <a:lnTo>
                  <a:pt x="28753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594" y="39630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87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13968" y="396304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87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8832" y="47405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2" y="61014"/>
                </a:lnTo>
                <a:lnTo>
                  <a:pt x="61012" y="28754"/>
                </a:lnTo>
                <a:lnTo>
                  <a:pt x="101921" y="7597"/>
                </a:lnTo>
                <a:lnTo>
                  <a:pt x="149024" y="0"/>
                </a:lnTo>
                <a:lnTo>
                  <a:pt x="206054" y="11343"/>
                </a:lnTo>
                <a:lnTo>
                  <a:pt x="254401" y="43649"/>
                </a:lnTo>
                <a:lnTo>
                  <a:pt x="286707" y="91996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7" y="269295"/>
                </a:lnTo>
                <a:lnTo>
                  <a:pt x="196128" y="290451"/>
                </a:lnTo>
                <a:lnTo>
                  <a:pt x="149024" y="298049"/>
                </a:lnTo>
                <a:lnTo>
                  <a:pt x="101921" y="290451"/>
                </a:lnTo>
                <a:lnTo>
                  <a:pt x="61012" y="269295"/>
                </a:lnTo>
                <a:lnTo>
                  <a:pt x="28752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97213" y="47405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3" y="61014"/>
                </a:lnTo>
                <a:lnTo>
                  <a:pt x="61013" y="28754"/>
                </a:lnTo>
                <a:lnTo>
                  <a:pt x="101923" y="7597"/>
                </a:lnTo>
                <a:lnTo>
                  <a:pt x="149027" y="0"/>
                </a:lnTo>
                <a:lnTo>
                  <a:pt x="206056" y="11343"/>
                </a:lnTo>
                <a:lnTo>
                  <a:pt x="254404" y="43649"/>
                </a:lnTo>
                <a:lnTo>
                  <a:pt x="286708" y="91996"/>
                </a:lnTo>
                <a:lnTo>
                  <a:pt x="298051" y="149024"/>
                </a:lnTo>
                <a:lnTo>
                  <a:pt x="290454" y="196126"/>
                </a:lnTo>
                <a:lnTo>
                  <a:pt x="269298" y="237034"/>
                </a:lnTo>
                <a:lnTo>
                  <a:pt x="237039" y="269295"/>
                </a:lnTo>
                <a:lnTo>
                  <a:pt x="196130" y="290451"/>
                </a:lnTo>
                <a:lnTo>
                  <a:pt x="149027" y="298049"/>
                </a:lnTo>
                <a:lnTo>
                  <a:pt x="101923" y="290451"/>
                </a:lnTo>
                <a:lnTo>
                  <a:pt x="61013" y="269295"/>
                </a:lnTo>
                <a:lnTo>
                  <a:pt x="28753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605594" y="47405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3968" y="47405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96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95456" y="329813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4"/>
                </a:lnTo>
                <a:lnTo>
                  <a:pt x="28753" y="61011"/>
                </a:lnTo>
                <a:lnTo>
                  <a:pt x="61013" y="28751"/>
                </a:lnTo>
                <a:lnTo>
                  <a:pt x="101923" y="7596"/>
                </a:lnTo>
                <a:lnTo>
                  <a:pt x="149027" y="0"/>
                </a:lnTo>
                <a:lnTo>
                  <a:pt x="206056" y="11344"/>
                </a:lnTo>
                <a:lnTo>
                  <a:pt x="254404" y="43649"/>
                </a:lnTo>
                <a:lnTo>
                  <a:pt x="286708" y="91998"/>
                </a:lnTo>
                <a:lnTo>
                  <a:pt x="298051" y="149037"/>
                </a:lnTo>
                <a:lnTo>
                  <a:pt x="290454" y="196138"/>
                </a:lnTo>
                <a:lnTo>
                  <a:pt x="269298" y="237047"/>
                </a:lnTo>
                <a:lnTo>
                  <a:pt x="237039" y="269307"/>
                </a:lnTo>
                <a:lnTo>
                  <a:pt x="196130" y="290464"/>
                </a:lnTo>
                <a:lnTo>
                  <a:pt x="149027" y="298061"/>
                </a:lnTo>
                <a:lnTo>
                  <a:pt x="101923" y="290464"/>
                </a:lnTo>
                <a:lnTo>
                  <a:pt x="61013" y="269307"/>
                </a:lnTo>
                <a:lnTo>
                  <a:pt x="28753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03837" y="329813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4"/>
                </a:lnTo>
                <a:lnTo>
                  <a:pt x="28753" y="61011"/>
                </a:lnTo>
                <a:lnTo>
                  <a:pt x="61013" y="28751"/>
                </a:lnTo>
                <a:lnTo>
                  <a:pt x="101923" y="7596"/>
                </a:lnTo>
                <a:lnTo>
                  <a:pt x="149027" y="0"/>
                </a:lnTo>
                <a:lnTo>
                  <a:pt x="206057" y="11344"/>
                </a:lnTo>
                <a:lnTo>
                  <a:pt x="254406" y="43649"/>
                </a:lnTo>
                <a:lnTo>
                  <a:pt x="286713" y="91998"/>
                </a:lnTo>
                <a:lnTo>
                  <a:pt x="298056" y="149037"/>
                </a:lnTo>
                <a:lnTo>
                  <a:pt x="290459" y="196138"/>
                </a:lnTo>
                <a:lnTo>
                  <a:pt x="269302" y="237047"/>
                </a:lnTo>
                <a:lnTo>
                  <a:pt x="237041" y="269307"/>
                </a:lnTo>
                <a:lnTo>
                  <a:pt x="196131" y="290464"/>
                </a:lnTo>
                <a:lnTo>
                  <a:pt x="149027" y="298061"/>
                </a:lnTo>
                <a:lnTo>
                  <a:pt x="101923" y="290464"/>
                </a:lnTo>
                <a:lnTo>
                  <a:pt x="61013" y="269307"/>
                </a:lnTo>
                <a:lnTo>
                  <a:pt x="28753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12219" y="329813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4"/>
                </a:lnTo>
                <a:lnTo>
                  <a:pt x="28754" y="61011"/>
                </a:lnTo>
                <a:lnTo>
                  <a:pt x="61014" y="28751"/>
                </a:lnTo>
                <a:lnTo>
                  <a:pt x="101922" y="7596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8"/>
                </a:lnTo>
                <a:lnTo>
                  <a:pt x="298049" y="149037"/>
                </a:lnTo>
                <a:lnTo>
                  <a:pt x="290451" y="196138"/>
                </a:lnTo>
                <a:lnTo>
                  <a:pt x="269295" y="237047"/>
                </a:lnTo>
                <a:lnTo>
                  <a:pt x="237034" y="269307"/>
                </a:lnTo>
                <a:lnTo>
                  <a:pt x="196126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03837" y="260400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3" y="7597"/>
                </a:lnTo>
                <a:lnTo>
                  <a:pt x="149027" y="0"/>
                </a:lnTo>
                <a:lnTo>
                  <a:pt x="206057" y="11344"/>
                </a:lnTo>
                <a:lnTo>
                  <a:pt x="254406" y="43649"/>
                </a:lnTo>
                <a:lnTo>
                  <a:pt x="286713" y="91997"/>
                </a:lnTo>
                <a:lnTo>
                  <a:pt x="298056" y="149027"/>
                </a:lnTo>
                <a:lnTo>
                  <a:pt x="290459" y="196131"/>
                </a:lnTo>
                <a:lnTo>
                  <a:pt x="269302" y="237040"/>
                </a:lnTo>
                <a:lnTo>
                  <a:pt x="237041" y="269300"/>
                </a:lnTo>
                <a:lnTo>
                  <a:pt x="196131" y="290456"/>
                </a:lnTo>
                <a:lnTo>
                  <a:pt x="149027" y="298054"/>
                </a:lnTo>
                <a:lnTo>
                  <a:pt x="101923" y="290456"/>
                </a:lnTo>
                <a:lnTo>
                  <a:pt x="61013" y="269300"/>
                </a:lnTo>
                <a:lnTo>
                  <a:pt x="28753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43714" y="4297744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5" h="628014">
                <a:moveTo>
                  <a:pt x="0" y="627398"/>
                </a:moveTo>
                <a:lnTo>
                  <a:pt x="14656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987461" y="4254194"/>
            <a:ext cx="110924" cy="819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00064" y="434659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96564" y="4266294"/>
            <a:ext cx="94449" cy="1078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19835" y="441096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78836" y="4314994"/>
            <a:ext cx="81999" cy="1054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08212" y="4309118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8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23362" y="4257169"/>
            <a:ext cx="109824" cy="88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990712" y="3719895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24" y="278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26260" y="3643569"/>
            <a:ext cx="98274" cy="1058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14613" y="3625445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7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23414" y="3586195"/>
            <a:ext cx="111049" cy="784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08437" y="364989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90187" y="3593520"/>
            <a:ext cx="108749" cy="923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50463" y="3734820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2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03588" y="3647320"/>
            <a:ext cx="84774" cy="1105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01087" y="2969054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26462" y="2902623"/>
            <a:ext cx="104849" cy="9964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06688" y="2982241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104"/>
                </a:moveTo>
                <a:lnTo>
                  <a:pt x="3248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97688" y="2905935"/>
            <a:ext cx="98249" cy="10581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45664" y="39985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45664" y="39985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54038" y="39985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2437" y="39985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2436" y="39985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70811" y="3998593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245664" y="477611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854038" y="47761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854038" y="477611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462437" y="477611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62436" y="477611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70811" y="477611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52289" y="333368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2"/>
                </a:lnTo>
                <a:lnTo>
                  <a:pt x="28754" y="61010"/>
                </a:lnTo>
                <a:lnTo>
                  <a:pt x="61014" y="28750"/>
                </a:lnTo>
                <a:lnTo>
                  <a:pt x="101922" y="7596"/>
                </a:lnTo>
                <a:lnTo>
                  <a:pt x="149024" y="0"/>
                </a:lnTo>
                <a:lnTo>
                  <a:pt x="206052" y="11345"/>
                </a:lnTo>
                <a:lnTo>
                  <a:pt x="254399" y="4365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60662" y="333368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59"/>
                </a:move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lnTo>
                  <a:pt x="7597" y="101922"/>
                </a:lnTo>
                <a:lnTo>
                  <a:pt x="28754" y="61010"/>
                </a:lnTo>
                <a:lnTo>
                  <a:pt x="61014" y="28750"/>
                </a:lnTo>
                <a:lnTo>
                  <a:pt x="101922" y="7596"/>
                </a:lnTo>
                <a:lnTo>
                  <a:pt x="149024" y="0"/>
                </a:lnTo>
                <a:lnTo>
                  <a:pt x="178233" y="2890"/>
                </a:lnTo>
                <a:lnTo>
                  <a:pt x="231701" y="25043"/>
                </a:lnTo>
                <a:lnTo>
                  <a:pt x="273011" y="66347"/>
                </a:lnTo>
                <a:lnTo>
                  <a:pt x="295159" y="119822"/>
                </a:lnTo>
                <a:lnTo>
                  <a:pt x="298049" y="149034"/>
                </a:lnTo>
                <a:lnTo>
                  <a:pt x="290454" y="196136"/>
                </a:lnTo>
                <a:lnTo>
                  <a:pt x="269302" y="237044"/>
                </a:lnTo>
                <a:lnTo>
                  <a:pt x="237045" y="269305"/>
                </a:lnTo>
                <a:lnTo>
                  <a:pt x="196136" y="290461"/>
                </a:lnTo>
                <a:lnTo>
                  <a:pt x="149024" y="29805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160662" y="333368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2"/>
                </a:lnTo>
                <a:lnTo>
                  <a:pt x="28754" y="61010"/>
                </a:lnTo>
                <a:lnTo>
                  <a:pt x="61014" y="28750"/>
                </a:lnTo>
                <a:lnTo>
                  <a:pt x="101922" y="7596"/>
                </a:lnTo>
                <a:lnTo>
                  <a:pt x="149024" y="0"/>
                </a:lnTo>
                <a:lnTo>
                  <a:pt x="206052" y="11345"/>
                </a:lnTo>
                <a:lnTo>
                  <a:pt x="254399" y="4365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4" y="196136"/>
                </a:lnTo>
                <a:lnTo>
                  <a:pt x="269302" y="237044"/>
                </a:lnTo>
                <a:lnTo>
                  <a:pt x="237045" y="269305"/>
                </a:lnTo>
                <a:lnTo>
                  <a:pt x="19613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769061" y="333368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5" y="101922"/>
                </a:lnTo>
                <a:lnTo>
                  <a:pt x="28747" y="61010"/>
                </a:lnTo>
                <a:lnTo>
                  <a:pt x="61003" y="28750"/>
                </a:lnTo>
                <a:lnTo>
                  <a:pt x="101913" y="7596"/>
                </a:lnTo>
                <a:lnTo>
                  <a:pt x="149024" y="0"/>
                </a:lnTo>
                <a:lnTo>
                  <a:pt x="206052" y="11345"/>
                </a:lnTo>
                <a:lnTo>
                  <a:pt x="254399" y="4365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13" y="290461"/>
                </a:lnTo>
                <a:lnTo>
                  <a:pt x="61003" y="269305"/>
                </a:lnTo>
                <a:lnTo>
                  <a:pt x="28747" y="237044"/>
                </a:lnTo>
                <a:lnTo>
                  <a:pt x="7595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0662" y="2639561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4" y="61013"/>
                </a:lnTo>
                <a:lnTo>
                  <a:pt x="61014" y="28753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27"/>
                </a:lnTo>
                <a:lnTo>
                  <a:pt x="290454" y="196131"/>
                </a:lnTo>
                <a:lnTo>
                  <a:pt x="269302" y="237040"/>
                </a:lnTo>
                <a:lnTo>
                  <a:pt x="237045" y="269300"/>
                </a:lnTo>
                <a:lnTo>
                  <a:pt x="196136" y="290456"/>
                </a:lnTo>
                <a:lnTo>
                  <a:pt x="149024" y="298054"/>
                </a:lnTo>
                <a:lnTo>
                  <a:pt x="101922" y="290456"/>
                </a:lnTo>
                <a:lnTo>
                  <a:pt x="61014" y="269300"/>
                </a:lnTo>
                <a:lnTo>
                  <a:pt x="28754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15262" y="3396470"/>
            <a:ext cx="183974" cy="18397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97939" y="4061944"/>
            <a:ext cx="183974" cy="1839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519462" y="4061944"/>
            <a:ext cx="183949" cy="1839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519462" y="4839368"/>
            <a:ext cx="183949" cy="1839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911089" y="4839368"/>
            <a:ext cx="183949" cy="18394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>
            <a:spLocks noGrp="1"/>
          </p:cNvSpPr>
          <p:nvPr>
            <p:ph type="title"/>
          </p:nvPr>
        </p:nvSpPr>
        <p:spPr>
          <a:xfrm>
            <a:off x="163575" y="883471"/>
            <a:ext cx="8068945" cy="1486946"/>
          </a:xfrm>
          <a:prstGeom prst="rect">
            <a:avLst/>
          </a:prstGeom>
        </p:spPr>
        <p:txBody>
          <a:bodyPr vert="horz" wrap="square" lIns="0" tIns="111125" rIns="0" bIns="0" rtlCol="0" anchor="b" anchorCtr="0">
            <a:spAutoFit/>
          </a:bodyPr>
          <a:lstStyle/>
          <a:p>
            <a:pPr marL="12700">
              <a:spcBef>
                <a:spcPts val="875"/>
              </a:spcBef>
            </a:pPr>
            <a:r>
              <a:rPr spc="-5" dirty="0"/>
              <a:t>Regularization:</a:t>
            </a:r>
            <a:r>
              <a:rPr spc="-10" dirty="0"/>
              <a:t> </a:t>
            </a:r>
            <a:r>
              <a:rPr spc="-5" dirty="0"/>
              <a:t>Dropout</a:t>
            </a:r>
          </a:p>
          <a:p>
            <a:pPr marL="88265" marR="5080">
              <a:lnSpc>
                <a:spcPts val="2850"/>
              </a:lnSpc>
              <a:spcBef>
                <a:spcPts val="635"/>
              </a:spcBef>
            </a:pPr>
            <a:r>
              <a:rPr sz="2400" spc="-5" dirty="0"/>
              <a:t>In each forward pass, </a:t>
            </a:r>
            <a:r>
              <a:rPr sz="2400" dirty="0"/>
              <a:t>randomly set some </a:t>
            </a:r>
            <a:r>
              <a:rPr sz="2400" spc="-5" dirty="0"/>
              <a:t>neurons to </a:t>
            </a:r>
            <a:r>
              <a:rPr sz="2400" dirty="0"/>
              <a:t>zero  </a:t>
            </a:r>
            <a:r>
              <a:rPr sz="2400" spc="-5" dirty="0"/>
              <a:t>Probability of dropping is </a:t>
            </a:r>
            <a:r>
              <a:rPr sz="2400" dirty="0"/>
              <a:t>a </a:t>
            </a:r>
            <a:r>
              <a:rPr sz="2400" spc="-5" dirty="0"/>
              <a:t>hyperparameter; 0.5 is</a:t>
            </a:r>
            <a:r>
              <a:rPr sz="2400" spc="-80" dirty="0"/>
              <a:t> </a:t>
            </a:r>
            <a:r>
              <a:rPr sz="2400" dirty="0"/>
              <a:t>common</a:t>
            </a:r>
            <a:endParaRPr sz="2400"/>
          </a:p>
        </p:txBody>
      </p:sp>
      <p:sp>
        <p:nvSpPr>
          <p:cNvPr id="120" name="object 12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9550" y="5306455"/>
            <a:ext cx="435673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Srivastava et al, </a:t>
            </a:r>
            <a:r>
              <a:rPr sz="800" dirty="0">
                <a:latin typeface="Arial"/>
                <a:cs typeface="Arial"/>
              </a:rPr>
              <a:t>“Dropout: A simple </a:t>
            </a:r>
            <a:r>
              <a:rPr sz="800" spc="-5" dirty="0">
                <a:latin typeface="Arial"/>
                <a:cs typeface="Arial"/>
              </a:rPr>
              <a:t>way to prevent neural networks from overfitting”, </a:t>
            </a:r>
            <a:r>
              <a:rPr sz="800" dirty="0">
                <a:latin typeface="Arial"/>
                <a:cs typeface="Arial"/>
              </a:rPr>
              <a:t>JMLR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2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574" y="1663099"/>
            <a:ext cx="6397712" cy="3724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31336" y="4183869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5" h="628014">
                <a:moveTo>
                  <a:pt x="0" y="627398"/>
                </a:moveTo>
                <a:lnTo>
                  <a:pt x="14656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75082" y="4140319"/>
            <a:ext cx="11092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7686" y="423271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84185" y="4152419"/>
            <a:ext cx="94449" cy="107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7456" y="4297093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66458" y="4201119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95834" y="4195244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8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0984" y="4143294"/>
            <a:ext cx="109824" cy="88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78333" y="3606020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24" y="278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13882" y="3529694"/>
            <a:ext cx="98274" cy="105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02235" y="3511570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7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11036" y="3472320"/>
            <a:ext cx="111049" cy="78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96059" y="353601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77809" y="3479645"/>
            <a:ext cx="108749" cy="923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38085" y="3620945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2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1209" y="3533445"/>
            <a:ext cx="84774" cy="110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88709" y="2855179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4084" y="2788748"/>
            <a:ext cx="104849" cy="99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4309" y="2868367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94"/>
                </a:moveTo>
                <a:lnTo>
                  <a:pt x="3248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85310" y="2792061"/>
            <a:ext cx="98249" cy="1058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33286" y="388471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33286" y="38847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41659" y="38847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50059" y="388471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50059" y="38847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58432" y="388471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3286" y="46622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41660" y="46622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41659" y="46622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50059" y="46622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49"/>
                </a:move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178233" y="2889"/>
                </a:lnTo>
                <a:lnTo>
                  <a:pt x="231701" y="25038"/>
                </a:lnTo>
                <a:lnTo>
                  <a:pt x="273011" y="66347"/>
                </a:lnTo>
                <a:lnTo>
                  <a:pt x="295159" y="119815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50059" y="46622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5" y="101922"/>
                </a:lnTo>
                <a:lnTo>
                  <a:pt x="28747" y="61014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13" y="290451"/>
                </a:lnTo>
                <a:lnTo>
                  <a:pt x="61003" y="269295"/>
                </a:lnTo>
                <a:lnTo>
                  <a:pt x="28747" y="237034"/>
                </a:lnTo>
                <a:lnTo>
                  <a:pt x="7595" y="196126"/>
                </a:lnTo>
                <a:lnTo>
                  <a:pt x="0" y="1490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432" y="46622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39910" y="321981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7"/>
                </a:lnTo>
                <a:lnTo>
                  <a:pt x="28754" y="61015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48284" y="321981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4" y="298059"/>
                </a:move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lnTo>
                  <a:pt x="7597" y="101927"/>
                </a:lnTo>
                <a:lnTo>
                  <a:pt x="28754" y="61015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178233" y="2890"/>
                </a:lnTo>
                <a:lnTo>
                  <a:pt x="231701" y="25039"/>
                </a:lnTo>
                <a:lnTo>
                  <a:pt x="273011" y="66347"/>
                </a:lnTo>
                <a:lnTo>
                  <a:pt x="295159" y="119820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48284" y="321981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7" y="101927"/>
                </a:lnTo>
                <a:lnTo>
                  <a:pt x="28754" y="61015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22" y="290461"/>
                </a:lnTo>
                <a:lnTo>
                  <a:pt x="61014" y="269305"/>
                </a:lnTo>
                <a:lnTo>
                  <a:pt x="28754" y="237044"/>
                </a:lnTo>
                <a:lnTo>
                  <a:pt x="7597" y="196136"/>
                </a:lnTo>
                <a:lnTo>
                  <a:pt x="0" y="14903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56682" y="321981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4"/>
                </a:moveTo>
                <a:lnTo>
                  <a:pt x="7595" y="101927"/>
                </a:lnTo>
                <a:lnTo>
                  <a:pt x="28747" y="61015"/>
                </a:lnTo>
                <a:lnTo>
                  <a:pt x="61003" y="28754"/>
                </a:lnTo>
                <a:lnTo>
                  <a:pt x="101913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34"/>
                </a:lnTo>
                <a:lnTo>
                  <a:pt x="290451" y="196136"/>
                </a:lnTo>
                <a:lnTo>
                  <a:pt x="269295" y="237044"/>
                </a:lnTo>
                <a:lnTo>
                  <a:pt x="237034" y="269305"/>
                </a:lnTo>
                <a:lnTo>
                  <a:pt x="196126" y="290461"/>
                </a:lnTo>
                <a:lnTo>
                  <a:pt x="149024" y="298059"/>
                </a:lnTo>
                <a:lnTo>
                  <a:pt x="101913" y="290461"/>
                </a:lnTo>
                <a:lnTo>
                  <a:pt x="61003" y="269305"/>
                </a:lnTo>
                <a:lnTo>
                  <a:pt x="28747" y="237044"/>
                </a:lnTo>
                <a:lnTo>
                  <a:pt x="7595" y="196136"/>
                </a:lnTo>
                <a:lnTo>
                  <a:pt x="0" y="14903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48284" y="252568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4" y="61013"/>
                </a:lnTo>
                <a:lnTo>
                  <a:pt x="61014" y="28753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27"/>
                </a:lnTo>
                <a:lnTo>
                  <a:pt x="290451" y="196131"/>
                </a:lnTo>
                <a:lnTo>
                  <a:pt x="269295" y="237040"/>
                </a:lnTo>
                <a:lnTo>
                  <a:pt x="237034" y="269300"/>
                </a:lnTo>
                <a:lnTo>
                  <a:pt x="196126" y="290456"/>
                </a:lnTo>
                <a:lnTo>
                  <a:pt x="149024" y="298054"/>
                </a:lnTo>
                <a:lnTo>
                  <a:pt x="101922" y="290456"/>
                </a:lnTo>
                <a:lnTo>
                  <a:pt x="61014" y="269300"/>
                </a:lnTo>
                <a:lnTo>
                  <a:pt x="28754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02884" y="3282603"/>
            <a:ext cx="183974" cy="1839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85561" y="3948069"/>
            <a:ext cx="183974" cy="1839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07085" y="3948069"/>
            <a:ext cx="183949" cy="1839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07085" y="4725493"/>
            <a:ext cx="183949" cy="1839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98710" y="4725493"/>
            <a:ext cx="183949" cy="1839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63574" y="100253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Regularization: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Dropout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3574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51</a:t>
            </a:fld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929849" y="1141456"/>
            <a:ext cx="173482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Example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forward  pass with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 marR="15240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3-layer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  using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dropout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05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</a:t>
            </a:r>
            <a:r>
              <a:rPr spc="-85" dirty="0"/>
              <a:t> </a:t>
            </a:r>
            <a:r>
              <a:rPr spc="-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5" y="1561082"/>
            <a:ext cx="8665845" cy="1252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How </a:t>
            </a:r>
            <a:r>
              <a:rPr dirty="0">
                <a:latin typeface="Arial"/>
                <a:cs typeface="Arial"/>
              </a:rPr>
              <a:t>can </a:t>
            </a:r>
            <a:r>
              <a:rPr spc="-5" dirty="0">
                <a:latin typeface="Arial"/>
                <a:cs typeface="Arial"/>
              </a:rPr>
              <a:t>this possibly be </a:t>
            </a: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good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idea?</a:t>
            </a:r>
            <a:endParaRPr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3029585" marR="5080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Forces the network to have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redundant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representation;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Prevents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co-adaptation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7967" y="298909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1"/>
                </a:lnTo>
                <a:lnTo>
                  <a:pt x="110247" y="373596"/>
                </a:lnTo>
                <a:lnTo>
                  <a:pt x="73707" y="350364"/>
                </a:lnTo>
                <a:lnTo>
                  <a:pt x="43231" y="319887"/>
                </a:lnTo>
                <a:lnTo>
                  <a:pt x="20001" y="283347"/>
                </a:lnTo>
                <a:lnTo>
                  <a:pt x="5197" y="241924"/>
                </a:lnTo>
                <a:lnTo>
                  <a:pt x="0" y="196799"/>
                </a:lnTo>
                <a:lnTo>
                  <a:pt x="5197" y="151675"/>
                </a:lnTo>
                <a:lnTo>
                  <a:pt x="20001" y="110251"/>
                </a:lnTo>
                <a:lnTo>
                  <a:pt x="43231" y="73711"/>
                </a:lnTo>
                <a:lnTo>
                  <a:pt x="73707" y="43234"/>
                </a:lnTo>
                <a:lnTo>
                  <a:pt x="110247" y="20002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6"/>
                </a:lnTo>
                <a:lnTo>
                  <a:pt x="272111" y="14980"/>
                </a:lnTo>
                <a:lnTo>
                  <a:pt x="305980" y="33065"/>
                </a:lnTo>
                <a:lnTo>
                  <a:pt x="335949" y="57642"/>
                </a:lnTo>
                <a:lnTo>
                  <a:pt x="360534" y="87615"/>
                </a:lnTo>
                <a:lnTo>
                  <a:pt x="378621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8" y="283347"/>
                </a:lnTo>
                <a:lnTo>
                  <a:pt x="350367" y="319887"/>
                </a:lnTo>
                <a:lnTo>
                  <a:pt x="319892" y="350364"/>
                </a:lnTo>
                <a:lnTo>
                  <a:pt x="283351" y="373596"/>
                </a:lnTo>
                <a:lnTo>
                  <a:pt x="241927" y="388401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7967" y="298909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5"/>
                </a:lnTo>
                <a:lnTo>
                  <a:pt x="20001" y="110251"/>
                </a:lnTo>
                <a:lnTo>
                  <a:pt x="43231" y="73711"/>
                </a:lnTo>
                <a:lnTo>
                  <a:pt x="73707" y="43234"/>
                </a:lnTo>
                <a:lnTo>
                  <a:pt x="110247" y="20002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6"/>
                </a:lnTo>
                <a:lnTo>
                  <a:pt x="272111" y="14980"/>
                </a:lnTo>
                <a:lnTo>
                  <a:pt x="305980" y="33065"/>
                </a:lnTo>
                <a:lnTo>
                  <a:pt x="335949" y="57642"/>
                </a:lnTo>
                <a:lnTo>
                  <a:pt x="360534" y="87615"/>
                </a:lnTo>
                <a:lnTo>
                  <a:pt x="378621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8" y="283347"/>
                </a:lnTo>
                <a:lnTo>
                  <a:pt x="350367" y="319887"/>
                </a:lnTo>
                <a:lnTo>
                  <a:pt x="319892" y="350364"/>
                </a:lnTo>
                <a:lnTo>
                  <a:pt x="283351" y="373596"/>
                </a:lnTo>
                <a:lnTo>
                  <a:pt x="241927" y="388401"/>
                </a:lnTo>
                <a:lnTo>
                  <a:pt x="196799" y="393599"/>
                </a:lnTo>
                <a:lnTo>
                  <a:pt x="151671" y="388401"/>
                </a:lnTo>
                <a:lnTo>
                  <a:pt x="110247" y="373596"/>
                </a:lnTo>
                <a:lnTo>
                  <a:pt x="73707" y="350364"/>
                </a:lnTo>
                <a:lnTo>
                  <a:pt x="43231" y="319887"/>
                </a:lnTo>
                <a:lnTo>
                  <a:pt x="20001" y="283347"/>
                </a:lnTo>
                <a:lnTo>
                  <a:pt x="5197" y="241924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7967" y="342069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7967" y="342069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lnTo>
                  <a:pt x="151671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87967" y="385229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7967" y="3852293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5"/>
                </a:lnTo>
                <a:lnTo>
                  <a:pt x="272111" y="14978"/>
                </a:lnTo>
                <a:lnTo>
                  <a:pt x="305980" y="33064"/>
                </a:lnTo>
                <a:lnTo>
                  <a:pt x="335949" y="57649"/>
                </a:lnTo>
                <a:lnTo>
                  <a:pt x="360534" y="87618"/>
                </a:lnTo>
                <a:lnTo>
                  <a:pt x="378621" y="121487"/>
                </a:lnTo>
                <a:lnTo>
                  <a:pt x="389783" y="158224"/>
                </a:lnTo>
                <a:lnTo>
                  <a:pt x="393599" y="196799"/>
                </a:lnTo>
                <a:lnTo>
                  <a:pt x="388402" y="241927"/>
                </a:lnTo>
                <a:lnTo>
                  <a:pt x="373598" y="283351"/>
                </a:lnTo>
                <a:lnTo>
                  <a:pt x="350367" y="319892"/>
                </a:lnTo>
                <a:lnTo>
                  <a:pt x="319892" y="350367"/>
                </a:lnTo>
                <a:lnTo>
                  <a:pt x="283351" y="373598"/>
                </a:lnTo>
                <a:lnTo>
                  <a:pt x="241927" y="388402"/>
                </a:lnTo>
                <a:lnTo>
                  <a:pt x="196799" y="393599"/>
                </a:lnTo>
                <a:lnTo>
                  <a:pt x="151671" y="388402"/>
                </a:lnTo>
                <a:lnTo>
                  <a:pt x="110247" y="373598"/>
                </a:lnTo>
                <a:lnTo>
                  <a:pt x="73707" y="350367"/>
                </a:lnTo>
                <a:lnTo>
                  <a:pt x="43231" y="319892"/>
                </a:lnTo>
                <a:lnTo>
                  <a:pt x="20001" y="283351"/>
                </a:lnTo>
                <a:lnTo>
                  <a:pt x="5197" y="241927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7967" y="4298918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87967" y="4298918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lnTo>
                  <a:pt x="151671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87967" y="4727342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2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lnTo>
                  <a:pt x="5197" y="151672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2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7967" y="4727342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1"/>
                </a:lnTo>
                <a:lnTo>
                  <a:pt x="20001" y="110247"/>
                </a:lnTo>
                <a:lnTo>
                  <a:pt x="43231" y="73707"/>
                </a:lnTo>
                <a:lnTo>
                  <a:pt x="73707" y="43231"/>
                </a:lnTo>
                <a:lnTo>
                  <a:pt x="110247" y="20001"/>
                </a:lnTo>
                <a:lnTo>
                  <a:pt x="151671" y="5197"/>
                </a:lnTo>
                <a:lnTo>
                  <a:pt x="196799" y="0"/>
                </a:lnTo>
                <a:lnTo>
                  <a:pt x="235374" y="3814"/>
                </a:lnTo>
                <a:lnTo>
                  <a:pt x="272111" y="14974"/>
                </a:lnTo>
                <a:lnTo>
                  <a:pt x="305980" y="33053"/>
                </a:lnTo>
                <a:lnTo>
                  <a:pt x="335949" y="57624"/>
                </a:lnTo>
                <a:lnTo>
                  <a:pt x="360534" y="87597"/>
                </a:lnTo>
                <a:lnTo>
                  <a:pt x="378621" y="121474"/>
                </a:lnTo>
                <a:lnTo>
                  <a:pt x="389783" y="158220"/>
                </a:lnTo>
                <a:lnTo>
                  <a:pt x="393599" y="196799"/>
                </a:lnTo>
                <a:lnTo>
                  <a:pt x="388402" y="241919"/>
                </a:lnTo>
                <a:lnTo>
                  <a:pt x="373598" y="283340"/>
                </a:lnTo>
                <a:lnTo>
                  <a:pt x="350367" y="319881"/>
                </a:lnTo>
                <a:lnTo>
                  <a:pt x="319892" y="350359"/>
                </a:lnTo>
                <a:lnTo>
                  <a:pt x="283351" y="373593"/>
                </a:lnTo>
                <a:lnTo>
                  <a:pt x="241927" y="388400"/>
                </a:lnTo>
                <a:lnTo>
                  <a:pt x="196799" y="393599"/>
                </a:lnTo>
                <a:lnTo>
                  <a:pt x="151671" y="388400"/>
                </a:lnTo>
                <a:lnTo>
                  <a:pt x="110247" y="373593"/>
                </a:lnTo>
                <a:lnTo>
                  <a:pt x="73707" y="350359"/>
                </a:lnTo>
                <a:lnTo>
                  <a:pt x="43231" y="319881"/>
                </a:lnTo>
                <a:lnTo>
                  <a:pt x="20001" y="283340"/>
                </a:lnTo>
                <a:lnTo>
                  <a:pt x="5197" y="241919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81567" y="3185895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32116" y="31701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32116" y="31701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18142" y="3617494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68691" y="36017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8691" y="36017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81567" y="4049093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2116" y="403336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2116" y="403336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1567" y="4495717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32116" y="44799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32116" y="44799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1567" y="4924141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32116" y="4908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2116" y="490841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29285" y="3182895"/>
            <a:ext cx="901700" cy="568960"/>
          </a:xfrm>
          <a:custGeom>
            <a:avLst/>
            <a:gdLst/>
            <a:ahLst/>
            <a:cxnLst/>
            <a:rect l="l" t="t" r="r" b="b"/>
            <a:pathLst>
              <a:path w="901700" h="568960">
                <a:moveTo>
                  <a:pt x="0" y="0"/>
                </a:moveTo>
                <a:lnTo>
                  <a:pt x="901173" y="56859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22059" y="3738194"/>
            <a:ext cx="45085" cy="36830"/>
          </a:xfrm>
          <a:custGeom>
            <a:avLst/>
            <a:gdLst/>
            <a:ahLst/>
            <a:cxnLst/>
            <a:rect l="l" t="t" r="r" b="b"/>
            <a:pathLst>
              <a:path w="45084" h="36830">
                <a:moveTo>
                  <a:pt x="44949" y="36374"/>
                </a:moveTo>
                <a:lnTo>
                  <a:pt x="0" y="26599"/>
                </a:lnTo>
                <a:lnTo>
                  <a:pt x="16774" y="0"/>
                </a:lnTo>
                <a:lnTo>
                  <a:pt x="44949" y="3637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22059" y="3738194"/>
            <a:ext cx="45085" cy="36830"/>
          </a:xfrm>
          <a:custGeom>
            <a:avLst/>
            <a:gdLst/>
            <a:ahLst/>
            <a:cxnLst/>
            <a:rect l="l" t="t" r="r" b="b"/>
            <a:pathLst>
              <a:path w="45084" h="36830">
                <a:moveTo>
                  <a:pt x="0" y="26599"/>
                </a:moveTo>
                <a:lnTo>
                  <a:pt x="44949" y="36374"/>
                </a:lnTo>
                <a:lnTo>
                  <a:pt x="16774" y="0"/>
                </a:lnTo>
                <a:lnTo>
                  <a:pt x="0" y="265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55710" y="3614545"/>
            <a:ext cx="799465" cy="297815"/>
          </a:xfrm>
          <a:custGeom>
            <a:avLst/>
            <a:gdLst/>
            <a:ahLst/>
            <a:cxnLst/>
            <a:rect l="l" t="t" r="r" b="b"/>
            <a:pathLst>
              <a:path w="799465" h="297814">
                <a:moveTo>
                  <a:pt x="0" y="0"/>
                </a:moveTo>
                <a:lnTo>
                  <a:pt x="799048" y="2974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9260" y="3897244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99" y="29824"/>
                </a:moveTo>
                <a:lnTo>
                  <a:pt x="0" y="29499"/>
                </a:lnTo>
                <a:lnTo>
                  <a:pt x="10974" y="0"/>
                </a:lnTo>
                <a:lnTo>
                  <a:pt x="45999" y="298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49259" y="3897244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0" y="29499"/>
                </a:moveTo>
                <a:lnTo>
                  <a:pt x="45999" y="29824"/>
                </a:lnTo>
                <a:lnTo>
                  <a:pt x="10974" y="0"/>
                </a:lnTo>
                <a:lnTo>
                  <a:pt x="0" y="294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11659" y="4046194"/>
            <a:ext cx="769620" cy="74295"/>
          </a:xfrm>
          <a:custGeom>
            <a:avLst/>
            <a:gdLst/>
            <a:ahLst/>
            <a:cxnLst/>
            <a:rect l="l" t="t" r="r" b="b"/>
            <a:pathLst>
              <a:path w="769620" h="74295">
                <a:moveTo>
                  <a:pt x="0" y="0"/>
                </a:moveTo>
                <a:lnTo>
                  <a:pt x="769598" y="7402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79759" y="4104568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4" h="31750">
                <a:moveTo>
                  <a:pt x="0" y="31324"/>
                </a:moveTo>
                <a:lnTo>
                  <a:pt x="3024" y="0"/>
                </a:lnTo>
                <a:lnTo>
                  <a:pt x="44549" y="19799"/>
                </a:lnTo>
                <a:lnTo>
                  <a:pt x="0" y="313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79759" y="4104568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4" h="31750">
                <a:moveTo>
                  <a:pt x="0" y="31324"/>
                </a:moveTo>
                <a:lnTo>
                  <a:pt x="44549" y="19799"/>
                </a:lnTo>
                <a:lnTo>
                  <a:pt x="3024" y="0"/>
                </a:lnTo>
                <a:lnTo>
                  <a:pt x="0" y="313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20460" y="4322893"/>
            <a:ext cx="788670" cy="172720"/>
          </a:xfrm>
          <a:custGeom>
            <a:avLst/>
            <a:gdLst/>
            <a:ahLst/>
            <a:cxnLst/>
            <a:rect l="l" t="t" r="r" b="b"/>
            <a:pathLst>
              <a:path w="788670" h="172720">
                <a:moveTo>
                  <a:pt x="0" y="172574"/>
                </a:moveTo>
                <a:lnTo>
                  <a:pt x="788073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05158" y="43075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6749" y="30724"/>
                </a:moveTo>
                <a:lnTo>
                  <a:pt x="0" y="0"/>
                </a:lnTo>
                <a:lnTo>
                  <a:pt x="45599" y="6124"/>
                </a:lnTo>
                <a:lnTo>
                  <a:pt x="6749" y="307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05158" y="43075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6749" y="30724"/>
                </a:moveTo>
                <a:lnTo>
                  <a:pt x="45599" y="6124"/>
                </a:lnTo>
                <a:lnTo>
                  <a:pt x="0" y="0"/>
                </a:lnTo>
                <a:lnTo>
                  <a:pt x="6749" y="307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20460" y="4554393"/>
            <a:ext cx="810260" cy="372745"/>
          </a:xfrm>
          <a:custGeom>
            <a:avLst/>
            <a:gdLst/>
            <a:ahLst/>
            <a:cxnLst/>
            <a:rect l="l" t="t" r="r" b="b"/>
            <a:pathLst>
              <a:path w="810259" h="372745">
                <a:moveTo>
                  <a:pt x="0" y="372724"/>
                </a:moveTo>
                <a:lnTo>
                  <a:pt x="809673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23560" y="4536342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3174" y="32349"/>
                </a:moveTo>
                <a:lnTo>
                  <a:pt x="0" y="3774"/>
                </a:lnTo>
                <a:lnTo>
                  <a:pt x="45849" y="0"/>
                </a:lnTo>
                <a:lnTo>
                  <a:pt x="13174" y="323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23559" y="4536342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3174" y="32349"/>
                </a:moveTo>
                <a:lnTo>
                  <a:pt x="45849" y="0"/>
                </a:lnTo>
                <a:lnTo>
                  <a:pt x="0" y="3774"/>
                </a:lnTo>
                <a:lnTo>
                  <a:pt x="13174" y="32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314334" y="3902279"/>
            <a:ext cx="5848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cat  score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56537" y="361749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19962" y="4495717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07262" y="3045639"/>
            <a:ext cx="73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31140" algn="l"/>
                <a:tab pos="720090" algn="l"/>
              </a:tabLst>
            </a:pPr>
            <a:r>
              <a:rPr sz="1800" strike="sngStrike" dirty="0">
                <a:solidFill>
                  <a:srgbClr val="FF0000"/>
                </a:solidFill>
                <a:latin typeface="Times New Roman"/>
                <a:cs typeface="Times New Roman"/>
              </a:rPr>
              <a:t> 	</a:t>
            </a:r>
            <a:r>
              <a:rPr sz="1800" b="1" strike="sngStrike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07262" y="3873379"/>
            <a:ext cx="73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9715" algn="l"/>
                <a:tab pos="720090" algn="l"/>
              </a:tabLst>
            </a:pPr>
            <a:r>
              <a:rPr sz="1800" strike="sngStrike" dirty="0">
                <a:solidFill>
                  <a:srgbClr val="FF0000"/>
                </a:solidFill>
                <a:latin typeface="Times New Roman"/>
                <a:cs typeface="Times New Roman"/>
              </a:rPr>
              <a:t> 	</a:t>
            </a:r>
            <a:r>
              <a:rPr sz="1800" b="1" strike="sngStrike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11911" y="3011998"/>
            <a:ext cx="2228850" cy="232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has an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ear</a:t>
            </a:r>
            <a:endParaRPr sz="1800">
              <a:latin typeface="Arial"/>
              <a:cs typeface="Arial"/>
            </a:endParaRPr>
          </a:p>
          <a:p>
            <a:pPr marL="12700" marR="1204595">
              <a:lnSpc>
                <a:spcPct val="1667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has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tail  is furry  has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claws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840"/>
              </a:spcBef>
              <a:tabLst>
                <a:tab pos="1507490" algn="l"/>
                <a:tab pos="1763395" algn="l"/>
                <a:tab pos="2215515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mischievous	</a:t>
            </a:r>
            <a:r>
              <a:rPr sz="2700" strike="sngStrike" baseline="1543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b="1" strike="sngStrike" baseline="1543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2700" baseline="1543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7841" y="4210018"/>
            <a:ext cx="1727200" cy="723900"/>
          </a:xfrm>
          <a:custGeom>
            <a:avLst/>
            <a:gdLst/>
            <a:ahLst/>
            <a:cxnLst/>
            <a:rect l="l" t="t" r="r" b="b"/>
            <a:pathLst>
              <a:path w="1727200" h="723900">
                <a:moveTo>
                  <a:pt x="0" y="723573"/>
                </a:moveTo>
                <a:lnTo>
                  <a:pt x="172669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82845" y="4167093"/>
            <a:ext cx="110944" cy="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6928" y="4258767"/>
            <a:ext cx="397510" cy="554990"/>
          </a:xfrm>
          <a:custGeom>
            <a:avLst/>
            <a:gdLst/>
            <a:ahLst/>
            <a:cxnLst/>
            <a:rect l="l" t="t" r="r" b="b"/>
            <a:pathLst>
              <a:path w="397509" h="554989">
                <a:moveTo>
                  <a:pt x="0" y="554448"/>
                </a:moveTo>
                <a:lnTo>
                  <a:pt x="39726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9091" y="4178969"/>
            <a:ext cx="94979" cy="107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32869" y="4330018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4333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91869" y="4234044"/>
            <a:ext cx="81974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36829" y="4221069"/>
            <a:ext cx="1073150" cy="592455"/>
          </a:xfrm>
          <a:custGeom>
            <a:avLst/>
            <a:gdLst/>
            <a:ahLst/>
            <a:cxnLst/>
            <a:rect l="l" t="t" r="r" b="b"/>
            <a:pathLst>
              <a:path w="1073150" h="592454">
                <a:moveTo>
                  <a:pt x="1073122" y="5921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51612" y="4169794"/>
            <a:ext cx="109944" cy="88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54428" y="3543570"/>
            <a:ext cx="278765" cy="332105"/>
          </a:xfrm>
          <a:custGeom>
            <a:avLst/>
            <a:gdLst/>
            <a:ahLst/>
            <a:cxnLst/>
            <a:rect l="l" t="t" r="r" b="b"/>
            <a:pathLst>
              <a:path w="278764" h="332105">
                <a:moveTo>
                  <a:pt x="278441" y="3316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89318" y="3467844"/>
            <a:ext cx="98734" cy="105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2735" y="3443270"/>
            <a:ext cx="1417320" cy="481965"/>
          </a:xfrm>
          <a:custGeom>
            <a:avLst/>
            <a:gdLst/>
            <a:ahLst/>
            <a:cxnLst/>
            <a:rect l="l" t="t" r="r" b="b"/>
            <a:pathLst>
              <a:path w="1417320" h="481964">
                <a:moveTo>
                  <a:pt x="1417217" y="481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1361" y="3403945"/>
            <a:ext cx="111029" cy="78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36544" y="3467494"/>
            <a:ext cx="725170" cy="457834"/>
          </a:xfrm>
          <a:custGeom>
            <a:avLst/>
            <a:gdLst/>
            <a:ahLst/>
            <a:cxnLst/>
            <a:rect l="l" t="t" r="r" b="b"/>
            <a:pathLst>
              <a:path w="725169" h="457835">
                <a:moveTo>
                  <a:pt x="0" y="457599"/>
                </a:moveTo>
                <a:lnTo>
                  <a:pt x="72462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34847" y="3411819"/>
            <a:ext cx="108947" cy="91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11616" y="3558870"/>
            <a:ext cx="179705" cy="366395"/>
          </a:xfrm>
          <a:custGeom>
            <a:avLst/>
            <a:gdLst/>
            <a:ahLst/>
            <a:cxnLst/>
            <a:rect l="l" t="t" r="r" b="b"/>
            <a:pathLst>
              <a:path w="179705" h="366394">
                <a:moveTo>
                  <a:pt x="179104" y="3662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4111" y="3471670"/>
            <a:ext cx="85297" cy="110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80984" y="2687921"/>
            <a:ext cx="500380" cy="427990"/>
          </a:xfrm>
          <a:custGeom>
            <a:avLst/>
            <a:gdLst/>
            <a:ahLst/>
            <a:cxnLst/>
            <a:rect l="l" t="t" r="r" b="b"/>
            <a:pathLst>
              <a:path w="500380" h="427989">
                <a:moveTo>
                  <a:pt x="499913" y="427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05780" y="2622187"/>
            <a:ext cx="105189" cy="99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84576" y="2700973"/>
            <a:ext cx="390525" cy="464820"/>
          </a:xfrm>
          <a:custGeom>
            <a:avLst/>
            <a:gdLst/>
            <a:ahLst/>
            <a:cxnLst/>
            <a:rect l="l" t="t" r="r" b="b"/>
            <a:pathLst>
              <a:path w="390525" h="464819">
                <a:moveTo>
                  <a:pt x="0" y="464631"/>
                </a:moveTo>
                <a:lnTo>
                  <a:pt x="390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41276" y="2625253"/>
            <a:ext cx="98749" cy="1054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0191" y="387522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07893" y="3303"/>
                </a:lnTo>
                <a:lnTo>
                  <a:pt x="270261" y="28613"/>
                </a:lnTo>
                <a:lnTo>
                  <a:pt x="318444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0191" y="387521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40343" y="12965"/>
                </a:lnTo>
                <a:lnTo>
                  <a:pt x="296737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9808" y="387521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4" y="12965"/>
                </a:lnTo>
                <a:lnTo>
                  <a:pt x="296736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9424" y="387522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07895" y="3303"/>
                </a:lnTo>
                <a:lnTo>
                  <a:pt x="270262" y="28613"/>
                </a:lnTo>
                <a:lnTo>
                  <a:pt x="318445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49424" y="387521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5" y="12965"/>
                </a:lnTo>
                <a:lnTo>
                  <a:pt x="296736" y="49874"/>
                </a:lnTo>
                <a:lnTo>
                  <a:pt x="334418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59040" y="387521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3" y="49865"/>
                </a:lnTo>
                <a:lnTo>
                  <a:pt x="86093" y="23244"/>
                </a:lnTo>
                <a:lnTo>
                  <a:pt x="127618" y="6081"/>
                </a:lnTo>
                <a:lnTo>
                  <a:pt x="173829" y="0"/>
                </a:lnTo>
                <a:lnTo>
                  <a:pt x="240342" y="12965"/>
                </a:lnTo>
                <a:lnTo>
                  <a:pt x="296729" y="49874"/>
                </a:lnTo>
                <a:lnTo>
                  <a:pt x="334416" y="105102"/>
                </a:lnTo>
                <a:lnTo>
                  <a:pt x="347654" y="170249"/>
                </a:lnTo>
                <a:lnTo>
                  <a:pt x="341445" y="215497"/>
                </a:lnTo>
                <a:lnTo>
                  <a:pt x="323921" y="256159"/>
                </a:lnTo>
                <a:lnTo>
                  <a:pt x="296741" y="290611"/>
                </a:lnTo>
                <a:lnTo>
                  <a:pt x="261561" y="317230"/>
                </a:lnTo>
                <a:lnTo>
                  <a:pt x="220038" y="334392"/>
                </a:lnTo>
                <a:lnTo>
                  <a:pt x="173829" y="340474"/>
                </a:lnTo>
                <a:lnTo>
                  <a:pt x="127618" y="334392"/>
                </a:lnTo>
                <a:lnTo>
                  <a:pt x="86093" y="317230"/>
                </a:lnTo>
                <a:lnTo>
                  <a:pt x="50913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0191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1" y="84303"/>
                </a:lnTo>
                <a:lnTo>
                  <a:pt x="50911" y="49853"/>
                </a:lnTo>
                <a:lnTo>
                  <a:pt x="86091" y="23237"/>
                </a:lnTo>
                <a:lnTo>
                  <a:pt x="127614" y="6079"/>
                </a:lnTo>
                <a:lnTo>
                  <a:pt x="173824" y="0"/>
                </a:lnTo>
                <a:lnTo>
                  <a:pt x="240343" y="12953"/>
                </a:lnTo>
                <a:lnTo>
                  <a:pt x="296737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7" y="256134"/>
                </a:lnTo>
                <a:lnTo>
                  <a:pt x="296737" y="290586"/>
                </a:lnTo>
                <a:lnTo>
                  <a:pt x="261557" y="317205"/>
                </a:lnTo>
                <a:lnTo>
                  <a:pt x="220034" y="334367"/>
                </a:lnTo>
                <a:lnTo>
                  <a:pt x="173824" y="340449"/>
                </a:lnTo>
                <a:lnTo>
                  <a:pt x="127614" y="334367"/>
                </a:lnTo>
                <a:lnTo>
                  <a:pt x="86091" y="317205"/>
                </a:lnTo>
                <a:lnTo>
                  <a:pt x="50911" y="290586"/>
                </a:lnTo>
                <a:lnTo>
                  <a:pt x="23731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9808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4" y="3299"/>
                </a:lnTo>
                <a:lnTo>
                  <a:pt x="270262" y="28592"/>
                </a:lnTo>
                <a:lnTo>
                  <a:pt x="318444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9808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4" y="12953"/>
                </a:lnTo>
                <a:lnTo>
                  <a:pt x="296736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9424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5" y="3299"/>
                </a:lnTo>
                <a:lnTo>
                  <a:pt x="270262" y="28592"/>
                </a:lnTo>
                <a:lnTo>
                  <a:pt x="318445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49424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5" y="12953"/>
                </a:lnTo>
                <a:lnTo>
                  <a:pt x="296736" y="49849"/>
                </a:lnTo>
                <a:lnTo>
                  <a:pt x="334418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59040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3" y="49853"/>
                </a:lnTo>
                <a:lnTo>
                  <a:pt x="86093" y="23237"/>
                </a:lnTo>
                <a:lnTo>
                  <a:pt x="127618" y="6079"/>
                </a:lnTo>
                <a:lnTo>
                  <a:pt x="173829" y="0"/>
                </a:lnTo>
                <a:lnTo>
                  <a:pt x="240342" y="12953"/>
                </a:lnTo>
                <a:lnTo>
                  <a:pt x="296729" y="49849"/>
                </a:lnTo>
                <a:lnTo>
                  <a:pt x="334416" y="105077"/>
                </a:lnTo>
                <a:lnTo>
                  <a:pt x="347654" y="170224"/>
                </a:lnTo>
                <a:lnTo>
                  <a:pt x="341445" y="215472"/>
                </a:lnTo>
                <a:lnTo>
                  <a:pt x="323921" y="256134"/>
                </a:lnTo>
                <a:lnTo>
                  <a:pt x="296741" y="290586"/>
                </a:lnTo>
                <a:lnTo>
                  <a:pt x="261561" y="317205"/>
                </a:lnTo>
                <a:lnTo>
                  <a:pt x="220038" y="334367"/>
                </a:lnTo>
                <a:lnTo>
                  <a:pt x="173829" y="340449"/>
                </a:lnTo>
                <a:lnTo>
                  <a:pt x="127618" y="334367"/>
                </a:lnTo>
                <a:lnTo>
                  <a:pt x="86093" y="317205"/>
                </a:lnTo>
                <a:lnTo>
                  <a:pt x="50913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7838" y="311574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2" y="84310"/>
                </a:lnTo>
                <a:lnTo>
                  <a:pt x="50912" y="49858"/>
                </a:lnTo>
                <a:lnTo>
                  <a:pt x="86092" y="23241"/>
                </a:lnTo>
                <a:lnTo>
                  <a:pt x="127615" y="6080"/>
                </a:lnTo>
                <a:lnTo>
                  <a:pt x="173824" y="0"/>
                </a:lnTo>
                <a:lnTo>
                  <a:pt x="240345" y="12958"/>
                </a:lnTo>
                <a:lnTo>
                  <a:pt x="296736" y="49859"/>
                </a:lnTo>
                <a:lnTo>
                  <a:pt x="334418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7" y="256146"/>
                </a:lnTo>
                <a:lnTo>
                  <a:pt x="296737" y="290596"/>
                </a:lnTo>
                <a:lnTo>
                  <a:pt x="261557" y="317211"/>
                </a:lnTo>
                <a:lnTo>
                  <a:pt x="220034" y="334369"/>
                </a:lnTo>
                <a:lnTo>
                  <a:pt x="173824" y="340449"/>
                </a:lnTo>
                <a:lnTo>
                  <a:pt x="127615" y="334369"/>
                </a:lnTo>
                <a:lnTo>
                  <a:pt x="86092" y="317211"/>
                </a:lnTo>
                <a:lnTo>
                  <a:pt x="50912" y="290596"/>
                </a:lnTo>
                <a:lnTo>
                  <a:pt x="23732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97457" y="311574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173822" y="340449"/>
                </a:move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07892" y="3301"/>
                </a:lnTo>
                <a:lnTo>
                  <a:pt x="270260" y="28600"/>
                </a:lnTo>
                <a:lnTo>
                  <a:pt x="318442" y="75785"/>
                </a:lnTo>
                <a:lnTo>
                  <a:pt x="344276" y="136862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5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97457" y="311574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8"/>
                </a:lnTo>
                <a:lnTo>
                  <a:pt x="296734" y="49859"/>
                </a:lnTo>
                <a:lnTo>
                  <a:pt x="334415" y="105084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4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07073" y="311574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1" y="23241"/>
                </a:lnTo>
                <a:lnTo>
                  <a:pt x="127614" y="6080"/>
                </a:lnTo>
                <a:lnTo>
                  <a:pt x="173824" y="0"/>
                </a:lnTo>
                <a:lnTo>
                  <a:pt x="240343" y="12958"/>
                </a:lnTo>
                <a:lnTo>
                  <a:pt x="296736" y="49859"/>
                </a:lnTo>
                <a:lnTo>
                  <a:pt x="334417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6" y="256146"/>
                </a:lnTo>
                <a:lnTo>
                  <a:pt x="296736" y="290596"/>
                </a:lnTo>
                <a:lnTo>
                  <a:pt x="261556" y="317211"/>
                </a:lnTo>
                <a:lnTo>
                  <a:pt x="220033" y="334369"/>
                </a:lnTo>
                <a:lnTo>
                  <a:pt x="173824" y="340449"/>
                </a:lnTo>
                <a:lnTo>
                  <a:pt x="127614" y="334369"/>
                </a:lnTo>
                <a:lnTo>
                  <a:pt x="86091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97457" y="2322883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4"/>
                </a:moveTo>
                <a:lnTo>
                  <a:pt x="6209" y="124972"/>
                </a:lnTo>
                <a:lnTo>
                  <a:pt x="23731" y="84309"/>
                </a:lnTo>
                <a:lnTo>
                  <a:pt x="50911" y="49857"/>
                </a:lnTo>
                <a:lnTo>
                  <a:pt x="86090" y="23240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7"/>
                </a:lnTo>
                <a:lnTo>
                  <a:pt x="296734" y="49857"/>
                </a:lnTo>
                <a:lnTo>
                  <a:pt x="334415" y="105083"/>
                </a:lnTo>
                <a:lnTo>
                  <a:pt x="347646" y="170224"/>
                </a:lnTo>
                <a:lnTo>
                  <a:pt x="341437" y="215478"/>
                </a:lnTo>
                <a:lnTo>
                  <a:pt x="323914" y="256141"/>
                </a:lnTo>
                <a:lnTo>
                  <a:pt x="296735" y="290593"/>
                </a:lnTo>
                <a:lnTo>
                  <a:pt x="261555" y="317211"/>
                </a:lnTo>
                <a:lnTo>
                  <a:pt x="220032" y="334371"/>
                </a:lnTo>
                <a:lnTo>
                  <a:pt x="173822" y="340451"/>
                </a:lnTo>
                <a:lnTo>
                  <a:pt x="127613" y="334371"/>
                </a:lnTo>
                <a:lnTo>
                  <a:pt x="86090" y="317211"/>
                </a:lnTo>
                <a:lnTo>
                  <a:pt x="50911" y="290593"/>
                </a:lnTo>
                <a:lnTo>
                  <a:pt x="23731" y="256141"/>
                </a:lnTo>
                <a:lnTo>
                  <a:pt x="6209" y="215478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1140" y="3187472"/>
            <a:ext cx="214577" cy="2101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1179" y="3947594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15949" y="3947594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5949" y="483561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6332" y="483561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52</a:t>
            </a:fld>
            <a:endParaRPr/>
          </a:p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5" name="object 95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4367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</a:t>
            </a:r>
            <a:r>
              <a:rPr spc="-85" dirty="0"/>
              <a:t> </a:t>
            </a:r>
            <a:r>
              <a:rPr spc="-5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577841" y="4210018"/>
            <a:ext cx="1727200" cy="723900"/>
          </a:xfrm>
          <a:custGeom>
            <a:avLst/>
            <a:gdLst/>
            <a:ahLst/>
            <a:cxnLst/>
            <a:rect l="l" t="t" r="r" b="b"/>
            <a:pathLst>
              <a:path w="1727200" h="723900">
                <a:moveTo>
                  <a:pt x="0" y="723573"/>
                </a:moveTo>
                <a:lnTo>
                  <a:pt x="172669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2845" y="4167093"/>
            <a:ext cx="110944" cy="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928" y="4258767"/>
            <a:ext cx="397510" cy="554990"/>
          </a:xfrm>
          <a:custGeom>
            <a:avLst/>
            <a:gdLst/>
            <a:ahLst/>
            <a:cxnLst/>
            <a:rect l="l" t="t" r="r" b="b"/>
            <a:pathLst>
              <a:path w="397509" h="554989">
                <a:moveTo>
                  <a:pt x="0" y="554448"/>
                </a:moveTo>
                <a:lnTo>
                  <a:pt x="39726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9091" y="4178969"/>
            <a:ext cx="94979" cy="107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32869" y="4330018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4333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1869" y="4234044"/>
            <a:ext cx="81974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6829" y="4221069"/>
            <a:ext cx="1073150" cy="592455"/>
          </a:xfrm>
          <a:custGeom>
            <a:avLst/>
            <a:gdLst/>
            <a:ahLst/>
            <a:cxnLst/>
            <a:rect l="l" t="t" r="r" b="b"/>
            <a:pathLst>
              <a:path w="1073150" h="592454">
                <a:moveTo>
                  <a:pt x="1073122" y="5921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1612" y="4169794"/>
            <a:ext cx="109944" cy="88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4428" y="3543570"/>
            <a:ext cx="278765" cy="332105"/>
          </a:xfrm>
          <a:custGeom>
            <a:avLst/>
            <a:gdLst/>
            <a:ahLst/>
            <a:cxnLst/>
            <a:rect l="l" t="t" r="r" b="b"/>
            <a:pathLst>
              <a:path w="278764" h="332105">
                <a:moveTo>
                  <a:pt x="278441" y="3316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89318" y="3467844"/>
            <a:ext cx="98734" cy="105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2735" y="3443270"/>
            <a:ext cx="1417320" cy="481965"/>
          </a:xfrm>
          <a:custGeom>
            <a:avLst/>
            <a:gdLst/>
            <a:ahLst/>
            <a:cxnLst/>
            <a:rect l="l" t="t" r="r" b="b"/>
            <a:pathLst>
              <a:path w="1417320" h="481964">
                <a:moveTo>
                  <a:pt x="1417217" y="481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1361" y="3403945"/>
            <a:ext cx="111029" cy="78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6544" y="3467494"/>
            <a:ext cx="725170" cy="457834"/>
          </a:xfrm>
          <a:custGeom>
            <a:avLst/>
            <a:gdLst/>
            <a:ahLst/>
            <a:cxnLst/>
            <a:rect l="l" t="t" r="r" b="b"/>
            <a:pathLst>
              <a:path w="725169" h="457835">
                <a:moveTo>
                  <a:pt x="0" y="457599"/>
                </a:moveTo>
                <a:lnTo>
                  <a:pt x="72462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4847" y="3411819"/>
            <a:ext cx="108947" cy="91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1616" y="3558870"/>
            <a:ext cx="179705" cy="366395"/>
          </a:xfrm>
          <a:custGeom>
            <a:avLst/>
            <a:gdLst/>
            <a:ahLst/>
            <a:cxnLst/>
            <a:rect l="l" t="t" r="r" b="b"/>
            <a:pathLst>
              <a:path w="179705" h="366394">
                <a:moveTo>
                  <a:pt x="179104" y="3662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111" y="3471670"/>
            <a:ext cx="85297" cy="110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80984" y="2687921"/>
            <a:ext cx="500380" cy="427990"/>
          </a:xfrm>
          <a:custGeom>
            <a:avLst/>
            <a:gdLst/>
            <a:ahLst/>
            <a:cxnLst/>
            <a:rect l="l" t="t" r="r" b="b"/>
            <a:pathLst>
              <a:path w="500380" h="427989">
                <a:moveTo>
                  <a:pt x="499913" y="427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5780" y="2622187"/>
            <a:ext cx="105189" cy="99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4576" y="2700973"/>
            <a:ext cx="390525" cy="464820"/>
          </a:xfrm>
          <a:custGeom>
            <a:avLst/>
            <a:gdLst/>
            <a:ahLst/>
            <a:cxnLst/>
            <a:rect l="l" t="t" r="r" b="b"/>
            <a:pathLst>
              <a:path w="390525" h="464819">
                <a:moveTo>
                  <a:pt x="0" y="464631"/>
                </a:moveTo>
                <a:lnTo>
                  <a:pt x="390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1276" y="2625253"/>
            <a:ext cx="98749" cy="1054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0191" y="387522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07893" y="3303"/>
                </a:lnTo>
                <a:lnTo>
                  <a:pt x="270261" y="28613"/>
                </a:lnTo>
                <a:lnTo>
                  <a:pt x="318444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191" y="387521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1" y="84322"/>
                </a:lnTo>
                <a:lnTo>
                  <a:pt x="50911" y="49865"/>
                </a:lnTo>
                <a:lnTo>
                  <a:pt x="86091" y="23244"/>
                </a:lnTo>
                <a:lnTo>
                  <a:pt x="127614" y="6081"/>
                </a:lnTo>
                <a:lnTo>
                  <a:pt x="173824" y="0"/>
                </a:lnTo>
                <a:lnTo>
                  <a:pt x="240343" y="12965"/>
                </a:lnTo>
                <a:lnTo>
                  <a:pt x="296737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7" y="256159"/>
                </a:lnTo>
                <a:lnTo>
                  <a:pt x="296737" y="290611"/>
                </a:lnTo>
                <a:lnTo>
                  <a:pt x="261557" y="317230"/>
                </a:lnTo>
                <a:lnTo>
                  <a:pt x="220034" y="334392"/>
                </a:lnTo>
                <a:lnTo>
                  <a:pt x="173824" y="340474"/>
                </a:lnTo>
                <a:lnTo>
                  <a:pt x="127614" y="334392"/>
                </a:lnTo>
                <a:lnTo>
                  <a:pt x="86091" y="317230"/>
                </a:lnTo>
                <a:lnTo>
                  <a:pt x="50911" y="290611"/>
                </a:lnTo>
                <a:lnTo>
                  <a:pt x="23731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9808" y="387521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4" y="12965"/>
                </a:lnTo>
                <a:lnTo>
                  <a:pt x="296736" y="49874"/>
                </a:lnTo>
                <a:lnTo>
                  <a:pt x="334417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49424" y="387522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74"/>
                </a:move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07895" y="3303"/>
                </a:lnTo>
                <a:lnTo>
                  <a:pt x="270262" y="28613"/>
                </a:lnTo>
                <a:lnTo>
                  <a:pt x="318445" y="75802"/>
                </a:lnTo>
                <a:lnTo>
                  <a:pt x="344278" y="13688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49424" y="387521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2" y="49865"/>
                </a:lnTo>
                <a:lnTo>
                  <a:pt x="86092" y="23244"/>
                </a:lnTo>
                <a:lnTo>
                  <a:pt x="127615" y="6081"/>
                </a:lnTo>
                <a:lnTo>
                  <a:pt x="173824" y="0"/>
                </a:lnTo>
                <a:lnTo>
                  <a:pt x="240345" y="12965"/>
                </a:lnTo>
                <a:lnTo>
                  <a:pt x="296736" y="49874"/>
                </a:lnTo>
                <a:lnTo>
                  <a:pt x="334418" y="105102"/>
                </a:lnTo>
                <a:lnTo>
                  <a:pt x="347649" y="170249"/>
                </a:lnTo>
                <a:lnTo>
                  <a:pt x="341440" y="215497"/>
                </a:lnTo>
                <a:lnTo>
                  <a:pt x="323916" y="256159"/>
                </a:lnTo>
                <a:lnTo>
                  <a:pt x="296736" y="290611"/>
                </a:lnTo>
                <a:lnTo>
                  <a:pt x="261556" y="317230"/>
                </a:lnTo>
                <a:lnTo>
                  <a:pt x="220033" y="334392"/>
                </a:lnTo>
                <a:lnTo>
                  <a:pt x="173824" y="340474"/>
                </a:lnTo>
                <a:lnTo>
                  <a:pt x="127615" y="334392"/>
                </a:lnTo>
                <a:lnTo>
                  <a:pt x="86092" y="317230"/>
                </a:lnTo>
                <a:lnTo>
                  <a:pt x="50912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9040" y="3875219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49"/>
                </a:moveTo>
                <a:lnTo>
                  <a:pt x="6209" y="124991"/>
                </a:lnTo>
                <a:lnTo>
                  <a:pt x="23732" y="84322"/>
                </a:lnTo>
                <a:lnTo>
                  <a:pt x="50913" y="49865"/>
                </a:lnTo>
                <a:lnTo>
                  <a:pt x="86093" y="23244"/>
                </a:lnTo>
                <a:lnTo>
                  <a:pt x="127618" y="6081"/>
                </a:lnTo>
                <a:lnTo>
                  <a:pt x="173829" y="0"/>
                </a:lnTo>
                <a:lnTo>
                  <a:pt x="240342" y="12965"/>
                </a:lnTo>
                <a:lnTo>
                  <a:pt x="296729" y="49874"/>
                </a:lnTo>
                <a:lnTo>
                  <a:pt x="334416" y="105102"/>
                </a:lnTo>
                <a:lnTo>
                  <a:pt x="347654" y="170249"/>
                </a:lnTo>
                <a:lnTo>
                  <a:pt x="341445" y="215497"/>
                </a:lnTo>
                <a:lnTo>
                  <a:pt x="323921" y="256159"/>
                </a:lnTo>
                <a:lnTo>
                  <a:pt x="296741" y="290611"/>
                </a:lnTo>
                <a:lnTo>
                  <a:pt x="261561" y="317230"/>
                </a:lnTo>
                <a:lnTo>
                  <a:pt x="220038" y="334392"/>
                </a:lnTo>
                <a:lnTo>
                  <a:pt x="173829" y="340474"/>
                </a:lnTo>
                <a:lnTo>
                  <a:pt x="127618" y="334392"/>
                </a:lnTo>
                <a:lnTo>
                  <a:pt x="86093" y="317230"/>
                </a:lnTo>
                <a:lnTo>
                  <a:pt x="50913" y="290611"/>
                </a:lnTo>
                <a:lnTo>
                  <a:pt x="23732" y="256159"/>
                </a:lnTo>
                <a:lnTo>
                  <a:pt x="6209" y="215497"/>
                </a:lnTo>
                <a:lnTo>
                  <a:pt x="0" y="1702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191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1" y="84303"/>
                </a:lnTo>
                <a:lnTo>
                  <a:pt x="50911" y="49853"/>
                </a:lnTo>
                <a:lnTo>
                  <a:pt x="86091" y="23237"/>
                </a:lnTo>
                <a:lnTo>
                  <a:pt x="127614" y="6079"/>
                </a:lnTo>
                <a:lnTo>
                  <a:pt x="173824" y="0"/>
                </a:lnTo>
                <a:lnTo>
                  <a:pt x="240343" y="12953"/>
                </a:lnTo>
                <a:lnTo>
                  <a:pt x="296737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7" y="256134"/>
                </a:lnTo>
                <a:lnTo>
                  <a:pt x="296737" y="290586"/>
                </a:lnTo>
                <a:lnTo>
                  <a:pt x="261557" y="317205"/>
                </a:lnTo>
                <a:lnTo>
                  <a:pt x="220034" y="334367"/>
                </a:lnTo>
                <a:lnTo>
                  <a:pt x="173824" y="340449"/>
                </a:lnTo>
                <a:lnTo>
                  <a:pt x="127614" y="334367"/>
                </a:lnTo>
                <a:lnTo>
                  <a:pt x="86091" y="317205"/>
                </a:lnTo>
                <a:lnTo>
                  <a:pt x="50911" y="290586"/>
                </a:lnTo>
                <a:lnTo>
                  <a:pt x="23731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9808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4" y="3299"/>
                </a:lnTo>
                <a:lnTo>
                  <a:pt x="270262" y="28592"/>
                </a:lnTo>
                <a:lnTo>
                  <a:pt x="318444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9808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4" y="12953"/>
                </a:lnTo>
                <a:lnTo>
                  <a:pt x="296736" y="49849"/>
                </a:lnTo>
                <a:lnTo>
                  <a:pt x="334417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49424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49"/>
                </a:move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lnTo>
                  <a:pt x="6209" y="124967"/>
                </a:lnTo>
                <a:lnTo>
                  <a:pt x="23732" y="84303"/>
                </a:lnTo>
                <a:lnTo>
                  <a:pt x="50916" y="49849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07895" y="3299"/>
                </a:lnTo>
                <a:lnTo>
                  <a:pt x="270262" y="28592"/>
                </a:lnTo>
                <a:lnTo>
                  <a:pt x="318445" y="75777"/>
                </a:lnTo>
                <a:lnTo>
                  <a:pt x="344278" y="13685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49424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2" y="49853"/>
                </a:lnTo>
                <a:lnTo>
                  <a:pt x="86092" y="23237"/>
                </a:lnTo>
                <a:lnTo>
                  <a:pt x="127615" y="6079"/>
                </a:lnTo>
                <a:lnTo>
                  <a:pt x="173824" y="0"/>
                </a:lnTo>
                <a:lnTo>
                  <a:pt x="240345" y="12953"/>
                </a:lnTo>
                <a:lnTo>
                  <a:pt x="296736" y="49849"/>
                </a:lnTo>
                <a:lnTo>
                  <a:pt x="334418" y="105077"/>
                </a:lnTo>
                <a:lnTo>
                  <a:pt x="347649" y="170224"/>
                </a:lnTo>
                <a:lnTo>
                  <a:pt x="341440" y="215472"/>
                </a:lnTo>
                <a:lnTo>
                  <a:pt x="323916" y="256134"/>
                </a:lnTo>
                <a:lnTo>
                  <a:pt x="296736" y="290586"/>
                </a:lnTo>
                <a:lnTo>
                  <a:pt x="261556" y="317205"/>
                </a:lnTo>
                <a:lnTo>
                  <a:pt x="220033" y="334367"/>
                </a:lnTo>
                <a:lnTo>
                  <a:pt x="173824" y="340449"/>
                </a:lnTo>
                <a:lnTo>
                  <a:pt x="127615" y="334367"/>
                </a:lnTo>
                <a:lnTo>
                  <a:pt x="86092" y="317205"/>
                </a:lnTo>
                <a:lnTo>
                  <a:pt x="50912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9040" y="4763368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4"/>
                </a:moveTo>
                <a:lnTo>
                  <a:pt x="6209" y="124967"/>
                </a:lnTo>
                <a:lnTo>
                  <a:pt x="23732" y="84303"/>
                </a:lnTo>
                <a:lnTo>
                  <a:pt x="50913" y="49853"/>
                </a:lnTo>
                <a:lnTo>
                  <a:pt x="86093" y="23237"/>
                </a:lnTo>
                <a:lnTo>
                  <a:pt x="127618" y="6079"/>
                </a:lnTo>
                <a:lnTo>
                  <a:pt x="173829" y="0"/>
                </a:lnTo>
                <a:lnTo>
                  <a:pt x="240342" y="12953"/>
                </a:lnTo>
                <a:lnTo>
                  <a:pt x="296729" y="49849"/>
                </a:lnTo>
                <a:lnTo>
                  <a:pt x="334416" y="105077"/>
                </a:lnTo>
                <a:lnTo>
                  <a:pt x="347654" y="170224"/>
                </a:lnTo>
                <a:lnTo>
                  <a:pt x="341445" y="215472"/>
                </a:lnTo>
                <a:lnTo>
                  <a:pt x="323921" y="256134"/>
                </a:lnTo>
                <a:lnTo>
                  <a:pt x="296741" y="290586"/>
                </a:lnTo>
                <a:lnTo>
                  <a:pt x="261561" y="317205"/>
                </a:lnTo>
                <a:lnTo>
                  <a:pt x="220038" y="334367"/>
                </a:lnTo>
                <a:lnTo>
                  <a:pt x="173829" y="340449"/>
                </a:lnTo>
                <a:lnTo>
                  <a:pt x="127618" y="334367"/>
                </a:lnTo>
                <a:lnTo>
                  <a:pt x="86093" y="317205"/>
                </a:lnTo>
                <a:lnTo>
                  <a:pt x="50913" y="290586"/>
                </a:lnTo>
                <a:lnTo>
                  <a:pt x="23732" y="256134"/>
                </a:lnTo>
                <a:lnTo>
                  <a:pt x="6209" y="215472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7838" y="311574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2" y="84310"/>
                </a:lnTo>
                <a:lnTo>
                  <a:pt x="50912" y="49858"/>
                </a:lnTo>
                <a:lnTo>
                  <a:pt x="86092" y="23241"/>
                </a:lnTo>
                <a:lnTo>
                  <a:pt x="127615" y="6080"/>
                </a:lnTo>
                <a:lnTo>
                  <a:pt x="173824" y="0"/>
                </a:lnTo>
                <a:lnTo>
                  <a:pt x="240345" y="12958"/>
                </a:lnTo>
                <a:lnTo>
                  <a:pt x="296736" y="49859"/>
                </a:lnTo>
                <a:lnTo>
                  <a:pt x="334418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7" y="256146"/>
                </a:lnTo>
                <a:lnTo>
                  <a:pt x="296737" y="290596"/>
                </a:lnTo>
                <a:lnTo>
                  <a:pt x="261557" y="317211"/>
                </a:lnTo>
                <a:lnTo>
                  <a:pt x="220034" y="334369"/>
                </a:lnTo>
                <a:lnTo>
                  <a:pt x="173824" y="340449"/>
                </a:lnTo>
                <a:lnTo>
                  <a:pt x="127615" y="334369"/>
                </a:lnTo>
                <a:lnTo>
                  <a:pt x="86092" y="317211"/>
                </a:lnTo>
                <a:lnTo>
                  <a:pt x="50912" y="290596"/>
                </a:lnTo>
                <a:lnTo>
                  <a:pt x="23732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97457" y="311574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173822" y="340449"/>
                </a:move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07892" y="3301"/>
                </a:lnTo>
                <a:lnTo>
                  <a:pt x="270260" y="28600"/>
                </a:lnTo>
                <a:lnTo>
                  <a:pt x="318442" y="75785"/>
                </a:lnTo>
                <a:lnTo>
                  <a:pt x="344276" y="136862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5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97457" y="311574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0" y="23241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8"/>
                </a:lnTo>
                <a:lnTo>
                  <a:pt x="296734" y="49859"/>
                </a:lnTo>
                <a:lnTo>
                  <a:pt x="334415" y="105084"/>
                </a:lnTo>
                <a:lnTo>
                  <a:pt x="347646" y="170227"/>
                </a:lnTo>
                <a:lnTo>
                  <a:pt x="341437" y="215482"/>
                </a:lnTo>
                <a:lnTo>
                  <a:pt x="323914" y="256146"/>
                </a:lnTo>
                <a:lnTo>
                  <a:pt x="296735" y="290596"/>
                </a:lnTo>
                <a:lnTo>
                  <a:pt x="261555" y="317211"/>
                </a:lnTo>
                <a:lnTo>
                  <a:pt x="220032" y="334369"/>
                </a:lnTo>
                <a:lnTo>
                  <a:pt x="173822" y="340449"/>
                </a:lnTo>
                <a:lnTo>
                  <a:pt x="127613" y="334369"/>
                </a:lnTo>
                <a:lnTo>
                  <a:pt x="86090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07073" y="311574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7"/>
                </a:moveTo>
                <a:lnTo>
                  <a:pt x="6209" y="124974"/>
                </a:lnTo>
                <a:lnTo>
                  <a:pt x="23731" y="84310"/>
                </a:lnTo>
                <a:lnTo>
                  <a:pt x="50911" y="49858"/>
                </a:lnTo>
                <a:lnTo>
                  <a:pt x="86091" y="23241"/>
                </a:lnTo>
                <a:lnTo>
                  <a:pt x="127614" y="6080"/>
                </a:lnTo>
                <a:lnTo>
                  <a:pt x="173824" y="0"/>
                </a:lnTo>
                <a:lnTo>
                  <a:pt x="240343" y="12958"/>
                </a:lnTo>
                <a:lnTo>
                  <a:pt x="296736" y="49859"/>
                </a:lnTo>
                <a:lnTo>
                  <a:pt x="334417" y="105084"/>
                </a:lnTo>
                <a:lnTo>
                  <a:pt x="347649" y="170227"/>
                </a:lnTo>
                <a:lnTo>
                  <a:pt x="341440" y="215482"/>
                </a:lnTo>
                <a:lnTo>
                  <a:pt x="323916" y="256146"/>
                </a:lnTo>
                <a:lnTo>
                  <a:pt x="296736" y="290596"/>
                </a:lnTo>
                <a:lnTo>
                  <a:pt x="261556" y="317211"/>
                </a:lnTo>
                <a:lnTo>
                  <a:pt x="220033" y="334369"/>
                </a:lnTo>
                <a:lnTo>
                  <a:pt x="173824" y="340449"/>
                </a:lnTo>
                <a:lnTo>
                  <a:pt x="127614" y="334369"/>
                </a:lnTo>
                <a:lnTo>
                  <a:pt x="86091" y="317211"/>
                </a:lnTo>
                <a:lnTo>
                  <a:pt x="50911" y="290596"/>
                </a:lnTo>
                <a:lnTo>
                  <a:pt x="23731" y="256146"/>
                </a:lnTo>
                <a:lnTo>
                  <a:pt x="6209" y="215482"/>
                </a:lnTo>
                <a:lnTo>
                  <a:pt x="0" y="1702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97457" y="2322883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4"/>
                </a:moveTo>
                <a:lnTo>
                  <a:pt x="6209" y="124972"/>
                </a:lnTo>
                <a:lnTo>
                  <a:pt x="23731" y="84309"/>
                </a:lnTo>
                <a:lnTo>
                  <a:pt x="50911" y="49857"/>
                </a:lnTo>
                <a:lnTo>
                  <a:pt x="86090" y="23240"/>
                </a:lnTo>
                <a:lnTo>
                  <a:pt x="127613" y="6080"/>
                </a:lnTo>
                <a:lnTo>
                  <a:pt x="173822" y="0"/>
                </a:lnTo>
                <a:lnTo>
                  <a:pt x="240342" y="12957"/>
                </a:lnTo>
                <a:lnTo>
                  <a:pt x="296734" y="49857"/>
                </a:lnTo>
                <a:lnTo>
                  <a:pt x="334415" y="105083"/>
                </a:lnTo>
                <a:lnTo>
                  <a:pt x="347646" y="170224"/>
                </a:lnTo>
                <a:lnTo>
                  <a:pt x="341437" y="215478"/>
                </a:lnTo>
                <a:lnTo>
                  <a:pt x="323914" y="256141"/>
                </a:lnTo>
                <a:lnTo>
                  <a:pt x="296735" y="290593"/>
                </a:lnTo>
                <a:lnTo>
                  <a:pt x="261555" y="317211"/>
                </a:lnTo>
                <a:lnTo>
                  <a:pt x="220032" y="334371"/>
                </a:lnTo>
                <a:lnTo>
                  <a:pt x="173822" y="340451"/>
                </a:lnTo>
                <a:lnTo>
                  <a:pt x="127613" y="334371"/>
                </a:lnTo>
                <a:lnTo>
                  <a:pt x="86090" y="317211"/>
                </a:lnTo>
                <a:lnTo>
                  <a:pt x="50911" y="290593"/>
                </a:lnTo>
                <a:lnTo>
                  <a:pt x="23731" y="256141"/>
                </a:lnTo>
                <a:lnTo>
                  <a:pt x="6209" y="215478"/>
                </a:lnTo>
                <a:lnTo>
                  <a:pt x="0" y="1702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61140" y="3187472"/>
            <a:ext cx="214577" cy="2101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1179" y="3947594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15949" y="3947594"/>
            <a:ext cx="214574" cy="210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15949" y="483561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6332" y="4835617"/>
            <a:ext cx="214574" cy="210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63574" y="1402298"/>
            <a:ext cx="8512810" cy="4076757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spcBef>
                <a:spcPts val="1350"/>
              </a:spcBef>
            </a:pPr>
            <a:r>
              <a:rPr spc="-5" dirty="0">
                <a:latin typeface="Arial"/>
                <a:cs typeface="Arial"/>
              </a:rPr>
              <a:t>How </a:t>
            </a:r>
            <a:r>
              <a:rPr dirty="0">
                <a:latin typeface="Arial"/>
                <a:cs typeface="Arial"/>
              </a:rPr>
              <a:t>can </a:t>
            </a:r>
            <a:r>
              <a:rPr spc="-5" dirty="0">
                <a:latin typeface="Arial"/>
                <a:cs typeface="Arial"/>
              </a:rPr>
              <a:t>this possibly be </a:t>
            </a: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good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idea?</a:t>
            </a:r>
            <a:endParaRPr>
              <a:latin typeface="Arial"/>
              <a:cs typeface="Arial"/>
            </a:endParaRPr>
          </a:p>
          <a:p>
            <a:pPr marL="3623945">
              <a:spcBef>
                <a:spcPts val="1145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sz="22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interpretation: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3623945" marR="5080">
              <a:lnSpc>
                <a:spcPts val="262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Dropout is training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large </a:t>
            </a: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ensemble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of 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models (that share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parameters).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623945">
              <a:spcBef>
                <a:spcPts val="5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Each binary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mask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is one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3623945" marR="940435">
              <a:lnSpc>
                <a:spcPts val="262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An FC layer with 4096 units has 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175" baseline="30651" dirty="0">
                <a:solidFill>
                  <a:srgbClr val="0000FF"/>
                </a:solidFill>
                <a:latin typeface="Arial"/>
                <a:cs typeface="Arial"/>
              </a:rPr>
              <a:t>4096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~ 10</a:t>
            </a:r>
            <a:r>
              <a:rPr sz="2175" baseline="30651" dirty="0">
                <a:solidFill>
                  <a:srgbClr val="0000FF"/>
                </a:solidFill>
                <a:latin typeface="Arial"/>
                <a:cs typeface="Arial"/>
              </a:rPr>
              <a:t>1233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possible</a:t>
            </a:r>
            <a:r>
              <a:rPr sz="2200" spc="-1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masks!</a:t>
            </a:r>
            <a:endParaRPr sz="2200">
              <a:latin typeface="Arial"/>
              <a:cs typeface="Arial"/>
            </a:endParaRPr>
          </a:p>
          <a:p>
            <a:pPr marL="3623945">
              <a:lnSpc>
                <a:spcPts val="2545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Only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~ </a:t>
            </a:r>
            <a:r>
              <a:rPr sz="2200" spc="5" dirty="0">
                <a:solidFill>
                  <a:srgbClr val="0000FF"/>
                </a:solidFill>
                <a:latin typeface="Arial"/>
                <a:cs typeface="Arial"/>
              </a:rPr>
              <a:t>10</a:t>
            </a:r>
            <a:r>
              <a:rPr sz="2175" spc="7" baseline="30651" dirty="0">
                <a:solidFill>
                  <a:srgbClr val="0000FF"/>
                </a:solidFill>
                <a:latin typeface="Arial"/>
                <a:cs typeface="Arial"/>
              </a:rPr>
              <a:t>82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atoms in the</a:t>
            </a:r>
            <a:r>
              <a:rPr sz="22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universe...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53</a:t>
            </a:fld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1098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5453944" y="2070901"/>
            <a:ext cx="1802525" cy="394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1524" y="2046631"/>
            <a:ext cx="474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Dropout </a:t>
            </a:r>
            <a:r>
              <a:rPr dirty="0">
                <a:latin typeface="Arial"/>
                <a:cs typeface="Arial"/>
              </a:rPr>
              <a:t>makes </a:t>
            </a:r>
            <a:r>
              <a:rPr spc="-5" dirty="0">
                <a:latin typeface="Arial"/>
                <a:cs typeface="Arial"/>
              </a:rPr>
              <a:t>our output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random!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0714" y="2102947"/>
            <a:ext cx="361950" cy="393700"/>
          </a:xfrm>
          <a:custGeom>
            <a:avLst/>
            <a:gdLst/>
            <a:ahLst/>
            <a:cxnLst/>
            <a:rect l="l" t="t" r="r" b="b"/>
            <a:pathLst>
              <a:path w="361950" h="393700">
                <a:moveTo>
                  <a:pt x="0" y="0"/>
                </a:moveTo>
                <a:lnTo>
                  <a:pt x="361499" y="0"/>
                </a:lnTo>
                <a:lnTo>
                  <a:pt x="3614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3839" y="1463746"/>
            <a:ext cx="6350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4925" marR="5080" indent="-2286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Output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(label)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25212" y="2067797"/>
            <a:ext cx="227965" cy="393700"/>
          </a:xfrm>
          <a:custGeom>
            <a:avLst/>
            <a:gdLst/>
            <a:ahLst/>
            <a:cxnLst/>
            <a:rect l="l" t="t" r="r" b="b"/>
            <a:pathLst>
              <a:path w="227965" h="393700">
                <a:moveTo>
                  <a:pt x="0" y="0"/>
                </a:moveTo>
                <a:lnTo>
                  <a:pt x="227699" y="0"/>
                </a:lnTo>
                <a:lnTo>
                  <a:pt x="227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8287" y="2067797"/>
            <a:ext cx="227965" cy="393700"/>
          </a:xfrm>
          <a:custGeom>
            <a:avLst/>
            <a:gdLst/>
            <a:ahLst/>
            <a:cxnLst/>
            <a:rect l="l" t="t" r="r" b="b"/>
            <a:pathLst>
              <a:path w="227965" h="393700">
                <a:moveTo>
                  <a:pt x="0" y="0"/>
                </a:moveTo>
                <a:lnTo>
                  <a:pt x="227699" y="0"/>
                </a:lnTo>
                <a:lnTo>
                  <a:pt x="227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20632" y="1462992"/>
            <a:ext cx="7143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1811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Input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(image)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8351" y="1980391"/>
            <a:ext cx="793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53670" marR="5080" indent="-14160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8751C"/>
                </a:solidFill>
                <a:latin typeface="Arial"/>
                <a:cs typeface="Arial"/>
              </a:rPr>
              <a:t>Random  </a:t>
            </a:r>
            <a:r>
              <a:rPr sz="1600" dirty="0">
                <a:solidFill>
                  <a:srgbClr val="38751C"/>
                </a:solidFill>
                <a:latin typeface="Arial"/>
                <a:cs typeface="Arial"/>
              </a:rPr>
              <a:t>mask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8247" y="3900670"/>
            <a:ext cx="5486268" cy="731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7249" y="3424925"/>
            <a:ext cx="6826884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Want to </a:t>
            </a:r>
            <a:r>
              <a:rPr dirty="0">
                <a:latin typeface="Arial"/>
                <a:cs typeface="Arial"/>
              </a:rPr>
              <a:t>“average </a:t>
            </a:r>
            <a:r>
              <a:rPr spc="-5" dirty="0">
                <a:latin typeface="Arial"/>
                <a:cs typeface="Arial"/>
              </a:rPr>
              <a:t>out” the </a:t>
            </a:r>
            <a:r>
              <a:rPr dirty="0">
                <a:latin typeface="Arial"/>
                <a:cs typeface="Arial"/>
              </a:rPr>
              <a:t>randomness </a:t>
            </a:r>
            <a:r>
              <a:rPr spc="-5" dirty="0">
                <a:latin typeface="Arial"/>
                <a:cs typeface="Arial"/>
              </a:rPr>
              <a:t>at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test-time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/>
            <a:r>
              <a:rPr spc="-5" dirty="0">
                <a:latin typeface="Arial"/>
                <a:cs typeface="Arial"/>
              </a:rPr>
              <a:t>But this integral </a:t>
            </a:r>
            <a:r>
              <a:rPr dirty="0">
                <a:latin typeface="Arial"/>
                <a:cs typeface="Arial"/>
              </a:rPr>
              <a:t>seems </a:t>
            </a:r>
            <a:r>
              <a:rPr spc="-5" dirty="0">
                <a:latin typeface="Arial"/>
                <a:cs typeface="Arial"/>
              </a:rPr>
              <a:t>hard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54</a:t>
            </a:fld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62979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5" y="391556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3" y="375104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91561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3" y="375114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9" y="4430268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8" y="4430118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4" y="3191046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90086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1810982"/>
            <a:ext cx="5123180" cy="1779973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Want to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approximate  the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integral</a:t>
            </a:r>
            <a:endParaRPr>
              <a:latin typeface="Arial"/>
              <a:cs typeface="Arial"/>
            </a:endParaRPr>
          </a:p>
          <a:p>
            <a:pPr marL="2216785"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  <a:p>
            <a:pPr marL="1002665">
              <a:spcBef>
                <a:spcPts val="1085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55</a:t>
            </a:fld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9536" y="45468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3880" y="45468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9479" y="388868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59628" y="391685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573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5" y="391556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3" y="375104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91561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3" y="375114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9" y="4430268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8" y="4430118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4" y="3191046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90086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1810981"/>
            <a:ext cx="5123180" cy="1361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Want to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approximate  the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integral</a:t>
            </a:r>
            <a:endParaRPr>
              <a:latin typeface="Arial"/>
              <a:cs typeface="Arial"/>
            </a:endParaRPr>
          </a:p>
          <a:p>
            <a:pPr marL="2216785"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69" y="3436157"/>
            <a:ext cx="2377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9" y="32690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6" y="45468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0" y="45468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79" y="388868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628" y="391685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09182" y="3351561"/>
            <a:ext cx="2248184" cy="382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56</a:t>
            </a:fld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74170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5" y="391556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3" y="375104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91561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3" y="375114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9" y="4430268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8" y="4430118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4" y="3191046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90086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1810981"/>
            <a:ext cx="5123180" cy="1361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Want to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approximate  the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integral</a:t>
            </a:r>
            <a:endParaRPr>
              <a:latin typeface="Arial"/>
              <a:cs typeface="Arial"/>
            </a:endParaRPr>
          </a:p>
          <a:p>
            <a:pPr marL="2216785"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69" y="3387389"/>
            <a:ext cx="2759710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 have:  During training we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9" y="32690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6" y="45468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0" y="45468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79" y="388868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628" y="391685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3515" y="3255896"/>
            <a:ext cx="2475394" cy="579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0640" y="3788469"/>
            <a:ext cx="3384343" cy="1506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57</a:t>
            </a:fld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78883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5" y="3915568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4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3" y="3751044"/>
            <a:ext cx="184499" cy="21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915618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48"/>
                </a:moveTo>
                <a:lnTo>
                  <a:pt x="331001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3" y="3751144"/>
            <a:ext cx="184557" cy="21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29" y="4430268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6"/>
                </a:lnTo>
                <a:lnTo>
                  <a:pt x="16651" y="173277"/>
                </a:lnTo>
                <a:lnTo>
                  <a:pt x="36338" y="131814"/>
                </a:lnTo>
                <a:lnTo>
                  <a:pt x="62596" y="94668"/>
                </a:lnTo>
                <a:lnTo>
                  <a:pt x="94675" y="62591"/>
                </a:lnTo>
                <a:lnTo>
                  <a:pt x="131823" y="36335"/>
                </a:lnTo>
                <a:lnTo>
                  <a:pt x="173287" y="16649"/>
                </a:lnTo>
                <a:lnTo>
                  <a:pt x="218316" y="4287"/>
                </a:lnTo>
                <a:lnTo>
                  <a:pt x="266159" y="0"/>
                </a:lnTo>
                <a:lnTo>
                  <a:pt x="318325" y="5158"/>
                </a:lnTo>
                <a:lnTo>
                  <a:pt x="368012" y="20253"/>
                </a:lnTo>
                <a:lnTo>
                  <a:pt x="413822" y="44708"/>
                </a:lnTo>
                <a:lnTo>
                  <a:pt x="454359" y="77949"/>
                </a:lnTo>
                <a:lnTo>
                  <a:pt x="487597" y="118479"/>
                </a:lnTo>
                <a:lnTo>
                  <a:pt x="512055" y="164287"/>
                </a:lnTo>
                <a:lnTo>
                  <a:pt x="527154" y="213976"/>
                </a:lnTo>
                <a:lnTo>
                  <a:pt x="532316" y="266149"/>
                </a:lnTo>
                <a:lnTo>
                  <a:pt x="528028" y="313992"/>
                </a:lnTo>
                <a:lnTo>
                  <a:pt x="515665" y="359021"/>
                </a:lnTo>
                <a:lnTo>
                  <a:pt x="495978" y="400484"/>
                </a:lnTo>
                <a:lnTo>
                  <a:pt x="469719" y="437630"/>
                </a:lnTo>
                <a:lnTo>
                  <a:pt x="437641" y="469707"/>
                </a:lnTo>
                <a:lnTo>
                  <a:pt x="400494" y="495963"/>
                </a:lnTo>
                <a:lnTo>
                  <a:pt x="359030" y="515649"/>
                </a:lnTo>
                <a:lnTo>
                  <a:pt x="314001" y="528011"/>
                </a:lnTo>
                <a:lnTo>
                  <a:pt x="266159" y="532298"/>
                </a:lnTo>
                <a:lnTo>
                  <a:pt x="218316" y="528011"/>
                </a:lnTo>
                <a:lnTo>
                  <a:pt x="173287" y="515649"/>
                </a:lnTo>
                <a:lnTo>
                  <a:pt x="131823" y="495963"/>
                </a:lnTo>
                <a:lnTo>
                  <a:pt x="94675" y="469707"/>
                </a:lnTo>
                <a:lnTo>
                  <a:pt x="62596" y="437630"/>
                </a:lnTo>
                <a:lnTo>
                  <a:pt x="36338" y="400484"/>
                </a:lnTo>
                <a:lnTo>
                  <a:pt x="16651" y="359021"/>
                </a:lnTo>
                <a:lnTo>
                  <a:pt x="4288" y="313992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28" y="4430118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74"/>
                </a:moveTo>
                <a:lnTo>
                  <a:pt x="4288" y="218330"/>
                </a:lnTo>
                <a:lnTo>
                  <a:pt x="16651" y="173299"/>
                </a:lnTo>
                <a:lnTo>
                  <a:pt x="36338" y="131833"/>
                </a:lnTo>
                <a:lnTo>
                  <a:pt x="62597" y="94683"/>
                </a:lnTo>
                <a:lnTo>
                  <a:pt x="94676" y="62602"/>
                </a:lnTo>
                <a:lnTo>
                  <a:pt x="131824" y="36341"/>
                </a:lnTo>
                <a:lnTo>
                  <a:pt x="173288" y="16653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2"/>
                </a:lnTo>
                <a:lnTo>
                  <a:pt x="368013" y="20262"/>
                </a:lnTo>
                <a:lnTo>
                  <a:pt x="413823" y="44718"/>
                </a:lnTo>
                <a:lnTo>
                  <a:pt x="454361" y="77949"/>
                </a:lnTo>
                <a:lnTo>
                  <a:pt x="487598" y="118493"/>
                </a:lnTo>
                <a:lnTo>
                  <a:pt x="512056" y="164309"/>
                </a:lnTo>
                <a:lnTo>
                  <a:pt x="527154" y="214000"/>
                </a:lnTo>
                <a:lnTo>
                  <a:pt x="532316" y="266174"/>
                </a:lnTo>
                <a:lnTo>
                  <a:pt x="528028" y="314011"/>
                </a:lnTo>
                <a:lnTo>
                  <a:pt x="515665" y="359036"/>
                </a:lnTo>
                <a:lnTo>
                  <a:pt x="495978" y="400498"/>
                </a:lnTo>
                <a:lnTo>
                  <a:pt x="469719" y="437644"/>
                </a:lnTo>
                <a:lnTo>
                  <a:pt x="437641" y="469723"/>
                </a:lnTo>
                <a:lnTo>
                  <a:pt x="400494" y="495983"/>
                </a:lnTo>
                <a:lnTo>
                  <a:pt x="359030" y="515671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1"/>
                </a:lnTo>
                <a:lnTo>
                  <a:pt x="131824" y="495983"/>
                </a:lnTo>
                <a:lnTo>
                  <a:pt x="94676" y="469723"/>
                </a:lnTo>
                <a:lnTo>
                  <a:pt x="62597" y="437644"/>
                </a:lnTo>
                <a:lnTo>
                  <a:pt x="36338" y="400498"/>
                </a:lnTo>
                <a:lnTo>
                  <a:pt x="16651" y="359036"/>
                </a:lnTo>
                <a:lnTo>
                  <a:pt x="4288" y="314011"/>
                </a:lnTo>
                <a:lnTo>
                  <a:pt x="0" y="26617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4" y="3191046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49"/>
                </a:moveTo>
                <a:lnTo>
                  <a:pt x="4288" y="218309"/>
                </a:lnTo>
                <a:lnTo>
                  <a:pt x="16651" y="173282"/>
                </a:lnTo>
                <a:lnTo>
                  <a:pt x="36338" y="131820"/>
                </a:lnTo>
                <a:lnTo>
                  <a:pt x="62597" y="94674"/>
                </a:lnTo>
                <a:lnTo>
                  <a:pt x="94676" y="62596"/>
                </a:lnTo>
                <a:lnTo>
                  <a:pt x="131824" y="36337"/>
                </a:lnTo>
                <a:lnTo>
                  <a:pt x="173288" y="16651"/>
                </a:lnTo>
                <a:lnTo>
                  <a:pt x="218317" y="4288"/>
                </a:lnTo>
                <a:lnTo>
                  <a:pt x="266159" y="0"/>
                </a:lnTo>
                <a:lnTo>
                  <a:pt x="318326" y="5161"/>
                </a:lnTo>
                <a:lnTo>
                  <a:pt x="368013" y="20259"/>
                </a:lnTo>
                <a:lnTo>
                  <a:pt x="413823" y="44716"/>
                </a:lnTo>
                <a:lnTo>
                  <a:pt x="454361" y="77954"/>
                </a:lnTo>
                <a:lnTo>
                  <a:pt x="487599" y="118493"/>
                </a:lnTo>
                <a:lnTo>
                  <a:pt x="512057" y="164304"/>
                </a:lnTo>
                <a:lnTo>
                  <a:pt x="527155" y="213989"/>
                </a:lnTo>
                <a:lnTo>
                  <a:pt x="532316" y="266149"/>
                </a:lnTo>
                <a:lnTo>
                  <a:pt x="528028" y="313993"/>
                </a:lnTo>
                <a:lnTo>
                  <a:pt x="515665" y="359024"/>
                </a:lnTo>
                <a:lnTo>
                  <a:pt x="495978" y="400490"/>
                </a:lnTo>
                <a:lnTo>
                  <a:pt x="469719" y="437640"/>
                </a:lnTo>
                <a:lnTo>
                  <a:pt x="437641" y="469721"/>
                </a:lnTo>
                <a:lnTo>
                  <a:pt x="400494" y="495982"/>
                </a:lnTo>
                <a:lnTo>
                  <a:pt x="359030" y="515670"/>
                </a:lnTo>
                <a:lnTo>
                  <a:pt x="314001" y="528035"/>
                </a:lnTo>
                <a:lnTo>
                  <a:pt x="266159" y="532323"/>
                </a:lnTo>
                <a:lnTo>
                  <a:pt x="218317" y="528035"/>
                </a:lnTo>
                <a:lnTo>
                  <a:pt x="173288" y="515670"/>
                </a:lnTo>
                <a:lnTo>
                  <a:pt x="131824" y="495982"/>
                </a:lnTo>
                <a:lnTo>
                  <a:pt x="94676" y="469721"/>
                </a:lnTo>
                <a:lnTo>
                  <a:pt x="62597" y="437640"/>
                </a:lnTo>
                <a:lnTo>
                  <a:pt x="36338" y="400490"/>
                </a:lnTo>
                <a:lnTo>
                  <a:pt x="16651" y="359024"/>
                </a:lnTo>
                <a:lnTo>
                  <a:pt x="4288" y="313993"/>
                </a:lnTo>
                <a:lnTo>
                  <a:pt x="0" y="26614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29" y="1900867"/>
            <a:ext cx="4737652" cy="631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499" y="1810981"/>
            <a:ext cx="5123180" cy="1361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294255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Want to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approximate  the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integral</a:t>
            </a:r>
            <a:endParaRPr>
              <a:latin typeface="Arial"/>
              <a:cs typeface="Arial"/>
            </a:endParaRPr>
          </a:p>
          <a:p>
            <a:pPr marL="2216785"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69" y="3387389"/>
            <a:ext cx="2759710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 have:  During training we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9" y="32690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6" y="45468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0" y="45468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479" y="3888688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9628" y="391685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0092" dirty="0">
                <a:latin typeface="Arial"/>
                <a:cs typeface="Arial"/>
              </a:rPr>
              <a:t>2</a:t>
            </a:r>
            <a:endParaRPr sz="1800" baseline="-3009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3515" y="3255896"/>
            <a:ext cx="2475394" cy="579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0640" y="3788469"/>
            <a:ext cx="3384343" cy="1506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79367" y="4566704"/>
            <a:ext cx="220980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At test time,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multiply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by dropout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58</a:t>
            </a:fld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4867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7795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Dropout: </a:t>
            </a:r>
            <a:r>
              <a:rPr spc="-10" dirty="0"/>
              <a:t>Test</a:t>
            </a:r>
            <a:r>
              <a:rPr spc="-9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270137" y="1892172"/>
            <a:ext cx="8220695" cy="137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175" y="3541605"/>
            <a:ext cx="7790815" cy="1141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At test time all neurons are active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always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pc="-5" dirty="0">
                <a:latin typeface="Arial"/>
                <a:cs typeface="Arial"/>
              </a:rPr>
              <a:t>=&gt; We </a:t>
            </a:r>
            <a:r>
              <a:rPr dirty="0">
                <a:latin typeface="Arial"/>
                <a:cs typeface="Arial"/>
              </a:rPr>
              <a:t>must scale </a:t>
            </a:r>
            <a:r>
              <a:rPr spc="-5" dirty="0">
                <a:latin typeface="Arial"/>
                <a:cs typeface="Arial"/>
              </a:rPr>
              <a:t>the activations </a:t>
            </a:r>
            <a:r>
              <a:rPr dirty="0">
                <a:latin typeface="Arial"/>
                <a:cs typeface="Arial"/>
              </a:rPr>
              <a:t>so </a:t>
            </a:r>
            <a:r>
              <a:rPr spc="-5" dirty="0">
                <a:latin typeface="Arial"/>
                <a:cs typeface="Arial"/>
              </a:rPr>
              <a:t>that for each neuron:  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 at test time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= 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expected output at training</a:t>
            </a:r>
            <a:r>
              <a:rPr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59</a:t>
            </a:fld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43081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1836" y="2980709"/>
            <a:ext cx="8200708" cy="1655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023" y="1896413"/>
            <a:ext cx="72497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1084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if loss </a:t>
            </a:r>
            <a:r>
              <a:rPr sz="1800" dirty="0">
                <a:latin typeface="Arial"/>
                <a:cs typeface="Arial"/>
              </a:rPr>
              <a:t>changes </a:t>
            </a:r>
            <a:r>
              <a:rPr sz="1800" spc="-5" dirty="0">
                <a:latin typeface="Arial"/>
                <a:cs typeface="Arial"/>
              </a:rPr>
              <a:t>quickly in one direction and </a:t>
            </a:r>
            <a:r>
              <a:rPr sz="1800" dirty="0">
                <a:latin typeface="Arial"/>
                <a:cs typeface="Arial"/>
              </a:rPr>
              <a:t>slowly </a:t>
            </a:r>
            <a:r>
              <a:rPr sz="1800" spc="-5" dirty="0">
                <a:latin typeface="Arial"/>
                <a:cs typeface="Arial"/>
              </a:rPr>
              <a:t>in another?  What does gradient descent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do?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Very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slow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progress along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shallow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dimension, jitter along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steep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direction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98" y="4784800"/>
            <a:ext cx="70231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Loss function has high </a:t>
            </a:r>
            <a:r>
              <a:rPr sz="1800" b="1" spc="-5" dirty="0">
                <a:latin typeface="Arial"/>
                <a:cs typeface="Arial"/>
              </a:rPr>
              <a:t>condition number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ratio </a:t>
            </a:r>
            <a:r>
              <a:rPr sz="1800" spc="-5" dirty="0">
                <a:latin typeface="Arial"/>
                <a:cs typeface="Arial"/>
              </a:rPr>
              <a:t>of largest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smallest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singular value </a:t>
            </a:r>
            <a:r>
              <a:rPr sz="1800" spc="-5" dirty="0">
                <a:latin typeface="Arial"/>
                <a:cs typeface="Arial"/>
              </a:rPr>
              <a:t>of the Hessian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large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54938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447" y="952499"/>
            <a:ext cx="5588588" cy="4274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3265" y="947634"/>
            <a:ext cx="311340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Dropout</a:t>
            </a:r>
            <a:r>
              <a:rPr sz="3000" spc="-90" dirty="0"/>
              <a:t> </a:t>
            </a:r>
            <a:r>
              <a:rPr sz="3000" spc="-5" dirty="0"/>
              <a:t>Summary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77674" y="2551196"/>
            <a:ext cx="5659120" cy="393700"/>
          </a:xfrm>
          <a:custGeom>
            <a:avLst/>
            <a:gdLst/>
            <a:ahLst/>
            <a:cxnLst/>
            <a:rect l="l" t="t" r="r" b="b"/>
            <a:pathLst>
              <a:path w="5659120" h="393700">
                <a:moveTo>
                  <a:pt x="0" y="0"/>
                </a:moveTo>
                <a:lnTo>
                  <a:pt x="5658588" y="0"/>
                </a:lnTo>
                <a:lnTo>
                  <a:pt x="5658588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74" y="3080745"/>
            <a:ext cx="5659120" cy="358140"/>
          </a:xfrm>
          <a:custGeom>
            <a:avLst/>
            <a:gdLst/>
            <a:ahLst/>
            <a:cxnLst/>
            <a:rect l="l" t="t" r="r" b="b"/>
            <a:pathLst>
              <a:path w="5659120" h="358139">
                <a:moveTo>
                  <a:pt x="0" y="0"/>
                </a:moveTo>
                <a:lnTo>
                  <a:pt x="5658588" y="0"/>
                </a:lnTo>
                <a:lnTo>
                  <a:pt x="5658588" y="357599"/>
                </a:lnTo>
                <a:lnTo>
                  <a:pt x="0" y="357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13140" y="2753479"/>
            <a:ext cx="2781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drop in forward</a:t>
            </a:r>
            <a:r>
              <a:rPr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pass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894" y="4563342"/>
            <a:ext cx="2792095" cy="487680"/>
          </a:xfrm>
          <a:custGeom>
            <a:avLst/>
            <a:gdLst/>
            <a:ahLst/>
            <a:cxnLst/>
            <a:rect l="l" t="t" r="r" b="b"/>
            <a:pathLst>
              <a:path w="2792095" h="487679">
                <a:moveTo>
                  <a:pt x="0" y="0"/>
                </a:moveTo>
                <a:lnTo>
                  <a:pt x="2791494" y="0"/>
                </a:lnTo>
                <a:lnTo>
                  <a:pt x="2791494" y="487199"/>
                </a:lnTo>
                <a:lnTo>
                  <a:pt x="0" y="487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3216" y="4579171"/>
            <a:ext cx="230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scale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at test</a:t>
            </a:r>
            <a:r>
              <a:rPr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60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1033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8149" y="963309"/>
            <a:ext cx="5699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More common: “Inverted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dropout”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8749" y="1585287"/>
            <a:ext cx="5539138" cy="3687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3798" y="2516221"/>
            <a:ext cx="5539740" cy="393700"/>
          </a:xfrm>
          <a:custGeom>
            <a:avLst/>
            <a:gdLst/>
            <a:ahLst/>
            <a:cxnLst/>
            <a:rect l="l" t="t" r="r" b="b"/>
            <a:pathLst>
              <a:path w="5539740" h="393700">
                <a:moveTo>
                  <a:pt x="0" y="0"/>
                </a:moveTo>
                <a:lnTo>
                  <a:pt x="5539188" y="0"/>
                </a:lnTo>
                <a:lnTo>
                  <a:pt x="5539188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796" y="3078521"/>
            <a:ext cx="5539740" cy="351155"/>
          </a:xfrm>
          <a:custGeom>
            <a:avLst/>
            <a:gdLst/>
            <a:ahLst/>
            <a:cxnLst/>
            <a:rect l="l" t="t" r="r" b="b"/>
            <a:pathLst>
              <a:path w="5539740" h="351155">
                <a:moveTo>
                  <a:pt x="0" y="0"/>
                </a:moveTo>
                <a:lnTo>
                  <a:pt x="5539191" y="0"/>
                </a:lnTo>
                <a:lnTo>
                  <a:pt x="5539191" y="350999"/>
                </a:lnTo>
                <a:lnTo>
                  <a:pt x="0" y="35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9567" y="4208444"/>
            <a:ext cx="1898650" cy="380365"/>
          </a:xfrm>
          <a:custGeom>
            <a:avLst/>
            <a:gdLst/>
            <a:ahLst/>
            <a:cxnLst/>
            <a:rect l="l" t="t" r="r" b="b"/>
            <a:pathLst>
              <a:path w="1898650" h="380364">
                <a:moveTo>
                  <a:pt x="1898521" y="0"/>
                </a:moveTo>
                <a:lnTo>
                  <a:pt x="0" y="37987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5269" y="4547943"/>
            <a:ext cx="109999" cy="8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74313" y="3991603"/>
            <a:ext cx="3154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test time is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unchanged!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61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7684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693293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/>
          <p:nvPr/>
        </p:nvSpPr>
        <p:spPr>
          <a:xfrm>
            <a:off x="776715" y="2713361"/>
            <a:ext cx="2317299" cy="50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425" y="1784707"/>
            <a:ext cx="3410585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Add </a:t>
            </a:r>
            <a:r>
              <a:rPr dirty="0">
                <a:latin typeface="Arial"/>
                <a:cs typeface="Arial"/>
              </a:rPr>
              <a:t>some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kind  </a:t>
            </a:r>
            <a:r>
              <a:rPr spc="-5" dirty="0">
                <a:latin typeface="Arial"/>
                <a:cs typeface="Arial"/>
              </a:rPr>
              <a:t>of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randomness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00" y="3648533"/>
            <a:ext cx="4695825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Testing: </a:t>
            </a:r>
            <a:r>
              <a:rPr spc="-5" dirty="0">
                <a:latin typeface="Arial"/>
                <a:cs typeface="Arial"/>
              </a:rPr>
              <a:t>Average out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randomness  (sometimes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approximate)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99" y="4370619"/>
            <a:ext cx="5740988" cy="849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62</a:t>
            </a:fld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7773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693293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/>
          <p:nvPr/>
        </p:nvSpPr>
        <p:spPr>
          <a:xfrm>
            <a:off x="776715" y="2713361"/>
            <a:ext cx="2317299" cy="50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425" y="1784707"/>
            <a:ext cx="3410585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Add </a:t>
            </a:r>
            <a:r>
              <a:rPr dirty="0">
                <a:latin typeface="Arial"/>
                <a:cs typeface="Arial"/>
              </a:rPr>
              <a:t>some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kind  </a:t>
            </a:r>
            <a:r>
              <a:rPr spc="-5" dirty="0">
                <a:latin typeface="Arial"/>
                <a:cs typeface="Arial"/>
              </a:rPr>
              <a:t>of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randomness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00" y="3648533"/>
            <a:ext cx="4695825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Testing: </a:t>
            </a:r>
            <a:r>
              <a:rPr spc="-5" dirty="0">
                <a:latin typeface="Arial"/>
                <a:cs typeface="Arial"/>
              </a:rPr>
              <a:t>Average out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randomness  (sometimes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approximate)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99" y="4370619"/>
            <a:ext cx="5740988" cy="849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34939" y="1741830"/>
            <a:ext cx="2545715" cy="375743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325755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Example</a:t>
            </a:r>
            <a:r>
              <a:rPr spc="-5" dirty="0">
                <a:latin typeface="Arial"/>
                <a:cs typeface="Arial"/>
              </a:rPr>
              <a:t>: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Batch  Normalization</a:t>
            </a:r>
            <a:endParaRPr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71120">
              <a:lnSpc>
                <a:spcPts val="2850"/>
              </a:lnSpc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 Normalize using  </a:t>
            </a:r>
            <a:r>
              <a:rPr dirty="0">
                <a:latin typeface="Arial"/>
                <a:cs typeface="Arial"/>
              </a:rPr>
              <a:t>stats </a:t>
            </a:r>
            <a:r>
              <a:rPr spc="-5" dirty="0">
                <a:latin typeface="Arial"/>
                <a:cs typeface="Arial"/>
              </a:rPr>
              <a:t>from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random  minibatches</a:t>
            </a:r>
            <a:endParaRPr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b="1" spc="-5" dirty="0">
                <a:latin typeface="Arial"/>
                <a:cs typeface="Arial"/>
              </a:rPr>
              <a:t>Testing</a:t>
            </a:r>
            <a:r>
              <a:rPr spc="-5" dirty="0">
                <a:latin typeface="Arial"/>
                <a:cs typeface="Arial"/>
              </a:rPr>
              <a:t>: Use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fixed  </a:t>
            </a:r>
            <a:r>
              <a:rPr dirty="0">
                <a:latin typeface="Arial"/>
                <a:cs typeface="Arial"/>
              </a:rPr>
              <a:t>stats </a:t>
            </a:r>
            <a:r>
              <a:rPr spc="-5" dirty="0">
                <a:latin typeface="Arial"/>
                <a:cs typeface="Arial"/>
              </a:rPr>
              <a:t>to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normalize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63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8369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124" y="3470694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8" y="750223"/>
                </a:moveTo>
                <a:lnTo>
                  <a:pt x="462056" y="749245"/>
                </a:lnTo>
                <a:lnTo>
                  <a:pt x="392480" y="746395"/>
                </a:lnTo>
                <a:lnTo>
                  <a:pt x="326508" y="741802"/>
                </a:lnTo>
                <a:lnTo>
                  <a:pt x="264776" y="735592"/>
                </a:lnTo>
                <a:lnTo>
                  <a:pt x="207921" y="727894"/>
                </a:lnTo>
                <a:lnTo>
                  <a:pt x="156580" y="718836"/>
                </a:lnTo>
                <a:lnTo>
                  <a:pt x="111390" y="708543"/>
                </a:lnTo>
                <a:lnTo>
                  <a:pt x="72988" y="697145"/>
                </a:lnTo>
                <a:lnTo>
                  <a:pt x="19096" y="671543"/>
                </a:lnTo>
                <a:lnTo>
                  <a:pt x="0" y="643048"/>
                </a:lnTo>
                <a:lnTo>
                  <a:pt x="0" y="0"/>
                </a:lnTo>
                <a:lnTo>
                  <a:pt x="4880" y="14544"/>
                </a:lnTo>
                <a:lnTo>
                  <a:pt x="19096" y="28494"/>
                </a:lnTo>
                <a:lnTo>
                  <a:pt x="72988" y="54097"/>
                </a:lnTo>
                <a:lnTo>
                  <a:pt x="111390" y="65495"/>
                </a:lnTo>
                <a:lnTo>
                  <a:pt x="156580" y="75787"/>
                </a:lnTo>
                <a:lnTo>
                  <a:pt x="207921" y="84846"/>
                </a:lnTo>
                <a:lnTo>
                  <a:pt x="264776" y="92544"/>
                </a:lnTo>
                <a:lnTo>
                  <a:pt x="326508" y="98753"/>
                </a:lnTo>
                <a:lnTo>
                  <a:pt x="392480" y="103347"/>
                </a:lnTo>
                <a:lnTo>
                  <a:pt x="462056" y="106196"/>
                </a:lnTo>
                <a:lnTo>
                  <a:pt x="534598" y="107174"/>
                </a:lnTo>
                <a:lnTo>
                  <a:pt x="1069197" y="107174"/>
                </a:lnTo>
                <a:lnTo>
                  <a:pt x="1069197" y="643048"/>
                </a:lnTo>
                <a:lnTo>
                  <a:pt x="1027186" y="684769"/>
                </a:lnTo>
                <a:lnTo>
                  <a:pt x="957807" y="708543"/>
                </a:lnTo>
                <a:lnTo>
                  <a:pt x="912617" y="718836"/>
                </a:lnTo>
                <a:lnTo>
                  <a:pt x="861276" y="727894"/>
                </a:lnTo>
                <a:lnTo>
                  <a:pt x="804421" y="735592"/>
                </a:lnTo>
                <a:lnTo>
                  <a:pt x="742689" y="741802"/>
                </a:lnTo>
                <a:lnTo>
                  <a:pt x="676716" y="746395"/>
                </a:lnTo>
                <a:lnTo>
                  <a:pt x="607141" y="749245"/>
                </a:lnTo>
                <a:lnTo>
                  <a:pt x="534598" y="750223"/>
                </a:lnTo>
                <a:close/>
              </a:path>
              <a:path w="1069340" h="750570">
                <a:moveTo>
                  <a:pt x="1069197" y="107174"/>
                </a:moveTo>
                <a:lnTo>
                  <a:pt x="534598" y="107174"/>
                </a:lnTo>
                <a:lnTo>
                  <a:pt x="607141" y="106196"/>
                </a:lnTo>
                <a:lnTo>
                  <a:pt x="676716" y="103347"/>
                </a:lnTo>
                <a:lnTo>
                  <a:pt x="742689" y="98753"/>
                </a:lnTo>
                <a:lnTo>
                  <a:pt x="804421" y="92544"/>
                </a:lnTo>
                <a:lnTo>
                  <a:pt x="861276" y="84846"/>
                </a:lnTo>
                <a:lnTo>
                  <a:pt x="912617" y="75787"/>
                </a:lnTo>
                <a:lnTo>
                  <a:pt x="957807" y="65495"/>
                </a:lnTo>
                <a:lnTo>
                  <a:pt x="996209" y="54097"/>
                </a:lnTo>
                <a:lnTo>
                  <a:pt x="1050101" y="28494"/>
                </a:lnTo>
                <a:lnTo>
                  <a:pt x="1069197" y="0"/>
                </a:lnTo>
                <a:lnTo>
                  <a:pt x="1069197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124" y="3363521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8" y="214349"/>
                </a:move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80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880" y="92629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80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4317" y="121719"/>
                </a:lnTo>
                <a:lnTo>
                  <a:pt x="1027186" y="148895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124" y="3363520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7" y="107174"/>
                </a:moveTo>
                <a:lnTo>
                  <a:pt x="1064317" y="121719"/>
                </a:lnTo>
                <a:lnTo>
                  <a:pt x="1050101" y="135669"/>
                </a:lnTo>
                <a:lnTo>
                  <a:pt x="996209" y="161271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79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79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9197" y="750223"/>
                </a:lnTo>
                <a:lnTo>
                  <a:pt x="1027186" y="791944"/>
                </a:lnTo>
                <a:lnTo>
                  <a:pt x="957807" y="815718"/>
                </a:lnTo>
                <a:lnTo>
                  <a:pt x="912617" y="826010"/>
                </a:lnTo>
                <a:lnTo>
                  <a:pt x="861276" y="835069"/>
                </a:lnTo>
                <a:lnTo>
                  <a:pt x="804421" y="842767"/>
                </a:lnTo>
                <a:lnTo>
                  <a:pt x="742689" y="848977"/>
                </a:lnTo>
                <a:lnTo>
                  <a:pt x="676716" y="853570"/>
                </a:lnTo>
                <a:lnTo>
                  <a:pt x="607141" y="856420"/>
                </a:lnTo>
                <a:lnTo>
                  <a:pt x="534598" y="857398"/>
                </a:lnTo>
                <a:lnTo>
                  <a:pt x="462056" y="856420"/>
                </a:lnTo>
                <a:lnTo>
                  <a:pt x="392480" y="853570"/>
                </a:lnTo>
                <a:lnTo>
                  <a:pt x="326508" y="848977"/>
                </a:lnTo>
                <a:lnTo>
                  <a:pt x="264776" y="842767"/>
                </a:lnTo>
                <a:lnTo>
                  <a:pt x="207921" y="835069"/>
                </a:lnTo>
                <a:lnTo>
                  <a:pt x="156579" y="826010"/>
                </a:lnTo>
                <a:lnTo>
                  <a:pt x="111390" y="815718"/>
                </a:lnTo>
                <a:lnTo>
                  <a:pt x="72988" y="804320"/>
                </a:lnTo>
                <a:lnTo>
                  <a:pt x="19096" y="778717"/>
                </a:lnTo>
                <a:lnTo>
                  <a:pt x="0" y="750223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4122" y="381156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1982" y="3750081"/>
            <a:ext cx="158252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6194" y="2533531"/>
            <a:ext cx="9544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  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0168" y="2285682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“cat”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3347" y="2506762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58"/>
                </a:moveTo>
                <a:lnTo>
                  <a:pt x="14861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1207" y="2426567"/>
            <a:ext cx="164249" cy="135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96438" y="3185318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47" y="277951"/>
                </a:lnTo>
                <a:lnTo>
                  <a:pt x="1112022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6438" y="3185318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47" y="277951"/>
                </a:lnTo>
                <a:lnTo>
                  <a:pt x="1112022" y="974550"/>
                </a:lnTo>
                <a:lnTo>
                  <a:pt x="299" y="1252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68" y="3792219"/>
            <a:ext cx="1588135" cy="0"/>
          </a:xfrm>
          <a:custGeom>
            <a:avLst/>
            <a:gdLst/>
            <a:ahLst/>
            <a:cxnLst/>
            <a:rect l="l" t="t" r="r" b="b"/>
            <a:pathLst>
              <a:path w="1588135">
                <a:moveTo>
                  <a:pt x="0" y="0"/>
                </a:moveTo>
                <a:lnTo>
                  <a:pt x="1588046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54227" y="3730731"/>
            <a:ext cx="158249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76115" y="2947735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Compute  loss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944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65542" y="2419622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68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78998" y="2967360"/>
            <a:ext cx="164499" cy="12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20361" y="3583720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9"/>
                </a:moveTo>
                <a:lnTo>
                  <a:pt x="3416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37598" y="3523332"/>
            <a:ext cx="165349" cy="120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710755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21" name="object 21"/>
          <p:cNvSpPr/>
          <p:nvPr/>
        </p:nvSpPr>
        <p:spPr>
          <a:xfrm>
            <a:off x="2543345" y="3010030"/>
            <a:ext cx="1201497" cy="1666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52665" y="4675065"/>
            <a:ext cx="906780" cy="20108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CC-BY</a:t>
            </a:r>
            <a:r>
              <a:rPr sz="600" u="sng" spc="-7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64</a:t>
            </a:fld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9973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5" y="1002536"/>
            <a:ext cx="7107555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71124" y="3470694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8" y="750223"/>
                </a:moveTo>
                <a:lnTo>
                  <a:pt x="462056" y="749245"/>
                </a:lnTo>
                <a:lnTo>
                  <a:pt x="392480" y="746395"/>
                </a:lnTo>
                <a:lnTo>
                  <a:pt x="326508" y="741802"/>
                </a:lnTo>
                <a:lnTo>
                  <a:pt x="264776" y="735592"/>
                </a:lnTo>
                <a:lnTo>
                  <a:pt x="207921" y="727894"/>
                </a:lnTo>
                <a:lnTo>
                  <a:pt x="156580" y="718836"/>
                </a:lnTo>
                <a:lnTo>
                  <a:pt x="111390" y="708543"/>
                </a:lnTo>
                <a:lnTo>
                  <a:pt x="72988" y="697145"/>
                </a:lnTo>
                <a:lnTo>
                  <a:pt x="19096" y="671543"/>
                </a:lnTo>
                <a:lnTo>
                  <a:pt x="0" y="643048"/>
                </a:lnTo>
                <a:lnTo>
                  <a:pt x="0" y="0"/>
                </a:lnTo>
                <a:lnTo>
                  <a:pt x="4880" y="14544"/>
                </a:lnTo>
                <a:lnTo>
                  <a:pt x="19096" y="28494"/>
                </a:lnTo>
                <a:lnTo>
                  <a:pt x="72988" y="54097"/>
                </a:lnTo>
                <a:lnTo>
                  <a:pt x="111390" y="65495"/>
                </a:lnTo>
                <a:lnTo>
                  <a:pt x="156580" y="75787"/>
                </a:lnTo>
                <a:lnTo>
                  <a:pt x="207921" y="84846"/>
                </a:lnTo>
                <a:lnTo>
                  <a:pt x="264776" y="92544"/>
                </a:lnTo>
                <a:lnTo>
                  <a:pt x="326508" y="98753"/>
                </a:lnTo>
                <a:lnTo>
                  <a:pt x="392480" y="103347"/>
                </a:lnTo>
                <a:lnTo>
                  <a:pt x="462056" y="106196"/>
                </a:lnTo>
                <a:lnTo>
                  <a:pt x="534598" y="107174"/>
                </a:lnTo>
                <a:lnTo>
                  <a:pt x="1069197" y="107174"/>
                </a:lnTo>
                <a:lnTo>
                  <a:pt x="1069197" y="643048"/>
                </a:lnTo>
                <a:lnTo>
                  <a:pt x="1027186" y="684769"/>
                </a:lnTo>
                <a:lnTo>
                  <a:pt x="957807" y="708543"/>
                </a:lnTo>
                <a:lnTo>
                  <a:pt x="912617" y="718836"/>
                </a:lnTo>
                <a:lnTo>
                  <a:pt x="861276" y="727894"/>
                </a:lnTo>
                <a:lnTo>
                  <a:pt x="804421" y="735592"/>
                </a:lnTo>
                <a:lnTo>
                  <a:pt x="742689" y="741802"/>
                </a:lnTo>
                <a:lnTo>
                  <a:pt x="676716" y="746395"/>
                </a:lnTo>
                <a:lnTo>
                  <a:pt x="607141" y="749245"/>
                </a:lnTo>
                <a:lnTo>
                  <a:pt x="534598" y="750223"/>
                </a:lnTo>
                <a:close/>
              </a:path>
              <a:path w="1069340" h="750570">
                <a:moveTo>
                  <a:pt x="1069197" y="107174"/>
                </a:moveTo>
                <a:lnTo>
                  <a:pt x="534598" y="107174"/>
                </a:lnTo>
                <a:lnTo>
                  <a:pt x="607141" y="106196"/>
                </a:lnTo>
                <a:lnTo>
                  <a:pt x="676716" y="103347"/>
                </a:lnTo>
                <a:lnTo>
                  <a:pt x="742689" y="98753"/>
                </a:lnTo>
                <a:lnTo>
                  <a:pt x="804421" y="92544"/>
                </a:lnTo>
                <a:lnTo>
                  <a:pt x="861276" y="84846"/>
                </a:lnTo>
                <a:lnTo>
                  <a:pt x="912617" y="75787"/>
                </a:lnTo>
                <a:lnTo>
                  <a:pt x="957807" y="65495"/>
                </a:lnTo>
                <a:lnTo>
                  <a:pt x="996209" y="54097"/>
                </a:lnTo>
                <a:lnTo>
                  <a:pt x="1050101" y="28494"/>
                </a:lnTo>
                <a:lnTo>
                  <a:pt x="1069197" y="0"/>
                </a:lnTo>
                <a:lnTo>
                  <a:pt x="1069197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124" y="3363521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8" y="214349"/>
                </a:move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80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880" y="92629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80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4317" y="121719"/>
                </a:lnTo>
                <a:lnTo>
                  <a:pt x="1027186" y="148895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124" y="3363520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7" y="107174"/>
                </a:moveTo>
                <a:lnTo>
                  <a:pt x="1064317" y="121719"/>
                </a:lnTo>
                <a:lnTo>
                  <a:pt x="1050101" y="135669"/>
                </a:lnTo>
                <a:lnTo>
                  <a:pt x="996209" y="161271"/>
                </a:lnTo>
                <a:lnTo>
                  <a:pt x="957807" y="172669"/>
                </a:lnTo>
                <a:lnTo>
                  <a:pt x="912617" y="182962"/>
                </a:lnTo>
                <a:lnTo>
                  <a:pt x="861276" y="192021"/>
                </a:lnTo>
                <a:lnTo>
                  <a:pt x="804421" y="199719"/>
                </a:lnTo>
                <a:lnTo>
                  <a:pt x="742689" y="205928"/>
                </a:lnTo>
                <a:lnTo>
                  <a:pt x="676716" y="210521"/>
                </a:lnTo>
                <a:lnTo>
                  <a:pt x="607141" y="213371"/>
                </a:lnTo>
                <a:lnTo>
                  <a:pt x="534598" y="214349"/>
                </a:lnTo>
                <a:lnTo>
                  <a:pt x="462056" y="213371"/>
                </a:lnTo>
                <a:lnTo>
                  <a:pt x="392480" y="210521"/>
                </a:lnTo>
                <a:lnTo>
                  <a:pt x="326508" y="205928"/>
                </a:lnTo>
                <a:lnTo>
                  <a:pt x="264776" y="199719"/>
                </a:lnTo>
                <a:lnTo>
                  <a:pt x="207921" y="192021"/>
                </a:lnTo>
                <a:lnTo>
                  <a:pt x="156579" y="182962"/>
                </a:lnTo>
                <a:lnTo>
                  <a:pt x="111390" y="172669"/>
                </a:lnTo>
                <a:lnTo>
                  <a:pt x="72988" y="161271"/>
                </a:lnTo>
                <a:lnTo>
                  <a:pt x="19096" y="135669"/>
                </a:lnTo>
                <a:lnTo>
                  <a:pt x="0" y="107174"/>
                </a:lnTo>
                <a:lnTo>
                  <a:pt x="42011" y="65453"/>
                </a:lnTo>
                <a:lnTo>
                  <a:pt x="111390" y="41679"/>
                </a:lnTo>
                <a:lnTo>
                  <a:pt x="156579" y="31387"/>
                </a:lnTo>
                <a:lnTo>
                  <a:pt x="207921" y="22328"/>
                </a:lnTo>
                <a:lnTo>
                  <a:pt x="264776" y="14630"/>
                </a:lnTo>
                <a:lnTo>
                  <a:pt x="326508" y="8421"/>
                </a:lnTo>
                <a:lnTo>
                  <a:pt x="392480" y="3827"/>
                </a:lnTo>
                <a:lnTo>
                  <a:pt x="462056" y="978"/>
                </a:lnTo>
                <a:lnTo>
                  <a:pt x="534598" y="0"/>
                </a:lnTo>
                <a:lnTo>
                  <a:pt x="607141" y="978"/>
                </a:lnTo>
                <a:lnTo>
                  <a:pt x="676716" y="3827"/>
                </a:lnTo>
                <a:lnTo>
                  <a:pt x="742689" y="8421"/>
                </a:lnTo>
                <a:lnTo>
                  <a:pt x="804421" y="14630"/>
                </a:lnTo>
                <a:lnTo>
                  <a:pt x="861276" y="22328"/>
                </a:lnTo>
                <a:lnTo>
                  <a:pt x="912617" y="31387"/>
                </a:lnTo>
                <a:lnTo>
                  <a:pt x="957807" y="41679"/>
                </a:lnTo>
                <a:lnTo>
                  <a:pt x="996209" y="53077"/>
                </a:lnTo>
                <a:lnTo>
                  <a:pt x="1050101" y="78680"/>
                </a:lnTo>
                <a:lnTo>
                  <a:pt x="1069197" y="107174"/>
                </a:lnTo>
                <a:lnTo>
                  <a:pt x="1069197" y="750223"/>
                </a:lnTo>
                <a:lnTo>
                  <a:pt x="1027186" y="791944"/>
                </a:lnTo>
                <a:lnTo>
                  <a:pt x="957807" y="815718"/>
                </a:lnTo>
                <a:lnTo>
                  <a:pt x="912617" y="826010"/>
                </a:lnTo>
                <a:lnTo>
                  <a:pt x="861276" y="835069"/>
                </a:lnTo>
                <a:lnTo>
                  <a:pt x="804421" y="842767"/>
                </a:lnTo>
                <a:lnTo>
                  <a:pt x="742689" y="848977"/>
                </a:lnTo>
                <a:lnTo>
                  <a:pt x="676716" y="853570"/>
                </a:lnTo>
                <a:lnTo>
                  <a:pt x="607141" y="856420"/>
                </a:lnTo>
                <a:lnTo>
                  <a:pt x="534598" y="857398"/>
                </a:lnTo>
                <a:lnTo>
                  <a:pt x="462056" y="856420"/>
                </a:lnTo>
                <a:lnTo>
                  <a:pt x="392480" y="853570"/>
                </a:lnTo>
                <a:lnTo>
                  <a:pt x="326508" y="848977"/>
                </a:lnTo>
                <a:lnTo>
                  <a:pt x="264776" y="842767"/>
                </a:lnTo>
                <a:lnTo>
                  <a:pt x="207921" y="835069"/>
                </a:lnTo>
                <a:lnTo>
                  <a:pt x="156579" y="826010"/>
                </a:lnTo>
                <a:lnTo>
                  <a:pt x="111390" y="815718"/>
                </a:lnTo>
                <a:lnTo>
                  <a:pt x="72988" y="804320"/>
                </a:lnTo>
                <a:lnTo>
                  <a:pt x="19096" y="778717"/>
                </a:lnTo>
                <a:lnTo>
                  <a:pt x="0" y="750223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4122" y="381156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1982" y="3750081"/>
            <a:ext cx="158252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16194" y="2533531"/>
            <a:ext cx="9544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  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0168" y="2285682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“cat”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03347" y="2506762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58"/>
                </a:moveTo>
                <a:lnTo>
                  <a:pt x="14861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51207" y="2426567"/>
            <a:ext cx="164249" cy="135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6438" y="3185318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47" y="277951"/>
                </a:lnTo>
                <a:lnTo>
                  <a:pt x="1112022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6438" y="3185318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47" y="277951"/>
                </a:lnTo>
                <a:lnTo>
                  <a:pt x="1112022" y="974550"/>
                </a:lnTo>
                <a:lnTo>
                  <a:pt x="299" y="1252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53291" y="3792219"/>
            <a:ext cx="315595" cy="0"/>
          </a:xfrm>
          <a:custGeom>
            <a:avLst/>
            <a:gdLst/>
            <a:ahLst/>
            <a:cxnLst/>
            <a:rect l="l" t="t" r="r" b="b"/>
            <a:pathLst>
              <a:path w="315595">
                <a:moveTo>
                  <a:pt x="0" y="0"/>
                </a:moveTo>
                <a:lnTo>
                  <a:pt x="3151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54152" y="3730731"/>
            <a:ext cx="158249" cy="12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76115" y="2947735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Compute  loss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944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5542" y="2419622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68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78998" y="2967360"/>
            <a:ext cx="164499" cy="12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20361" y="3583720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9"/>
                </a:moveTo>
                <a:lnTo>
                  <a:pt x="3416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7598" y="3523332"/>
            <a:ext cx="165349" cy="120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9844" y="4533043"/>
            <a:ext cx="1044575" cy="238125"/>
          </a:xfrm>
          <a:custGeom>
            <a:avLst/>
            <a:gdLst/>
            <a:ahLst/>
            <a:cxnLst/>
            <a:rect l="l" t="t" r="r" b="b"/>
            <a:pathLst>
              <a:path w="1044575" h="238125">
                <a:moveTo>
                  <a:pt x="0" y="0"/>
                </a:moveTo>
                <a:lnTo>
                  <a:pt x="16845" y="50671"/>
                </a:lnTo>
                <a:lnTo>
                  <a:pt x="64012" y="99257"/>
                </a:lnTo>
                <a:lnTo>
                  <a:pt x="97387" y="122118"/>
                </a:lnTo>
                <a:lnTo>
                  <a:pt x="136448" y="143678"/>
                </a:lnTo>
                <a:lnTo>
                  <a:pt x="180562" y="163677"/>
                </a:lnTo>
                <a:lnTo>
                  <a:pt x="229098" y="181855"/>
                </a:lnTo>
                <a:lnTo>
                  <a:pt x="281424" y="197952"/>
                </a:lnTo>
                <a:lnTo>
                  <a:pt x="336908" y="211708"/>
                </a:lnTo>
                <a:lnTo>
                  <a:pt x="394920" y="222863"/>
                </a:lnTo>
                <a:lnTo>
                  <a:pt x="454827" y="231157"/>
                </a:lnTo>
                <a:lnTo>
                  <a:pt x="515997" y="236331"/>
                </a:lnTo>
                <a:lnTo>
                  <a:pt x="577798" y="238124"/>
                </a:lnTo>
                <a:lnTo>
                  <a:pt x="631896" y="236777"/>
                </a:lnTo>
                <a:lnTo>
                  <a:pt x="685572" y="232816"/>
                </a:lnTo>
                <a:lnTo>
                  <a:pt x="738401" y="226415"/>
                </a:lnTo>
                <a:lnTo>
                  <a:pt x="789960" y="217749"/>
                </a:lnTo>
                <a:lnTo>
                  <a:pt x="839828" y="206992"/>
                </a:lnTo>
                <a:lnTo>
                  <a:pt x="887581" y="194319"/>
                </a:lnTo>
                <a:lnTo>
                  <a:pt x="932795" y="179905"/>
                </a:lnTo>
                <a:lnTo>
                  <a:pt x="975048" y="163924"/>
                </a:lnTo>
                <a:lnTo>
                  <a:pt x="1013897" y="146549"/>
                </a:lnTo>
                <a:lnTo>
                  <a:pt x="1031922" y="137399"/>
                </a:lnTo>
                <a:lnTo>
                  <a:pt x="1034847" y="135849"/>
                </a:lnTo>
                <a:lnTo>
                  <a:pt x="1037722" y="134274"/>
                </a:lnTo>
                <a:lnTo>
                  <a:pt x="1040572" y="132724"/>
                </a:lnTo>
                <a:lnTo>
                  <a:pt x="1044022" y="13077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3755" y="4551055"/>
            <a:ext cx="148799" cy="157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55839" y="5033925"/>
            <a:ext cx="1366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Transform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04170" y="3158237"/>
            <a:ext cx="991347" cy="1374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59718" y="3158246"/>
            <a:ext cx="991347" cy="1374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65</a:t>
            </a:fld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96467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7"/>
            <a:ext cx="3933190" cy="1038225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  <a:p>
            <a:pPr marL="12700">
              <a:spcBef>
                <a:spcPts val="50"/>
              </a:spcBef>
            </a:pPr>
            <a:r>
              <a:rPr sz="3000" spc="-5" dirty="0"/>
              <a:t>Horizontal</a:t>
            </a:r>
            <a:r>
              <a:rPr sz="3000" spc="-15" dirty="0"/>
              <a:t> </a:t>
            </a:r>
            <a:r>
              <a:rPr sz="3000" spc="-5" dirty="0"/>
              <a:t>Flips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75396" y="2294260"/>
            <a:ext cx="2076060" cy="2879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5699" y="2377360"/>
            <a:ext cx="2076060" cy="2879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0742" y="3776919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5">
                <a:moveTo>
                  <a:pt x="0" y="0"/>
                </a:moveTo>
                <a:lnTo>
                  <a:pt x="5182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4704" y="3715431"/>
            <a:ext cx="158249" cy="122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66</a:t>
            </a:fld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36429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62" y="1536673"/>
            <a:ext cx="1699721" cy="2607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48762" y="1646673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6"/>
                </a:lnTo>
                <a:lnTo>
                  <a:pt x="0" y="1693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711" y="1536686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6"/>
                </a:lnTo>
                <a:lnTo>
                  <a:pt x="0" y="1693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4962" y="1706050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4"/>
                </a:lnTo>
                <a:lnTo>
                  <a:pt x="0" y="16937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2562" y="1629850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6" y="0"/>
                </a:lnTo>
                <a:lnTo>
                  <a:pt x="1509296" y="1693796"/>
                </a:lnTo>
                <a:lnTo>
                  <a:pt x="0" y="16937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962" y="2450326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79">
                <a:moveTo>
                  <a:pt x="0" y="0"/>
                </a:moveTo>
                <a:lnTo>
                  <a:pt x="1509296" y="0"/>
                </a:lnTo>
                <a:lnTo>
                  <a:pt x="1509296" y="1693791"/>
                </a:lnTo>
                <a:lnTo>
                  <a:pt x="0" y="1693791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2711" y="2518796"/>
            <a:ext cx="1328420" cy="1490980"/>
          </a:xfrm>
          <a:custGeom>
            <a:avLst/>
            <a:gdLst/>
            <a:ahLst/>
            <a:cxnLst/>
            <a:rect l="l" t="t" r="r" b="b"/>
            <a:pathLst>
              <a:path w="1328420" h="1490980">
                <a:moveTo>
                  <a:pt x="0" y="0"/>
                </a:moveTo>
                <a:lnTo>
                  <a:pt x="1328397" y="0"/>
                </a:lnTo>
                <a:lnTo>
                  <a:pt x="1328397" y="1490696"/>
                </a:lnTo>
                <a:lnTo>
                  <a:pt x="0" y="14906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67</a:t>
            </a:fld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3575" y="1414380"/>
            <a:ext cx="5734685" cy="232473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spcBef>
                <a:spcPts val="123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crops </a:t>
            </a:r>
            <a:r>
              <a:rPr sz="3000" spc="-5" dirty="0">
                <a:latin typeface="Arial"/>
                <a:cs typeface="Arial"/>
              </a:rPr>
              <a:t>and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scales</a:t>
            </a:r>
            <a:endParaRPr sz="3000">
              <a:latin typeface="Arial"/>
              <a:cs typeface="Arial"/>
            </a:endParaRPr>
          </a:p>
          <a:p>
            <a:pPr marL="303530">
              <a:lnSpc>
                <a:spcPts val="2875"/>
              </a:lnSpc>
              <a:spcBef>
                <a:spcPts val="905"/>
              </a:spcBef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</a:t>
            </a:r>
            <a:r>
              <a:rPr dirty="0">
                <a:latin typeface="Arial"/>
                <a:cs typeface="Arial"/>
              </a:rPr>
              <a:t>sample random crops /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scales</a:t>
            </a:r>
            <a:endParaRPr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760730" indent="-440055"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Pick </a:t>
            </a:r>
            <a:r>
              <a:rPr sz="2000" dirty="0">
                <a:latin typeface="Arial"/>
                <a:cs typeface="Arial"/>
              </a:rPr>
              <a:t>random L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range </a:t>
            </a:r>
            <a:r>
              <a:rPr sz="2000" spc="-5" dirty="0">
                <a:latin typeface="Arial"/>
                <a:cs typeface="Arial"/>
              </a:rPr>
              <a:t>[256,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480]</a:t>
            </a:r>
            <a:endParaRPr sz="2000">
              <a:latin typeface="Arial"/>
              <a:cs typeface="Arial"/>
            </a:endParaRPr>
          </a:p>
          <a:p>
            <a:pPr marL="760730" indent="-440055"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Resize training image, </a:t>
            </a:r>
            <a:r>
              <a:rPr sz="2000" dirty="0">
                <a:latin typeface="Arial"/>
                <a:cs typeface="Arial"/>
              </a:rPr>
              <a:t>short side =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760730" indent="-440055"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Sample </a:t>
            </a:r>
            <a:r>
              <a:rPr sz="2000" dirty="0">
                <a:latin typeface="Arial"/>
                <a:cs typeface="Arial"/>
              </a:rPr>
              <a:t>random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patch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92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62" y="1536673"/>
            <a:ext cx="1699721" cy="2607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68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574" y="1414379"/>
            <a:ext cx="8079740" cy="4010072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spcBef>
                <a:spcPts val="123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crops </a:t>
            </a:r>
            <a:r>
              <a:rPr sz="3000" spc="-5" dirty="0">
                <a:latin typeface="Arial"/>
                <a:cs typeface="Arial"/>
              </a:rPr>
              <a:t>and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scales</a:t>
            </a:r>
            <a:endParaRPr sz="3000">
              <a:latin typeface="Arial"/>
              <a:cs typeface="Arial"/>
            </a:endParaRPr>
          </a:p>
          <a:p>
            <a:pPr marL="303530">
              <a:lnSpc>
                <a:spcPts val="2875"/>
              </a:lnSpc>
              <a:spcBef>
                <a:spcPts val="905"/>
              </a:spcBef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</a:t>
            </a:r>
            <a:r>
              <a:rPr dirty="0">
                <a:latin typeface="Arial"/>
                <a:cs typeface="Arial"/>
              </a:rPr>
              <a:t>sample random crops /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scales</a:t>
            </a:r>
            <a:endParaRPr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760730" indent="-440055"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Pick </a:t>
            </a:r>
            <a:r>
              <a:rPr sz="2000" dirty="0">
                <a:latin typeface="Arial"/>
                <a:cs typeface="Arial"/>
              </a:rPr>
              <a:t>random L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range </a:t>
            </a:r>
            <a:r>
              <a:rPr sz="2000" spc="-5" dirty="0">
                <a:latin typeface="Arial"/>
                <a:cs typeface="Arial"/>
              </a:rPr>
              <a:t>[256,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480]</a:t>
            </a:r>
            <a:endParaRPr sz="2000">
              <a:latin typeface="Arial"/>
              <a:cs typeface="Arial"/>
            </a:endParaRPr>
          </a:p>
          <a:p>
            <a:pPr marL="760730" indent="-440055"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Resize training image, </a:t>
            </a:r>
            <a:r>
              <a:rPr sz="2000" dirty="0">
                <a:latin typeface="Arial"/>
                <a:cs typeface="Arial"/>
              </a:rPr>
              <a:t>short side =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760730" indent="-440055"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Sample </a:t>
            </a:r>
            <a:r>
              <a:rPr sz="2000" dirty="0">
                <a:latin typeface="Arial"/>
                <a:cs typeface="Arial"/>
              </a:rPr>
              <a:t>random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patch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303530">
              <a:lnSpc>
                <a:spcPts val="2875"/>
              </a:lnSpc>
            </a:pPr>
            <a:r>
              <a:rPr b="1" spc="-5" dirty="0">
                <a:latin typeface="Arial"/>
                <a:cs typeface="Arial"/>
              </a:rPr>
              <a:t>Testing</a:t>
            </a:r>
            <a:r>
              <a:rPr spc="-5" dirty="0">
                <a:latin typeface="Arial"/>
                <a:cs typeface="Arial"/>
              </a:rPr>
              <a:t>: average </a:t>
            </a: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fixed </a:t>
            </a:r>
            <a:r>
              <a:rPr dirty="0">
                <a:latin typeface="Arial"/>
                <a:cs typeface="Arial"/>
              </a:rPr>
              <a:t>set </a:t>
            </a:r>
            <a:r>
              <a:rPr spc="-5" dirty="0">
                <a:latin typeface="Arial"/>
                <a:cs typeface="Arial"/>
              </a:rPr>
              <a:t>of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crops</a:t>
            </a:r>
            <a:endParaRPr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320675">
              <a:tabLst>
                <a:tab pos="760730" algn="l"/>
                <a:tab pos="3793490" algn="l"/>
              </a:tabLst>
            </a:pPr>
            <a:r>
              <a:rPr sz="2000" spc="-5" dirty="0">
                <a:latin typeface="Arial"/>
                <a:cs typeface="Arial"/>
              </a:rPr>
              <a:t>1.	Resize image at</a:t>
            </a:r>
            <a:r>
              <a:rPr sz="2000" dirty="0">
                <a:latin typeface="Arial"/>
                <a:cs typeface="Arial"/>
              </a:rPr>
              <a:t> 5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scales:	</a:t>
            </a:r>
            <a:r>
              <a:rPr sz="2000" spc="-5" dirty="0">
                <a:latin typeface="Arial"/>
                <a:cs typeface="Arial"/>
              </a:rPr>
              <a:t>{224, 256, 384, 480,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640}</a:t>
            </a:r>
            <a:endParaRPr sz="2000">
              <a:latin typeface="Arial"/>
              <a:cs typeface="Arial"/>
            </a:endParaRPr>
          </a:p>
          <a:p>
            <a:pPr marL="320675">
              <a:tabLst>
                <a:tab pos="760730" algn="l"/>
              </a:tabLst>
            </a:pPr>
            <a:r>
              <a:rPr sz="2000" spc="-5" dirty="0">
                <a:latin typeface="Arial"/>
                <a:cs typeface="Arial"/>
              </a:rPr>
              <a:t>2.	For each </a:t>
            </a:r>
            <a:r>
              <a:rPr sz="2000" dirty="0">
                <a:latin typeface="Arial"/>
                <a:cs typeface="Arial"/>
              </a:rPr>
              <a:t>size, </a:t>
            </a:r>
            <a:r>
              <a:rPr sz="2000" spc="-5" dirty="0">
                <a:latin typeface="Arial"/>
                <a:cs typeface="Arial"/>
              </a:rPr>
              <a:t>use 10 224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crops: 4 corners + center, +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flips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37498" y="1531338"/>
          <a:ext cx="1704338" cy="2593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83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8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5700" y="3017096"/>
            <a:ext cx="1644391" cy="2280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375" y="4191468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4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3633" y="4129980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5645" y="3051246"/>
            <a:ext cx="1644391" cy="2280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574" y="1327209"/>
            <a:ext cx="3489960" cy="1477010"/>
          </a:xfrm>
          <a:prstGeom prst="rect">
            <a:avLst/>
          </a:prstGeom>
        </p:spPr>
        <p:txBody>
          <a:bodyPr vert="horz" wrap="square" lIns="0" tIns="243204" rIns="0" bIns="0" rtlCol="0">
            <a:spAutoFit/>
          </a:bodyPr>
          <a:lstStyle/>
          <a:p>
            <a:pPr marL="12700">
              <a:spcBef>
                <a:spcPts val="1914"/>
              </a:spcBef>
            </a:pPr>
            <a:r>
              <a:rPr sz="3000" spc="-5" dirty="0">
                <a:latin typeface="Arial"/>
                <a:cs typeface="Arial"/>
              </a:rPr>
              <a:t>Color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Jitter</a:t>
            </a:r>
            <a:endParaRPr sz="3000">
              <a:latin typeface="Arial"/>
              <a:cs typeface="Arial"/>
            </a:endParaRPr>
          </a:p>
          <a:p>
            <a:pPr marL="836930" marR="5080">
              <a:spcBef>
                <a:spcPts val="1215"/>
              </a:spcBef>
            </a:pPr>
            <a:r>
              <a:rPr sz="2000" spc="-5" dirty="0">
                <a:latin typeface="Arial"/>
                <a:cs typeface="Arial"/>
              </a:rPr>
              <a:t>Simple: Randomize  </a:t>
            </a:r>
            <a:r>
              <a:rPr sz="2000" dirty="0">
                <a:latin typeface="Arial"/>
                <a:cs typeface="Arial"/>
              </a:rPr>
              <a:t>contrast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brightness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69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9756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51640" y="1934310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2448" y="2287452"/>
            <a:ext cx="2227580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What if the loss  function has </a:t>
            </a:r>
            <a:r>
              <a:rPr dirty="0">
                <a:latin typeface="Arial"/>
                <a:cs typeface="Arial"/>
              </a:rPr>
              <a:t>a  </a:t>
            </a:r>
            <a:r>
              <a:rPr b="1" spc="-5" dirty="0">
                <a:latin typeface="Arial"/>
                <a:cs typeface="Arial"/>
              </a:rPr>
              <a:t>local minima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or  </a:t>
            </a:r>
            <a:r>
              <a:rPr b="1" spc="-5" dirty="0">
                <a:latin typeface="Arial"/>
                <a:cs typeface="Arial"/>
              </a:rPr>
              <a:t>saddle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point</a:t>
            </a:r>
            <a:r>
              <a:rPr spc="-5" dirty="0">
                <a:latin typeface="Arial"/>
                <a:cs typeface="Arial"/>
              </a:rPr>
              <a:t>?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00189" y="364194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6188" y="456101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</a:t>
            </a:fld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962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5700" y="3017096"/>
            <a:ext cx="1644391" cy="2280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375" y="4191468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4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3633" y="4129980"/>
            <a:ext cx="158249" cy="12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5645" y="3051246"/>
            <a:ext cx="1644391" cy="2280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574" y="1327209"/>
            <a:ext cx="3489960" cy="1477010"/>
          </a:xfrm>
          <a:prstGeom prst="rect">
            <a:avLst/>
          </a:prstGeom>
        </p:spPr>
        <p:txBody>
          <a:bodyPr vert="horz" wrap="square" lIns="0" tIns="243204" rIns="0" bIns="0" rtlCol="0">
            <a:spAutoFit/>
          </a:bodyPr>
          <a:lstStyle/>
          <a:p>
            <a:pPr marL="12700">
              <a:spcBef>
                <a:spcPts val="1914"/>
              </a:spcBef>
            </a:pPr>
            <a:r>
              <a:rPr sz="3000" spc="-5" dirty="0">
                <a:latin typeface="Arial"/>
                <a:cs typeface="Arial"/>
              </a:rPr>
              <a:t>Color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Jitter</a:t>
            </a:r>
            <a:endParaRPr sz="3000">
              <a:latin typeface="Arial"/>
              <a:cs typeface="Arial"/>
            </a:endParaRPr>
          </a:p>
          <a:p>
            <a:pPr marL="836930" marR="5080">
              <a:spcBef>
                <a:spcPts val="1215"/>
              </a:spcBef>
            </a:pPr>
            <a:r>
              <a:rPr sz="2000" spc="-5" dirty="0">
                <a:latin typeface="Arial"/>
                <a:cs typeface="Arial"/>
              </a:rPr>
              <a:t>Simple: Randomize  </a:t>
            </a:r>
            <a:r>
              <a:rPr sz="2000" dirty="0">
                <a:latin typeface="Arial"/>
                <a:cs typeface="Arial"/>
              </a:rPr>
              <a:t>contrast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brightness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70</a:t>
            </a:fld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77544" y="1247831"/>
            <a:ext cx="2210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More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Complex</a:t>
            </a:r>
            <a:r>
              <a:rPr spc="-5" dirty="0">
                <a:latin typeface="Arial"/>
                <a:cs typeface="Arial"/>
              </a:rPr>
              <a:t>: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50825" y="2125663"/>
            <a:ext cx="8640763" cy="329833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719955" marR="116839" indent="-482600">
              <a:lnSpc>
                <a:spcPts val="2850"/>
              </a:lnSpc>
              <a:spcBef>
                <a:spcPts val="219"/>
              </a:spcBef>
              <a:buAutoNum type="arabicPeriod"/>
              <a:tabLst>
                <a:tab pos="4720590" algn="l"/>
                <a:tab pos="4721225" algn="l"/>
              </a:tabLst>
            </a:pPr>
            <a:r>
              <a:rPr spc="-5" dirty="0"/>
              <a:t>Apply PCA to all [R, G,</a:t>
            </a:r>
            <a:r>
              <a:rPr spc="-100" dirty="0"/>
              <a:t> </a:t>
            </a:r>
            <a:r>
              <a:rPr spc="-5" dirty="0"/>
              <a:t>B]  pixels in training</a:t>
            </a:r>
            <a:r>
              <a:rPr spc="-35" dirty="0"/>
              <a:t> </a:t>
            </a:r>
            <a:r>
              <a:rPr dirty="0"/>
              <a:t>set</a:t>
            </a:r>
          </a:p>
          <a:p>
            <a:pPr marL="4719955" marR="5080" indent="-482600">
              <a:lnSpc>
                <a:spcPts val="2850"/>
              </a:lnSpc>
              <a:spcBef>
                <a:spcPts val="1425"/>
              </a:spcBef>
              <a:buAutoNum type="arabicPeriod"/>
              <a:tabLst>
                <a:tab pos="4720590" algn="l"/>
                <a:tab pos="4721225" algn="l"/>
              </a:tabLst>
            </a:pPr>
            <a:r>
              <a:rPr spc="-5" dirty="0"/>
              <a:t>Sample </a:t>
            </a:r>
            <a:r>
              <a:rPr dirty="0"/>
              <a:t>a “color </a:t>
            </a:r>
            <a:r>
              <a:rPr spc="-5" dirty="0"/>
              <a:t>offset”  along principal</a:t>
            </a:r>
            <a:r>
              <a:rPr spc="-95" dirty="0"/>
              <a:t> </a:t>
            </a:r>
            <a:r>
              <a:rPr dirty="0"/>
              <a:t>component  </a:t>
            </a:r>
            <a:r>
              <a:rPr spc="-5" dirty="0"/>
              <a:t>directions</a:t>
            </a:r>
          </a:p>
          <a:p>
            <a:pPr marL="4719955" marR="8890" indent="-482600">
              <a:lnSpc>
                <a:spcPts val="2850"/>
              </a:lnSpc>
              <a:spcBef>
                <a:spcPts val="1425"/>
              </a:spcBef>
              <a:buAutoNum type="arabicPeriod"/>
              <a:tabLst>
                <a:tab pos="4720590" algn="l"/>
                <a:tab pos="4721225" algn="l"/>
              </a:tabLst>
            </a:pPr>
            <a:r>
              <a:rPr spc="-5" dirty="0"/>
              <a:t>Add offset to all pixels of </a:t>
            </a:r>
            <a:r>
              <a:rPr dirty="0"/>
              <a:t>a  </a:t>
            </a:r>
            <a:r>
              <a:rPr spc="-5" dirty="0"/>
              <a:t>training</a:t>
            </a:r>
            <a:r>
              <a:rPr spc="-15" dirty="0"/>
              <a:t> </a:t>
            </a:r>
            <a:r>
              <a:rPr spc="-5" dirty="0"/>
              <a:t>image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31931" y="5727234"/>
            <a:ext cx="38874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(As seen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i="1" spc="-5" dirty="0">
                <a:latin typeface="Arial"/>
                <a:cs typeface="Arial"/>
              </a:rPr>
              <a:t>[Krizhevsky et al. 2012], </a:t>
            </a:r>
            <a:r>
              <a:rPr sz="1400" spc="-5" dirty="0">
                <a:latin typeface="Arial"/>
                <a:cs typeface="Arial"/>
              </a:rPr>
              <a:t>ResNet,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etc)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59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393319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71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1302337"/>
            <a:ext cx="5774690" cy="3737610"/>
          </a:xfrm>
          <a:prstGeom prst="rect">
            <a:avLst/>
          </a:prstGeom>
        </p:spPr>
        <p:txBody>
          <a:bodyPr vert="horz" wrap="square" lIns="0" tIns="267970" rIns="0" bIns="0" rtlCol="0">
            <a:spAutoFit/>
          </a:bodyPr>
          <a:lstStyle/>
          <a:p>
            <a:pPr marL="12700">
              <a:spcBef>
                <a:spcPts val="2110"/>
              </a:spcBef>
            </a:pPr>
            <a:r>
              <a:rPr sz="3000" spc="-5" dirty="0">
                <a:latin typeface="Arial"/>
                <a:cs typeface="Arial"/>
              </a:rPr>
              <a:t>Get </a:t>
            </a:r>
            <a:r>
              <a:rPr sz="3000" dirty="0">
                <a:latin typeface="Arial"/>
                <a:cs typeface="Arial"/>
              </a:rPr>
              <a:t>creative </a:t>
            </a:r>
            <a:r>
              <a:rPr sz="3000" spc="-5" dirty="0">
                <a:latin typeface="Arial"/>
                <a:cs typeface="Arial"/>
              </a:rPr>
              <a:t>for </a:t>
            </a:r>
            <a:r>
              <a:rPr sz="3000" dirty="0">
                <a:latin typeface="Arial"/>
                <a:cs typeface="Arial"/>
              </a:rPr>
              <a:t>your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problem!</a:t>
            </a:r>
            <a:endParaRPr sz="3000">
              <a:latin typeface="Arial"/>
              <a:cs typeface="Arial"/>
            </a:endParaRPr>
          </a:p>
          <a:p>
            <a:pPr marL="267970">
              <a:spcBef>
                <a:spcPts val="2014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mix/combinations </a:t>
            </a:r>
            <a:r>
              <a:rPr sz="3000" spc="-5" dirty="0">
                <a:latin typeface="Arial"/>
                <a:cs typeface="Arial"/>
              </a:rPr>
              <a:t>of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  <a:p>
            <a:pPr marL="725170" indent="-355600">
              <a:buChar char="-"/>
              <a:tabLst>
                <a:tab pos="725170" algn="l"/>
                <a:tab pos="725805" algn="l"/>
              </a:tabLst>
            </a:pPr>
            <a:r>
              <a:rPr sz="3000" spc="-5" dirty="0">
                <a:latin typeface="Arial"/>
                <a:cs typeface="Arial"/>
              </a:rPr>
              <a:t>translation</a:t>
            </a:r>
            <a:endParaRPr sz="3000">
              <a:latin typeface="Arial"/>
              <a:cs typeface="Arial"/>
            </a:endParaRPr>
          </a:p>
          <a:p>
            <a:pPr marL="725170" indent="-355600"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rotation</a:t>
            </a:r>
            <a:endParaRPr sz="3000">
              <a:latin typeface="Arial"/>
              <a:cs typeface="Arial"/>
            </a:endParaRPr>
          </a:p>
          <a:p>
            <a:pPr marL="725170" indent="-355600"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stretching</a:t>
            </a:r>
            <a:endParaRPr sz="3000">
              <a:latin typeface="Arial"/>
              <a:cs typeface="Arial"/>
            </a:endParaRPr>
          </a:p>
          <a:p>
            <a:pPr marL="725170" indent="-355600"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shearing,</a:t>
            </a:r>
            <a:endParaRPr sz="3000">
              <a:latin typeface="Arial"/>
              <a:cs typeface="Arial"/>
            </a:endParaRPr>
          </a:p>
          <a:p>
            <a:pPr marL="725170" indent="-355600">
              <a:buChar char="-"/>
              <a:tabLst>
                <a:tab pos="725170" algn="l"/>
                <a:tab pos="725805" algn="l"/>
                <a:tab pos="4067810" algn="l"/>
              </a:tabLst>
            </a:pPr>
            <a:r>
              <a:rPr sz="3000" spc="-5" dirty="0">
                <a:latin typeface="Arial"/>
                <a:cs typeface="Arial"/>
              </a:rPr>
              <a:t>lens distortions, </a:t>
            </a:r>
            <a:r>
              <a:rPr sz="3000" dirty="0">
                <a:latin typeface="Arial"/>
                <a:cs typeface="Arial"/>
              </a:rPr>
              <a:t>…	(go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crazy)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199148"/>
            <a:ext cx="7223760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72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5" y="2520911"/>
            <a:ext cx="4832985" cy="2462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Add </a:t>
            </a:r>
            <a:r>
              <a:rPr dirty="0">
                <a:latin typeface="Arial"/>
                <a:cs typeface="Arial"/>
              </a:rPr>
              <a:t>random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b="1" spc="-5" dirty="0">
                <a:latin typeface="Arial"/>
                <a:cs typeface="Arial"/>
              </a:rPr>
              <a:t>Testing</a:t>
            </a:r>
            <a:r>
              <a:rPr spc="-5" dirty="0">
                <a:latin typeface="Arial"/>
                <a:cs typeface="Arial"/>
              </a:rPr>
              <a:t>: </a:t>
            </a:r>
            <a:r>
              <a:rPr dirty="0">
                <a:latin typeface="Arial"/>
                <a:cs typeface="Arial"/>
              </a:rPr>
              <a:t>Marginalize </a:t>
            </a:r>
            <a:r>
              <a:rPr spc="-5" dirty="0">
                <a:latin typeface="Arial"/>
                <a:cs typeface="Arial"/>
              </a:rPr>
              <a:t>over the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69215" marR="3247390">
              <a:lnSpc>
                <a:spcPts val="2850"/>
              </a:lnSpc>
              <a:spcBef>
                <a:spcPts val="1735"/>
              </a:spcBef>
            </a:pPr>
            <a:r>
              <a:rPr b="1" spc="-5" dirty="0">
                <a:latin typeface="Arial"/>
                <a:cs typeface="Arial"/>
              </a:rPr>
              <a:t>Example</a:t>
            </a:r>
            <a:r>
              <a:rPr b="1" spc="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:  </a:t>
            </a:r>
            <a:r>
              <a:rPr spc="-5" dirty="0">
                <a:latin typeface="Arial"/>
                <a:cs typeface="Arial"/>
              </a:rPr>
              <a:t>Dropout</a:t>
            </a:r>
            <a:endParaRPr dirty="0">
              <a:latin typeface="Arial"/>
              <a:cs typeface="Arial"/>
            </a:endParaRPr>
          </a:p>
          <a:p>
            <a:pPr marL="69215" marR="2031364">
              <a:lnSpc>
                <a:spcPts val="2850"/>
              </a:lnSpc>
            </a:pPr>
            <a:r>
              <a:rPr spc="-5" dirty="0">
                <a:latin typeface="Arial"/>
                <a:cs typeface="Arial"/>
              </a:rPr>
              <a:t>Batch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Normalization  Data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Augmentation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45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199148"/>
            <a:ext cx="7223760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638" y="1833507"/>
            <a:ext cx="4832985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Add </a:t>
            </a:r>
            <a:r>
              <a:rPr dirty="0">
                <a:latin typeface="Arial"/>
                <a:cs typeface="Arial"/>
              </a:rPr>
              <a:t>random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b="1" spc="-5" dirty="0">
                <a:latin typeface="Arial"/>
                <a:cs typeface="Arial"/>
              </a:rPr>
              <a:t>Testing</a:t>
            </a:r>
            <a:r>
              <a:rPr spc="-5" dirty="0">
                <a:latin typeface="Arial"/>
                <a:cs typeface="Arial"/>
              </a:rPr>
              <a:t>: </a:t>
            </a:r>
            <a:r>
              <a:rPr dirty="0">
                <a:latin typeface="Arial"/>
                <a:cs typeface="Arial"/>
              </a:rPr>
              <a:t>Marginalize </a:t>
            </a:r>
            <a:r>
              <a:rPr spc="-5" dirty="0">
                <a:latin typeface="Arial"/>
                <a:cs typeface="Arial"/>
              </a:rPr>
              <a:t>over the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69215" marR="3247390">
              <a:lnSpc>
                <a:spcPts val="2850"/>
              </a:lnSpc>
              <a:spcBef>
                <a:spcPts val="1735"/>
              </a:spcBef>
            </a:pPr>
            <a:r>
              <a:rPr b="1" spc="-5" dirty="0">
                <a:latin typeface="Arial"/>
                <a:cs typeface="Arial"/>
              </a:rPr>
              <a:t>Example</a:t>
            </a:r>
            <a:r>
              <a:rPr b="1" spc="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:  </a:t>
            </a:r>
            <a:r>
              <a:rPr spc="-5" dirty="0">
                <a:latin typeface="Arial"/>
                <a:cs typeface="Arial"/>
              </a:rPr>
              <a:t>Dropout</a:t>
            </a:r>
            <a:endParaRPr dirty="0">
              <a:latin typeface="Arial"/>
              <a:cs typeface="Arial"/>
            </a:endParaRPr>
          </a:p>
          <a:p>
            <a:pPr marL="69215" marR="2031364">
              <a:lnSpc>
                <a:spcPts val="2850"/>
              </a:lnSpc>
            </a:pPr>
            <a:r>
              <a:rPr spc="-5" dirty="0">
                <a:latin typeface="Arial"/>
                <a:cs typeface="Arial"/>
              </a:rPr>
              <a:t>Batch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Normalization  Data Augmentation  DropConnect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5" y="5243244"/>
            <a:ext cx="40112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Wan et al, </a:t>
            </a:r>
            <a:r>
              <a:rPr sz="900" dirty="0">
                <a:latin typeface="Arial"/>
                <a:cs typeface="Arial"/>
              </a:rPr>
              <a:t>“Regularization </a:t>
            </a:r>
            <a:r>
              <a:rPr sz="900" spc="-5" dirty="0">
                <a:latin typeface="Arial"/>
                <a:cs typeface="Arial"/>
              </a:rPr>
              <a:t>of Neural Networks using DropConnect”, ICML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2013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04817" y="431304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63842" y="4217069"/>
            <a:ext cx="81974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3843" y="4199794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0" y="627423"/>
                </a:moveTo>
                <a:lnTo>
                  <a:pt x="14656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7615" y="4156269"/>
            <a:ext cx="1108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5293" y="4199794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1465647" y="6274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6293" y="4156269"/>
            <a:ext cx="1108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0217" y="4211194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0" y="510648"/>
                </a:moveTo>
                <a:lnTo>
                  <a:pt x="9062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91491" y="4159244"/>
            <a:ext cx="109799" cy="88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0218" y="424866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6692" y="4168369"/>
            <a:ext cx="94449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3216" y="431304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72216" y="4217069"/>
            <a:ext cx="81974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1589" y="431304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80591" y="4217069"/>
            <a:ext cx="81999" cy="105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29964" y="4313042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8988" y="4217069"/>
            <a:ext cx="81974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2815" y="424866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74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33665" y="4168369"/>
            <a:ext cx="94449" cy="107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8340" y="4211194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48" y="510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33517" y="4159244"/>
            <a:ext cx="109799" cy="88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6965" y="424866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3465" y="4168369"/>
            <a:ext cx="94449" cy="10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84442" y="424866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74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25266" y="4168369"/>
            <a:ext cx="94449" cy="107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03942" y="4220293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79" h="607060">
                <a:moveTo>
                  <a:pt x="868623" y="6069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23567" y="4161243"/>
            <a:ext cx="107924" cy="943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76043" y="424866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99" y="4731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16893" y="4168369"/>
            <a:ext cx="94449" cy="107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18592" y="424866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74"/>
                </a:moveTo>
                <a:lnTo>
                  <a:pt x="3317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15090" y="4168369"/>
            <a:ext cx="94424" cy="1078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62241" y="4220293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79" h="607060">
                <a:moveTo>
                  <a:pt x="0" y="606923"/>
                </a:moveTo>
                <a:lnTo>
                  <a:pt x="8686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3314" y="4161243"/>
            <a:ext cx="107924" cy="943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00840" y="3621945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6415" y="3545644"/>
            <a:ext cx="98249" cy="105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21066" y="3552269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23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39040" y="3495669"/>
            <a:ext cx="108674" cy="92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24766" y="3527520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22" y="416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33567" y="3488270"/>
            <a:ext cx="111049" cy="784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92466" y="3621945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24" y="2787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28041" y="3545644"/>
            <a:ext cx="98249" cy="1058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2692" y="3552269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23" y="39204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30666" y="3495669"/>
            <a:ext cx="108674" cy="92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18591" y="355196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00314" y="3495595"/>
            <a:ext cx="108774" cy="923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13217" y="3621369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9299"/>
                </a:moveTo>
                <a:lnTo>
                  <a:pt x="233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12941" y="3545520"/>
            <a:ext cx="98649" cy="1055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60591" y="3636895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49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13742" y="3549395"/>
            <a:ext cx="84749" cy="110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26964" y="3636420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29" h="307975">
                <a:moveTo>
                  <a:pt x="0" y="307899"/>
                </a:moveTo>
                <a:lnTo>
                  <a:pt x="1509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40189" y="3549269"/>
            <a:ext cx="85374" cy="1105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04818" y="3621369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9299"/>
                </a:moveTo>
                <a:lnTo>
                  <a:pt x="2334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04567" y="3545520"/>
            <a:ext cx="98624" cy="1055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10217" y="355196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49"/>
                </a:moveTo>
                <a:lnTo>
                  <a:pt x="608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91942" y="3495595"/>
            <a:ext cx="108749" cy="9234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10218" y="3527395"/>
            <a:ext cx="1204595" cy="417195"/>
          </a:xfrm>
          <a:custGeom>
            <a:avLst/>
            <a:gdLst/>
            <a:ahLst/>
            <a:cxnLst/>
            <a:rect l="l" t="t" r="r" b="b"/>
            <a:pathLst>
              <a:path w="1204595" h="417194">
                <a:moveTo>
                  <a:pt x="0" y="416924"/>
                </a:moveTo>
                <a:lnTo>
                  <a:pt x="120449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94914" y="3488144"/>
            <a:ext cx="111024" cy="785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11216" y="2871126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6999" y="3646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36616" y="2804693"/>
            <a:ext cx="104849" cy="996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19840" y="2953965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7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8840" y="2857988"/>
            <a:ext cx="81974" cy="1055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6841" y="2884314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94"/>
                </a:moveTo>
                <a:lnTo>
                  <a:pt x="324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07817" y="2808008"/>
            <a:ext cx="98249" cy="1058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55792" y="39006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87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64191" y="39006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87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72565" y="39006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87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80938" y="39006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13"/>
                </a:lnTo>
                <a:lnTo>
                  <a:pt x="28754" y="61003"/>
                </a:lnTo>
                <a:lnTo>
                  <a:pt x="61014" y="28747"/>
                </a:lnTo>
                <a:lnTo>
                  <a:pt x="101922" y="7595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87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55792" y="46781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96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64191" y="46781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72565" y="46781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3"/>
                </a:lnTo>
                <a:lnTo>
                  <a:pt x="254399" y="43649"/>
                </a:lnTo>
                <a:lnTo>
                  <a:pt x="286705" y="91996"/>
                </a:lnTo>
                <a:lnTo>
                  <a:pt x="298049" y="149024"/>
                </a:lnTo>
                <a:lnTo>
                  <a:pt x="290451" y="196126"/>
                </a:lnTo>
                <a:lnTo>
                  <a:pt x="269295" y="237034"/>
                </a:lnTo>
                <a:lnTo>
                  <a:pt x="237034" y="269295"/>
                </a:lnTo>
                <a:lnTo>
                  <a:pt x="19612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80938" y="46781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4"/>
                </a:moveTo>
                <a:lnTo>
                  <a:pt x="7597" y="101922"/>
                </a:lnTo>
                <a:lnTo>
                  <a:pt x="28754" y="61014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3"/>
                </a:lnTo>
                <a:lnTo>
                  <a:pt x="254424" y="43649"/>
                </a:lnTo>
                <a:lnTo>
                  <a:pt x="286708" y="91996"/>
                </a:lnTo>
                <a:lnTo>
                  <a:pt x="298049" y="149024"/>
                </a:lnTo>
                <a:lnTo>
                  <a:pt x="290454" y="196126"/>
                </a:lnTo>
                <a:lnTo>
                  <a:pt x="269302" y="237034"/>
                </a:lnTo>
                <a:lnTo>
                  <a:pt x="237045" y="269295"/>
                </a:lnTo>
                <a:lnTo>
                  <a:pt x="196136" y="290451"/>
                </a:lnTo>
                <a:lnTo>
                  <a:pt x="149024" y="298049"/>
                </a:lnTo>
                <a:lnTo>
                  <a:pt x="101922" y="290451"/>
                </a:lnTo>
                <a:lnTo>
                  <a:pt x="61014" y="269295"/>
                </a:lnTo>
                <a:lnTo>
                  <a:pt x="28754" y="237034"/>
                </a:lnTo>
                <a:lnTo>
                  <a:pt x="7597" y="196126"/>
                </a:lnTo>
                <a:lnTo>
                  <a:pt x="0" y="14902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62417" y="323575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8"/>
                </a:lnTo>
                <a:lnTo>
                  <a:pt x="28754" y="61016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65" y="11344"/>
                </a:lnTo>
                <a:lnTo>
                  <a:pt x="254424" y="43649"/>
                </a:lnTo>
                <a:lnTo>
                  <a:pt x="286730" y="91998"/>
                </a:lnTo>
                <a:lnTo>
                  <a:pt x="298074" y="149037"/>
                </a:lnTo>
                <a:lnTo>
                  <a:pt x="290476" y="196138"/>
                </a:lnTo>
                <a:lnTo>
                  <a:pt x="269318" y="237047"/>
                </a:lnTo>
                <a:lnTo>
                  <a:pt x="237054" y="269307"/>
                </a:lnTo>
                <a:lnTo>
                  <a:pt x="196138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70815" y="323575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8"/>
                </a:lnTo>
                <a:lnTo>
                  <a:pt x="28754" y="61016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8"/>
                </a:lnTo>
                <a:lnTo>
                  <a:pt x="298049" y="149037"/>
                </a:lnTo>
                <a:lnTo>
                  <a:pt x="290451" y="196138"/>
                </a:lnTo>
                <a:lnTo>
                  <a:pt x="269295" y="237047"/>
                </a:lnTo>
                <a:lnTo>
                  <a:pt x="237034" y="269307"/>
                </a:lnTo>
                <a:lnTo>
                  <a:pt x="196126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079189" y="323575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37"/>
                </a:moveTo>
                <a:lnTo>
                  <a:pt x="7597" y="101928"/>
                </a:lnTo>
                <a:lnTo>
                  <a:pt x="28754" y="61016"/>
                </a:lnTo>
                <a:lnTo>
                  <a:pt x="61014" y="28754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8"/>
                </a:lnTo>
                <a:lnTo>
                  <a:pt x="298049" y="149037"/>
                </a:lnTo>
                <a:lnTo>
                  <a:pt x="290451" y="196138"/>
                </a:lnTo>
                <a:lnTo>
                  <a:pt x="269295" y="237047"/>
                </a:lnTo>
                <a:lnTo>
                  <a:pt x="237034" y="269307"/>
                </a:lnTo>
                <a:lnTo>
                  <a:pt x="196126" y="290464"/>
                </a:lnTo>
                <a:lnTo>
                  <a:pt x="149024" y="298061"/>
                </a:lnTo>
                <a:lnTo>
                  <a:pt x="101922" y="290464"/>
                </a:lnTo>
                <a:lnTo>
                  <a:pt x="61014" y="269307"/>
                </a:lnTo>
                <a:lnTo>
                  <a:pt x="28754" y="237047"/>
                </a:lnTo>
                <a:lnTo>
                  <a:pt x="7597" y="196138"/>
                </a:lnTo>
                <a:lnTo>
                  <a:pt x="0" y="14903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70815" y="254163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7"/>
                </a:moveTo>
                <a:lnTo>
                  <a:pt x="7597" y="101923"/>
                </a:lnTo>
                <a:lnTo>
                  <a:pt x="28754" y="61013"/>
                </a:lnTo>
                <a:lnTo>
                  <a:pt x="61014" y="28753"/>
                </a:lnTo>
                <a:lnTo>
                  <a:pt x="101922" y="7597"/>
                </a:lnTo>
                <a:lnTo>
                  <a:pt x="149024" y="0"/>
                </a:lnTo>
                <a:lnTo>
                  <a:pt x="206052" y="11344"/>
                </a:lnTo>
                <a:lnTo>
                  <a:pt x="254399" y="43649"/>
                </a:lnTo>
                <a:lnTo>
                  <a:pt x="286705" y="91997"/>
                </a:lnTo>
                <a:lnTo>
                  <a:pt x="298049" y="149027"/>
                </a:lnTo>
                <a:lnTo>
                  <a:pt x="290451" y="196131"/>
                </a:lnTo>
                <a:lnTo>
                  <a:pt x="269295" y="237040"/>
                </a:lnTo>
                <a:lnTo>
                  <a:pt x="237034" y="269300"/>
                </a:lnTo>
                <a:lnTo>
                  <a:pt x="196126" y="290456"/>
                </a:lnTo>
                <a:lnTo>
                  <a:pt x="149024" y="298054"/>
                </a:lnTo>
                <a:lnTo>
                  <a:pt x="101922" y="290456"/>
                </a:lnTo>
                <a:lnTo>
                  <a:pt x="61014" y="269300"/>
                </a:lnTo>
                <a:lnTo>
                  <a:pt x="28754" y="237040"/>
                </a:lnTo>
                <a:lnTo>
                  <a:pt x="7597" y="196131"/>
                </a:lnTo>
                <a:lnTo>
                  <a:pt x="0" y="149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3186" y="4211269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0" y="510598"/>
                </a:moveTo>
                <a:lnTo>
                  <a:pt x="9062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14509" y="4159294"/>
            <a:ext cx="109824" cy="888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6135" y="4313093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36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95135" y="4217119"/>
            <a:ext cx="81974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52882" y="4313093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36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511907" y="4217119"/>
            <a:ext cx="81974" cy="105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15609" y="424874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49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56434" y="4168443"/>
            <a:ext cx="94449" cy="10787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49934" y="424874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24"/>
                </a:moveTo>
                <a:lnTo>
                  <a:pt x="3318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346508" y="4168443"/>
            <a:ext cx="94474" cy="10787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07210" y="424874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74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48061" y="4168443"/>
            <a:ext cx="94449" cy="1078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98837" y="4248743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74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839662" y="4168443"/>
            <a:ext cx="94449" cy="1078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23734" y="3622295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49" y="2783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59259" y="3546044"/>
            <a:ext cx="98299" cy="1057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47735" y="3527920"/>
            <a:ext cx="1200150" cy="416559"/>
          </a:xfrm>
          <a:custGeom>
            <a:avLst/>
            <a:gdLst/>
            <a:ahLst/>
            <a:cxnLst/>
            <a:rect l="l" t="t" r="r" b="b"/>
            <a:pathLst>
              <a:path w="1200150" h="416560">
                <a:moveTo>
                  <a:pt x="1199722" y="4163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56560" y="3488670"/>
            <a:ext cx="111024" cy="784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36136" y="362174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8924"/>
                </a:moveTo>
                <a:lnTo>
                  <a:pt x="2332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35735" y="3545895"/>
            <a:ext cx="98649" cy="10554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3785" y="3637044"/>
            <a:ext cx="147320" cy="307340"/>
          </a:xfrm>
          <a:custGeom>
            <a:avLst/>
            <a:gdLst/>
            <a:ahLst/>
            <a:cxnLst/>
            <a:rect l="l" t="t" r="r" b="b"/>
            <a:pathLst>
              <a:path w="147320" h="307339">
                <a:moveTo>
                  <a:pt x="146924" y="3072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36985" y="3549519"/>
            <a:ext cx="84724" cy="1106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49933" y="3636545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29" h="307975">
                <a:moveTo>
                  <a:pt x="0" y="307774"/>
                </a:moveTo>
                <a:lnTo>
                  <a:pt x="1509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163133" y="3549420"/>
            <a:ext cx="85374" cy="1104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27737" y="3621744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8924"/>
                </a:moveTo>
                <a:lnTo>
                  <a:pt x="2332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927361" y="3545895"/>
            <a:ext cx="98649" cy="10554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834110" y="2871455"/>
            <a:ext cx="417195" cy="364490"/>
          </a:xfrm>
          <a:custGeom>
            <a:avLst/>
            <a:gdLst/>
            <a:ahLst/>
            <a:cxnLst/>
            <a:rect l="l" t="t" r="r" b="b"/>
            <a:pathLst>
              <a:path w="417195" h="364489">
                <a:moveTo>
                  <a:pt x="417024" y="3643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59485" y="2805056"/>
            <a:ext cx="104849" cy="9962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42759" y="2954058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01760" y="2858084"/>
            <a:ext cx="81974" cy="10549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139810" y="2884406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21"/>
                </a:moveTo>
                <a:lnTo>
                  <a:pt x="3248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430860" y="2808113"/>
            <a:ext cx="98274" cy="1058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78636" y="39006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3"/>
                </a:lnTo>
                <a:lnTo>
                  <a:pt x="254549" y="43649"/>
                </a:lnTo>
                <a:lnTo>
                  <a:pt x="286855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80" y="290596"/>
                </a:lnTo>
                <a:lnTo>
                  <a:pt x="61052" y="269425"/>
                </a:lnTo>
                <a:lnTo>
                  <a:pt x="28773" y="237147"/>
                </a:lnTo>
                <a:lnTo>
                  <a:pt x="7603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187035" y="39006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43" y="11343"/>
                </a:lnTo>
                <a:lnTo>
                  <a:pt x="254524" y="43649"/>
                </a:lnTo>
                <a:lnTo>
                  <a:pt x="286843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70" y="290596"/>
                </a:lnTo>
                <a:lnTo>
                  <a:pt x="61041" y="269425"/>
                </a:lnTo>
                <a:lnTo>
                  <a:pt x="28766" y="237147"/>
                </a:lnTo>
                <a:lnTo>
                  <a:pt x="7600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95409" y="39006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62" y="11343"/>
                </a:lnTo>
                <a:lnTo>
                  <a:pt x="254524" y="43649"/>
                </a:lnTo>
                <a:lnTo>
                  <a:pt x="286852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70" y="290596"/>
                </a:lnTo>
                <a:lnTo>
                  <a:pt x="61041" y="269425"/>
                </a:lnTo>
                <a:lnTo>
                  <a:pt x="28766" y="237147"/>
                </a:lnTo>
                <a:lnTo>
                  <a:pt x="7600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403783" y="3900668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3"/>
                </a:lnTo>
                <a:lnTo>
                  <a:pt x="254549" y="43649"/>
                </a:lnTo>
                <a:lnTo>
                  <a:pt x="286855" y="92034"/>
                </a:lnTo>
                <a:lnTo>
                  <a:pt x="298199" y="149099"/>
                </a:lnTo>
                <a:lnTo>
                  <a:pt x="290598" y="196218"/>
                </a:lnTo>
                <a:lnTo>
                  <a:pt x="269433" y="237147"/>
                </a:lnTo>
                <a:lnTo>
                  <a:pt x="237157" y="269425"/>
                </a:lnTo>
                <a:lnTo>
                  <a:pt x="196228" y="290596"/>
                </a:lnTo>
                <a:lnTo>
                  <a:pt x="149099" y="298199"/>
                </a:lnTo>
                <a:lnTo>
                  <a:pt x="101980" y="290596"/>
                </a:lnTo>
                <a:lnTo>
                  <a:pt x="61052" y="269425"/>
                </a:lnTo>
                <a:lnTo>
                  <a:pt x="28773" y="237147"/>
                </a:lnTo>
                <a:lnTo>
                  <a:pt x="7603" y="19621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578636" y="46781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6"/>
                </a:lnTo>
                <a:lnTo>
                  <a:pt x="254549" y="43674"/>
                </a:lnTo>
                <a:lnTo>
                  <a:pt x="286855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80" y="290598"/>
                </a:lnTo>
                <a:lnTo>
                  <a:pt x="61052" y="269433"/>
                </a:lnTo>
                <a:lnTo>
                  <a:pt x="28773" y="237157"/>
                </a:lnTo>
                <a:lnTo>
                  <a:pt x="7603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87035" y="46781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43" y="11346"/>
                </a:lnTo>
                <a:lnTo>
                  <a:pt x="254524" y="43674"/>
                </a:lnTo>
                <a:lnTo>
                  <a:pt x="286843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70" y="290598"/>
                </a:lnTo>
                <a:lnTo>
                  <a:pt x="61041" y="269433"/>
                </a:lnTo>
                <a:lnTo>
                  <a:pt x="28766" y="237157"/>
                </a:lnTo>
                <a:lnTo>
                  <a:pt x="7600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95409" y="46781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0"/>
                </a:lnTo>
                <a:lnTo>
                  <a:pt x="28766" y="61041"/>
                </a:lnTo>
                <a:lnTo>
                  <a:pt x="61041" y="28766"/>
                </a:lnTo>
                <a:lnTo>
                  <a:pt x="101970" y="7600"/>
                </a:lnTo>
                <a:lnTo>
                  <a:pt x="149099" y="0"/>
                </a:lnTo>
                <a:lnTo>
                  <a:pt x="206162" y="11346"/>
                </a:lnTo>
                <a:lnTo>
                  <a:pt x="254524" y="43674"/>
                </a:lnTo>
                <a:lnTo>
                  <a:pt x="286852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70" y="290598"/>
                </a:lnTo>
                <a:lnTo>
                  <a:pt x="61041" y="269433"/>
                </a:lnTo>
                <a:lnTo>
                  <a:pt x="28766" y="237157"/>
                </a:lnTo>
                <a:lnTo>
                  <a:pt x="7600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403783" y="467819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3" y="101970"/>
                </a:lnTo>
                <a:lnTo>
                  <a:pt x="28773" y="61041"/>
                </a:lnTo>
                <a:lnTo>
                  <a:pt x="61052" y="28766"/>
                </a:lnTo>
                <a:lnTo>
                  <a:pt x="101980" y="7600"/>
                </a:lnTo>
                <a:lnTo>
                  <a:pt x="149099" y="0"/>
                </a:lnTo>
                <a:lnTo>
                  <a:pt x="206165" y="11346"/>
                </a:lnTo>
                <a:lnTo>
                  <a:pt x="254549" y="43674"/>
                </a:lnTo>
                <a:lnTo>
                  <a:pt x="286855" y="92037"/>
                </a:lnTo>
                <a:lnTo>
                  <a:pt x="298199" y="149099"/>
                </a:lnTo>
                <a:lnTo>
                  <a:pt x="290598" y="196228"/>
                </a:lnTo>
                <a:lnTo>
                  <a:pt x="269433" y="237157"/>
                </a:lnTo>
                <a:lnTo>
                  <a:pt x="237157" y="269433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80" y="290598"/>
                </a:lnTo>
                <a:lnTo>
                  <a:pt x="61052" y="269433"/>
                </a:lnTo>
                <a:lnTo>
                  <a:pt x="28773" y="237157"/>
                </a:lnTo>
                <a:lnTo>
                  <a:pt x="7603" y="196228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85261" y="323575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112"/>
                </a:moveTo>
                <a:lnTo>
                  <a:pt x="7603" y="101979"/>
                </a:lnTo>
                <a:lnTo>
                  <a:pt x="28773" y="61046"/>
                </a:lnTo>
                <a:lnTo>
                  <a:pt x="61052" y="28768"/>
                </a:lnTo>
                <a:lnTo>
                  <a:pt x="101980" y="7601"/>
                </a:lnTo>
                <a:lnTo>
                  <a:pt x="149099" y="0"/>
                </a:lnTo>
                <a:lnTo>
                  <a:pt x="206165" y="11349"/>
                </a:lnTo>
                <a:lnTo>
                  <a:pt x="254549" y="43669"/>
                </a:lnTo>
                <a:lnTo>
                  <a:pt x="286855" y="92043"/>
                </a:lnTo>
                <a:lnTo>
                  <a:pt x="298199" y="149112"/>
                </a:lnTo>
                <a:lnTo>
                  <a:pt x="290598" y="196231"/>
                </a:lnTo>
                <a:lnTo>
                  <a:pt x="269433" y="237159"/>
                </a:lnTo>
                <a:lnTo>
                  <a:pt x="237157" y="269438"/>
                </a:lnTo>
                <a:lnTo>
                  <a:pt x="196228" y="290608"/>
                </a:lnTo>
                <a:lnTo>
                  <a:pt x="149099" y="298211"/>
                </a:lnTo>
                <a:lnTo>
                  <a:pt x="101980" y="290608"/>
                </a:lnTo>
                <a:lnTo>
                  <a:pt x="61052" y="269438"/>
                </a:lnTo>
                <a:lnTo>
                  <a:pt x="28773" y="237159"/>
                </a:lnTo>
                <a:lnTo>
                  <a:pt x="7603" y="196231"/>
                </a:lnTo>
                <a:lnTo>
                  <a:pt x="0" y="14911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93659" y="323575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112"/>
                </a:moveTo>
                <a:lnTo>
                  <a:pt x="7600" y="101979"/>
                </a:lnTo>
                <a:lnTo>
                  <a:pt x="28766" y="61046"/>
                </a:lnTo>
                <a:lnTo>
                  <a:pt x="61041" y="28768"/>
                </a:lnTo>
                <a:lnTo>
                  <a:pt x="101970" y="7601"/>
                </a:lnTo>
                <a:lnTo>
                  <a:pt x="149099" y="0"/>
                </a:lnTo>
                <a:lnTo>
                  <a:pt x="206143" y="11349"/>
                </a:lnTo>
                <a:lnTo>
                  <a:pt x="254524" y="43669"/>
                </a:lnTo>
                <a:lnTo>
                  <a:pt x="286843" y="92043"/>
                </a:lnTo>
                <a:lnTo>
                  <a:pt x="298199" y="149112"/>
                </a:lnTo>
                <a:lnTo>
                  <a:pt x="290598" y="196231"/>
                </a:lnTo>
                <a:lnTo>
                  <a:pt x="269433" y="237159"/>
                </a:lnTo>
                <a:lnTo>
                  <a:pt x="237157" y="269438"/>
                </a:lnTo>
                <a:lnTo>
                  <a:pt x="196228" y="290608"/>
                </a:lnTo>
                <a:lnTo>
                  <a:pt x="149099" y="298211"/>
                </a:lnTo>
                <a:lnTo>
                  <a:pt x="101970" y="290608"/>
                </a:lnTo>
                <a:lnTo>
                  <a:pt x="61041" y="269438"/>
                </a:lnTo>
                <a:lnTo>
                  <a:pt x="28766" y="237159"/>
                </a:lnTo>
                <a:lnTo>
                  <a:pt x="7600" y="196231"/>
                </a:lnTo>
                <a:lnTo>
                  <a:pt x="0" y="14911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102033" y="323575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112"/>
                </a:moveTo>
                <a:lnTo>
                  <a:pt x="7600" y="101979"/>
                </a:lnTo>
                <a:lnTo>
                  <a:pt x="28766" y="61046"/>
                </a:lnTo>
                <a:lnTo>
                  <a:pt x="61041" y="28768"/>
                </a:lnTo>
                <a:lnTo>
                  <a:pt x="101970" y="7601"/>
                </a:lnTo>
                <a:lnTo>
                  <a:pt x="149099" y="0"/>
                </a:lnTo>
                <a:lnTo>
                  <a:pt x="206162" y="11349"/>
                </a:lnTo>
                <a:lnTo>
                  <a:pt x="254524" y="43669"/>
                </a:lnTo>
                <a:lnTo>
                  <a:pt x="286852" y="92043"/>
                </a:lnTo>
                <a:lnTo>
                  <a:pt x="298199" y="149112"/>
                </a:lnTo>
                <a:lnTo>
                  <a:pt x="290598" y="196231"/>
                </a:lnTo>
                <a:lnTo>
                  <a:pt x="269433" y="237159"/>
                </a:lnTo>
                <a:lnTo>
                  <a:pt x="237157" y="269438"/>
                </a:lnTo>
                <a:lnTo>
                  <a:pt x="196228" y="290608"/>
                </a:lnTo>
                <a:lnTo>
                  <a:pt x="149099" y="298211"/>
                </a:lnTo>
                <a:lnTo>
                  <a:pt x="101970" y="290608"/>
                </a:lnTo>
                <a:lnTo>
                  <a:pt x="61041" y="269438"/>
                </a:lnTo>
                <a:lnTo>
                  <a:pt x="28766" y="237159"/>
                </a:lnTo>
                <a:lnTo>
                  <a:pt x="7600" y="196231"/>
                </a:lnTo>
                <a:lnTo>
                  <a:pt x="0" y="14911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93659" y="254163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0" y="101972"/>
                </a:lnTo>
                <a:lnTo>
                  <a:pt x="28766" y="61043"/>
                </a:lnTo>
                <a:lnTo>
                  <a:pt x="61041" y="28767"/>
                </a:lnTo>
                <a:lnTo>
                  <a:pt x="101970" y="7601"/>
                </a:lnTo>
                <a:lnTo>
                  <a:pt x="149099" y="0"/>
                </a:lnTo>
                <a:lnTo>
                  <a:pt x="206143" y="11349"/>
                </a:lnTo>
                <a:lnTo>
                  <a:pt x="254524" y="43669"/>
                </a:lnTo>
                <a:lnTo>
                  <a:pt x="286843" y="92042"/>
                </a:lnTo>
                <a:lnTo>
                  <a:pt x="298199" y="149099"/>
                </a:lnTo>
                <a:lnTo>
                  <a:pt x="290598" y="196226"/>
                </a:lnTo>
                <a:lnTo>
                  <a:pt x="269433" y="237155"/>
                </a:lnTo>
                <a:lnTo>
                  <a:pt x="237157" y="269431"/>
                </a:lnTo>
                <a:lnTo>
                  <a:pt x="196228" y="290598"/>
                </a:lnTo>
                <a:lnTo>
                  <a:pt x="149099" y="298199"/>
                </a:lnTo>
                <a:lnTo>
                  <a:pt x="101970" y="290598"/>
                </a:lnTo>
                <a:lnTo>
                  <a:pt x="61041" y="269431"/>
                </a:lnTo>
                <a:lnTo>
                  <a:pt x="28766" y="237155"/>
                </a:lnTo>
                <a:lnTo>
                  <a:pt x="7600" y="196226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73</a:t>
            </a:fld>
            <a:endParaRPr/>
          </a:p>
        </p:txBody>
      </p:sp>
      <p:sp>
        <p:nvSpPr>
          <p:cNvPr id="125" name="object 125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6" name="object 126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41675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199148"/>
            <a:ext cx="7223760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5" y="2009379"/>
            <a:ext cx="4832985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Add </a:t>
            </a:r>
            <a:r>
              <a:rPr dirty="0">
                <a:latin typeface="Arial"/>
                <a:cs typeface="Arial"/>
              </a:rPr>
              <a:t>random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b="1" spc="-5" dirty="0">
                <a:latin typeface="Arial"/>
                <a:cs typeface="Arial"/>
              </a:rPr>
              <a:t>Testing</a:t>
            </a:r>
            <a:r>
              <a:rPr spc="-5" dirty="0">
                <a:latin typeface="Arial"/>
                <a:cs typeface="Arial"/>
              </a:rPr>
              <a:t>: </a:t>
            </a:r>
            <a:r>
              <a:rPr dirty="0">
                <a:latin typeface="Arial"/>
                <a:cs typeface="Arial"/>
              </a:rPr>
              <a:t>Marginalize </a:t>
            </a:r>
            <a:r>
              <a:rPr spc="-5" dirty="0">
                <a:latin typeface="Arial"/>
                <a:cs typeface="Arial"/>
              </a:rPr>
              <a:t>over the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69215" marR="3247390">
              <a:lnSpc>
                <a:spcPts val="2850"/>
              </a:lnSpc>
              <a:spcBef>
                <a:spcPts val="1735"/>
              </a:spcBef>
            </a:pPr>
            <a:r>
              <a:rPr b="1" spc="-5" dirty="0">
                <a:latin typeface="Arial"/>
                <a:cs typeface="Arial"/>
              </a:rPr>
              <a:t>Example</a:t>
            </a:r>
            <a:r>
              <a:rPr b="1" spc="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:  </a:t>
            </a:r>
            <a:r>
              <a:rPr spc="-5" dirty="0">
                <a:latin typeface="Arial"/>
                <a:cs typeface="Arial"/>
              </a:rPr>
              <a:t>Dropout</a:t>
            </a:r>
            <a:endParaRPr dirty="0">
              <a:latin typeface="Arial"/>
              <a:cs typeface="Arial"/>
            </a:endParaRPr>
          </a:p>
          <a:p>
            <a:pPr marL="69215" marR="1662430">
              <a:lnSpc>
                <a:spcPts val="2850"/>
              </a:lnSpc>
            </a:pPr>
            <a:r>
              <a:rPr spc="-5" dirty="0">
                <a:latin typeface="Arial"/>
                <a:cs typeface="Arial"/>
              </a:rPr>
              <a:t>Batch Normalization  Data Augmentation  DropConnect  Fractional </a:t>
            </a:r>
            <a:r>
              <a:rPr dirty="0">
                <a:latin typeface="Arial"/>
                <a:cs typeface="Arial"/>
              </a:rPr>
              <a:t>Max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Pooling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5243244"/>
            <a:ext cx="234696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Graham, </a:t>
            </a:r>
            <a:r>
              <a:rPr sz="900" dirty="0">
                <a:latin typeface="Arial"/>
                <a:cs typeface="Arial"/>
              </a:rPr>
              <a:t>“Fractional Max </a:t>
            </a:r>
            <a:r>
              <a:rPr sz="900" spc="-5" dirty="0">
                <a:latin typeface="Arial"/>
                <a:cs typeface="Arial"/>
              </a:rPr>
              <a:t>Pooling”, arXiv</a:t>
            </a:r>
            <a:r>
              <a:rPr sz="900" spc="-9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9192" y="3030796"/>
            <a:ext cx="4784290" cy="1456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8" y="5562144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84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7907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199148"/>
            <a:ext cx="7223760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151" y="2058291"/>
            <a:ext cx="4923790" cy="392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>
              <a:lnSpc>
                <a:spcPts val="2865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Add </a:t>
            </a:r>
            <a:r>
              <a:rPr dirty="0">
                <a:latin typeface="Arial"/>
                <a:cs typeface="Arial"/>
              </a:rPr>
              <a:t>random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102870">
              <a:lnSpc>
                <a:spcPts val="2865"/>
              </a:lnSpc>
            </a:pPr>
            <a:r>
              <a:rPr b="1" spc="-5" dirty="0">
                <a:latin typeface="Arial"/>
                <a:cs typeface="Arial"/>
              </a:rPr>
              <a:t>Testing</a:t>
            </a:r>
            <a:r>
              <a:rPr spc="-5" dirty="0">
                <a:latin typeface="Arial"/>
                <a:cs typeface="Arial"/>
              </a:rPr>
              <a:t>: </a:t>
            </a:r>
            <a:r>
              <a:rPr dirty="0">
                <a:latin typeface="Arial"/>
                <a:cs typeface="Arial"/>
              </a:rPr>
              <a:t>Marginalize </a:t>
            </a:r>
            <a:r>
              <a:rPr spc="-5" dirty="0">
                <a:latin typeface="Arial"/>
                <a:cs typeface="Arial"/>
              </a:rPr>
              <a:t>over the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160020" marR="3247390">
              <a:lnSpc>
                <a:spcPts val="2850"/>
              </a:lnSpc>
              <a:spcBef>
                <a:spcPts val="1735"/>
              </a:spcBef>
            </a:pPr>
            <a:r>
              <a:rPr b="1" spc="-5" dirty="0">
                <a:latin typeface="Arial"/>
                <a:cs typeface="Arial"/>
              </a:rPr>
              <a:t>Example</a:t>
            </a:r>
            <a:r>
              <a:rPr b="1" spc="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:  </a:t>
            </a:r>
            <a:r>
              <a:rPr spc="-5" dirty="0">
                <a:latin typeface="Arial"/>
                <a:cs typeface="Arial"/>
              </a:rPr>
              <a:t>Dropout</a:t>
            </a:r>
            <a:endParaRPr dirty="0">
              <a:latin typeface="Arial"/>
              <a:cs typeface="Arial"/>
            </a:endParaRPr>
          </a:p>
          <a:p>
            <a:pPr marL="160020" marR="1662430">
              <a:lnSpc>
                <a:spcPts val="2850"/>
              </a:lnSpc>
            </a:pPr>
            <a:r>
              <a:rPr spc="-5" dirty="0">
                <a:latin typeface="Arial"/>
                <a:cs typeface="Arial"/>
              </a:rPr>
              <a:t>Batch Normalization  Data Augmentation  DropConnect  Fractional </a:t>
            </a:r>
            <a:r>
              <a:rPr dirty="0">
                <a:latin typeface="Arial"/>
                <a:cs typeface="Arial"/>
              </a:rPr>
              <a:t>Max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Pooling  Stochastic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Depth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575"/>
              </a:spcBef>
            </a:pPr>
            <a:r>
              <a:rPr sz="900" spc="-5" dirty="0">
                <a:latin typeface="Arial"/>
                <a:cs typeface="Arial"/>
              </a:rPr>
              <a:t>Huang et al, </a:t>
            </a:r>
            <a:r>
              <a:rPr sz="900" dirty="0">
                <a:latin typeface="Arial"/>
                <a:cs typeface="Arial"/>
              </a:rPr>
              <a:t>“Deep </a:t>
            </a:r>
            <a:r>
              <a:rPr sz="900" spc="-5" dirty="0">
                <a:latin typeface="Arial"/>
                <a:cs typeface="Arial"/>
              </a:rPr>
              <a:t>Networks with Stochastic Depth”, ECCV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2684" y="31161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32683" y="31161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2709" y="285406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32709" y="285406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34" y="3059886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883" y="30166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883" y="30166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80758" y="263780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7509" y="266456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39658" y="2812807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23934" y="276958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3933" y="276958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00659" y="3273990"/>
            <a:ext cx="77999" cy="172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9658" y="2591735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3934" y="25485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23933" y="25485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40934" y="2721118"/>
            <a:ext cx="369570" cy="687070"/>
          </a:xfrm>
          <a:custGeom>
            <a:avLst/>
            <a:gdLst/>
            <a:ahLst/>
            <a:cxnLst/>
            <a:rect l="l" t="t" r="r" b="b"/>
            <a:pathLst>
              <a:path w="369570" h="687069">
                <a:moveTo>
                  <a:pt x="369249" y="686676"/>
                </a:moveTo>
                <a:lnTo>
                  <a:pt x="323270" y="683075"/>
                </a:lnTo>
                <a:lnTo>
                  <a:pt x="278046" y="672686"/>
                </a:lnTo>
                <a:lnTo>
                  <a:pt x="234182" y="656125"/>
                </a:lnTo>
                <a:lnTo>
                  <a:pt x="192279" y="634009"/>
                </a:lnTo>
                <a:lnTo>
                  <a:pt x="152940" y="606956"/>
                </a:lnTo>
                <a:lnTo>
                  <a:pt x="116768" y="575582"/>
                </a:lnTo>
                <a:lnTo>
                  <a:pt x="84366" y="540505"/>
                </a:lnTo>
                <a:lnTo>
                  <a:pt x="56336" y="502342"/>
                </a:lnTo>
                <a:lnTo>
                  <a:pt x="33282" y="461710"/>
                </a:lnTo>
                <a:lnTo>
                  <a:pt x="15806" y="419227"/>
                </a:lnTo>
                <a:lnTo>
                  <a:pt x="4511" y="375509"/>
                </a:lnTo>
                <a:lnTo>
                  <a:pt x="0" y="331174"/>
                </a:lnTo>
                <a:lnTo>
                  <a:pt x="2663" y="286839"/>
                </a:lnTo>
                <a:lnTo>
                  <a:pt x="12087" y="243121"/>
                </a:lnTo>
                <a:lnTo>
                  <a:pt x="27640" y="200638"/>
                </a:lnTo>
                <a:lnTo>
                  <a:pt x="48696" y="160005"/>
                </a:lnTo>
                <a:lnTo>
                  <a:pt x="74625" y="121842"/>
                </a:lnTo>
                <a:lnTo>
                  <a:pt x="104799" y="86764"/>
                </a:lnTo>
                <a:lnTo>
                  <a:pt x="156640" y="41285"/>
                </a:lnTo>
                <a:lnTo>
                  <a:pt x="214499" y="6222"/>
                </a:lnTo>
                <a:lnTo>
                  <a:pt x="222049" y="2674"/>
                </a:lnTo>
                <a:lnTo>
                  <a:pt x="223299" y="2099"/>
                </a:lnTo>
                <a:lnTo>
                  <a:pt x="224574" y="1532"/>
                </a:lnTo>
                <a:lnTo>
                  <a:pt x="225849" y="974"/>
                </a:lnTo>
                <a:lnTo>
                  <a:pt x="2280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2809" y="2680849"/>
            <a:ext cx="110224" cy="80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32684" y="40188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32683" y="40188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32709" y="3756745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2709" y="3756745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39634" y="396256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23883" y="39193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23883" y="39193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80758" y="354046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07509" y="3567245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39658" y="371547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23934" y="36722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3933" y="36722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00659" y="4176655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39658" y="349442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23934" y="34511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23933" y="34511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07460" y="3619944"/>
            <a:ext cx="403225" cy="690880"/>
          </a:xfrm>
          <a:custGeom>
            <a:avLst/>
            <a:gdLst/>
            <a:ahLst/>
            <a:cxnLst/>
            <a:rect l="l" t="t" r="r" b="b"/>
            <a:pathLst>
              <a:path w="403225" h="690879">
                <a:moveTo>
                  <a:pt x="402724" y="690523"/>
                </a:moveTo>
                <a:lnTo>
                  <a:pt x="356410" y="687449"/>
                </a:lnTo>
                <a:lnTo>
                  <a:pt x="310745" y="678549"/>
                </a:lnTo>
                <a:lnTo>
                  <a:pt x="266251" y="664310"/>
                </a:lnTo>
                <a:lnTo>
                  <a:pt x="223445" y="645216"/>
                </a:lnTo>
                <a:lnTo>
                  <a:pt x="182849" y="621753"/>
                </a:lnTo>
                <a:lnTo>
                  <a:pt x="144981" y="594407"/>
                </a:lnTo>
                <a:lnTo>
                  <a:pt x="110363" y="563663"/>
                </a:lnTo>
                <a:lnTo>
                  <a:pt x="79514" y="530006"/>
                </a:lnTo>
                <a:lnTo>
                  <a:pt x="52954" y="493922"/>
                </a:lnTo>
                <a:lnTo>
                  <a:pt x="31202" y="455897"/>
                </a:lnTo>
                <a:lnTo>
                  <a:pt x="14779" y="416415"/>
                </a:lnTo>
                <a:lnTo>
                  <a:pt x="4205" y="375962"/>
                </a:lnTo>
                <a:lnTo>
                  <a:pt x="0" y="335024"/>
                </a:lnTo>
                <a:lnTo>
                  <a:pt x="3004" y="290689"/>
                </a:lnTo>
                <a:lnTo>
                  <a:pt x="13407" y="246972"/>
                </a:lnTo>
                <a:lnTo>
                  <a:pt x="30521" y="204490"/>
                </a:lnTo>
                <a:lnTo>
                  <a:pt x="53659" y="163859"/>
                </a:lnTo>
                <a:lnTo>
                  <a:pt x="82131" y="125698"/>
                </a:lnTo>
                <a:lnTo>
                  <a:pt x="115249" y="90624"/>
                </a:lnTo>
                <a:lnTo>
                  <a:pt x="172162" y="45128"/>
                </a:lnTo>
                <a:lnTo>
                  <a:pt x="235674" y="10074"/>
                </a:lnTo>
                <a:lnTo>
                  <a:pt x="260724" y="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3109" y="3579470"/>
            <a:ext cx="109724" cy="80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2684" y="22135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2683" y="22135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32709" y="19513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2709" y="19513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39634" y="2157213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23883" y="21139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883" y="21139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80758" y="173513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07509" y="1761891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39658" y="191013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23934" y="186690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23933" y="18669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00659" y="2371317"/>
            <a:ext cx="77999" cy="172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39658" y="168906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23934" y="16458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23933" y="16458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40934" y="1818445"/>
            <a:ext cx="369570" cy="687070"/>
          </a:xfrm>
          <a:custGeom>
            <a:avLst/>
            <a:gdLst/>
            <a:ahLst/>
            <a:cxnLst/>
            <a:rect l="l" t="t" r="r" b="b"/>
            <a:pathLst>
              <a:path w="369570" h="687069">
                <a:moveTo>
                  <a:pt x="369249" y="686678"/>
                </a:moveTo>
                <a:lnTo>
                  <a:pt x="323270" y="683078"/>
                </a:lnTo>
                <a:lnTo>
                  <a:pt x="278046" y="672688"/>
                </a:lnTo>
                <a:lnTo>
                  <a:pt x="234182" y="656127"/>
                </a:lnTo>
                <a:lnTo>
                  <a:pt x="192279" y="634011"/>
                </a:lnTo>
                <a:lnTo>
                  <a:pt x="152940" y="606957"/>
                </a:lnTo>
                <a:lnTo>
                  <a:pt x="116768" y="575583"/>
                </a:lnTo>
                <a:lnTo>
                  <a:pt x="84366" y="540506"/>
                </a:lnTo>
                <a:lnTo>
                  <a:pt x="56336" y="502343"/>
                </a:lnTo>
                <a:lnTo>
                  <a:pt x="33282" y="461711"/>
                </a:lnTo>
                <a:lnTo>
                  <a:pt x="15806" y="419227"/>
                </a:lnTo>
                <a:lnTo>
                  <a:pt x="4511" y="375509"/>
                </a:lnTo>
                <a:lnTo>
                  <a:pt x="0" y="331174"/>
                </a:lnTo>
                <a:lnTo>
                  <a:pt x="2663" y="286839"/>
                </a:lnTo>
                <a:lnTo>
                  <a:pt x="12087" y="243121"/>
                </a:lnTo>
                <a:lnTo>
                  <a:pt x="27640" y="200638"/>
                </a:lnTo>
                <a:lnTo>
                  <a:pt x="48696" y="160005"/>
                </a:lnTo>
                <a:lnTo>
                  <a:pt x="74625" y="121842"/>
                </a:lnTo>
                <a:lnTo>
                  <a:pt x="104799" y="86764"/>
                </a:lnTo>
                <a:lnTo>
                  <a:pt x="156640" y="41285"/>
                </a:lnTo>
                <a:lnTo>
                  <a:pt x="214499" y="6222"/>
                </a:lnTo>
                <a:lnTo>
                  <a:pt x="222049" y="2674"/>
                </a:lnTo>
                <a:lnTo>
                  <a:pt x="223299" y="2099"/>
                </a:lnTo>
                <a:lnTo>
                  <a:pt x="224574" y="1532"/>
                </a:lnTo>
                <a:lnTo>
                  <a:pt x="225849" y="974"/>
                </a:lnTo>
                <a:lnTo>
                  <a:pt x="2280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52809" y="1778176"/>
            <a:ext cx="110224" cy="80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32684" y="49215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32683" y="49215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32709" y="46594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32709" y="46594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39634" y="4865242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23883" y="48220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883" y="48220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80758" y="444314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07509" y="4469918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39658" y="461814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23934" y="45749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23933" y="45749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00659" y="5079329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39658" y="43970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23934" y="43538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023933" y="43538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80660" y="4520142"/>
            <a:ext cx="429895" cy="693420"/>
          </a:xfrm>
          <a:custGeom>
            <a:avLst/>
            <a:gdLst/>
            <a:ahLst/>
            <a:cxnLst/>
            <a:rect l="l" t="t" r="r" b="b"/>
            <a:pathLst>
              <a:path w="429895" h="693420">
                <a:moveTo>
                  <a:pt x="429524" y="692998"/>
                </a:moveTo>
                <a:lnTo>
                  <a:pt x="380124" y="689924"/>
                </a:lnTo>
                <a:lnTo>
                  <a:pt x="331410" y="681024"/>
                </a:lnTo>
                <a:lnTo>
                  <a:pt x="283938" y="666785"/>
                </a:lnTo>
                <a:lnTo>
                  <a:pt x="238266" y="647691"/>
                </a:lnTo>
                <a:lnTo>
                  <a:pt x="194949" y="624228"/>
                </a:lnTo>
                <a:lnTo>
                  <a:pt x="154545" y="596882"/>
                </a:lnTo>
                <a:lnTo>
                  <a:pt x="117609" y="566138"/>
                </a:lnTo>
                <a:lnTo>
                  <a:pt x="84698" y="532481"/>
                </a:lnTo>
                <a:lnTo>
                  <a:pt x="56369" y="496397"/>
                </a:lnTo>
                <a:lnTo>
                  <a:pt x="33178" y="458372"/>
                </a:lnTo>
                <a:lnTo>
                  <a:pt x="15682" y="418890"/>
                </a:lnTo>
                <a:lnTo>
                  <a:pt x="4437" y="378437"/>
                </a:lnTo>
                <a:lnTo>
                  <a:pt x="0" y="337499"/>
                </a:lnTo>
                <a:lnTo>
                  <a:pt x="3275" y="293164"/>
                </a:lnTo>
                <a:lnTo>
                  <a:pt x="14462" y="249447"/>
                </a:lnTo>
                <a:lnTo>
                  <a:pt x="32824" y="206965"/>
                </a:lnTo>
                <a:lnTo>
                  <a:pt x="57629" y="166334"/>
                </a:lnTo>
                <a:lnTo>
                  <a:pt x="88141" y="128173"/>
                </a:lnTo>
                <a:lnTo>
                  <a:pt x="123624" y="93099"/>
                </a:lnTo>
                <a:lnTo>
                  <a:pt x="184602" y="47603"/>
                </a:lnTo>
                <a:lnTo>
                  <a:pt x="217896" y="28640"/>
                </a:lnTo>
                <a:lnTo>
                  <a:pt x="252649" y="12549"/>
                </a:lnTo>
                <a:lnTo>
                  <a:pt x="282499" y="1499"/>
                </a:lnTo>
                <a:lnTo>
                  <a:pt x="283999" y="999"/>
                </a:lnTo>
                <a:lnTo>
                  <a:pt x="2871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53359" y="4479543"/>
            <a:ext cx="109374" cy="81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75413" y="31161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75412" y="31161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75437" y="285406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75437" y="285406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82362" y="3059886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66612" y="30166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66612" y="30166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23487" y="263780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50238" y="266456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82387" y="2812807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66662" y="276958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6662" y="276958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43388" y="3273990"/>
            <a:ext cx="77999" cy="172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82387" y="2591735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66662" y="25485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66662" y="25485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47664" y="2717023"/>
            <a:ext cx="405765" cy="690880"/>
          </a:xfrm>
          <a:custGeom>
            <a:avLst/>
            <a:gdLst/>
            <a:ahLst/>
            <a:cxnLst/>
            <a:rect l="l" t="t" r="r" b="b"/>
            <a:pathLst>
              <a:path w="405764" h="690880">
                <a:moveTo>
                  <a:pt x="405249" y="690771"/>
                </a:moveTo>
                <a:lnTo>
                  <a:pt x="358642" y="687696"/>
                </a:lnTo>
                <a:lnTo>
                  <a:pt x="312688" y="678797"/>
                </a:lnTo>
                <a:lnTo>
                  <a:pt x="267912" y="664557"/>
                </a:lnTo>
                <a:lnTo>
                  <a:pt x="224836" y="645463"/>
                </a:lnTo>
                <a:lnTo>
                  <a:pt x="183983" y="622001"/>
                </a:lnTo>
                <a:lnTo>
                  <a:pt x="145877" y="594654"/>
                </a:lnTo>
                <a:lnTo>
                  <a:pt x="111042" y="563910"/>
                </a:lnTo>
                <a:lnTo>
                  <a:pt x="79999" y="530253"/>
                </a:lnTo>
                <a:lnTo>
                  <a:pt x="53273" y="494169"/>
                </a:lnTo>
                <a:lnTo>
                  <a:pt x="31387" y="456143"/>
                </a:lnTo>
                <a:lnTo>
                  <a:pt x="14864" y="416661"/>
                </a:lnTo>
                <a:lnTo>
                  <a:pt x="4227" y="376208"/>
                </a:lnTo>
                <a:lnTo>
                  <a:pt x="0" y="335269"/>
                </a:lnTo>
                <a:lnTo>
                  <a:pt x="3028" y="290934"/>
                </a:lnTo>
                <a:lnTo>
                  <a:pt x="13503" y="247216"/>
                </a:lnTo>
                <a:lnTo>
                  <a:pt x="30734" y="204733"/>
                </a:lnTo>
                <a:lnTo>
                  <a:pt x="54029" y="164100"/>
                </a:lnTo>
                <a:lnTo>
                  <a:pt x="82698" y="125937"/>
                </a:lnTo>
                <a:lnTo>
                  <a:pt x="116049" y="90859"/>
                </a:lnTo>
                <a:lnTo>
                  <a:pt x="173334" y="45380"/>
                </a:lnTo>
                <a:lnTo>
                  <a:pt x="237274" y="10317"/>
                </a:lnTo>
                <a:lnTo>
                  <a:pt x="262499" y="277"/>
                </a:lnTo>
                <a:lnTo>
                  <a:pt x="2632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95864" y="2676532"/>
            <a:ext cx="109699" cy="809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75413" y="40188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75412" y="40188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75437" y="3756745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975437" y="3756745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82362" y="396256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66612" y="39193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66612" y="39193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23487" y="354046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50238" y="3567245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82387" y="371547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166662" y="36722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66662" y="36722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143388" y="4176655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82387" y="349442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166662" y="34511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66662" y="34511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14163" y="3616720"/>
            <a:ext cx="438784" cy="694055"/>
          </a:xfrm>
          <a:custGeom>
            <a:avLst/>
            <a:gdLst/>
            <a:ahLst/>
            <a:cxnLst/>
            <a:rect l="l" t="t" r="r" b="b"/>
            <a:pathLst>
              <a:path w="438785" h="694054">
                <a:moveTo>
                  <a:pt x="438749" y="693748"/>
                </a:moveTo>
                <a:lnTo>
                  <a:pt x="388284" y="690674"/>
                </a:lnTo>
                <a:lnTo>
                  <a:pt x="338518" y="681774"/>
                </a:lnTo>
                <a:lnTo>
                  <a:pt x="290022" y="667535"/>
                </a:lnTo>
                <a:lnTo>
                  <a:pt x="243362" y="648441"/>
                </a:lnTo>
                <a:lnTo>
                  <a:pt x="199109" y="624978"/>
                </a:lnTo>
                <a:lnTo>
                  <a:pt x="157832" y="597632"/>
                </a:lnTo>
                <a:lnTo>
                  <a:pt x="120099" y="566888"/>
                </a:lnTo>
                <a:lnTo>
                  <a:pt x="86479" y="533231"/>
                </a:lnTo>
                <a:lnTo>
                  <a:pt x="57542" y="497147"/>
                </a:lnTo>
                <a:lnTo>
                  <a:pt x="33857" y="459122"/>
                </a:lnTo>
                <a:lnTo>
                  <a:pt x="15992" y="419640"/>
                </a:lnTo>
                <a:lnTo>
                  <a:pt x="4516" y="379187"/>
                </a:lnTo>
                <a:lnTo>
                  <a:pt x="0" y="338249"/>
                </a:lnTo>
                <a:lnTo>
                  <a:pt x="3368" y="293914"/>
                </a:lnTo>
                <a:lnTo>
                  <a:pt x="14824" y="250197"/>
                </a:lnTo>
                <a:lnTo>
                  <a:pt x="33618" y="207715"/>
                </a:lnTo>
                <a:lnTo>
                  <a:pt x="58999" y="167084"/>
                </a:lnTo>
                <a:lnTo>
                  <a:pt x="90218" y="128923"/>
                </a:lnTo>
                <a:lnTo>
                  <a:pt x="126524" y="93849"/>
                </a:lnTo>
                <a:lnTo>
                  <a:pt x="156641" y="69926"/>
                </a:lnTo>
                <a:lnTo>
                  <a:pt x="188880" y="48353"/>
                </a:lnTo>
                <a:lnTo>
                  <a:pt x="222930" y="29390"/>
                </a:lnTo>
                <a:lnTo>
                  <a:pt x="258474" y="13299"/>
                </a:lnTo>
                <a:lnTo>
                  <a:pt x="295199" y="324"/>
                </a:lnTo>
                <a:lnTo>
                  <a:pt x="296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96188" y="3576095"/>
            <a:ext cx="109249" cy="81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75413" y="22135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75412" y="22135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75437" y="19513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75437" y="19513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82362" y="2157213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166612" y="21139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6612" y="21139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23487" y="173513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50238" y="1761891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82387" y="191013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66662" y="186690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66662" y="18669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43388" y="2371317"/>
            <a:ext cx="77999" cy="172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182387" y="168906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66662" y="16458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166662" y="16458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94564" y="1819910"/>
            <a:ext cx="358775" cy="685800"/>
          </a:xfrm>
          <a:custGeom>
            <a:avLst/>
            <a:gdLst/>
            <a:ahLst/>
            <a:cxnLst/>
            <a:rect l="l" t="t" r="r" b="b"/>
            <a:pathLst>
              <a:path w="358775" h="685800">
                <a:moveTo>
                  <a:pt x="358349" y="685213"/>
                </a:moveTo>
                <a:lnTo>
                  <a:pt x="313729" y="681613"/>
                </a:lnTo>
                <a:lnTo>
                  <a:pt x="269846" y="671223"/>
                </a:lnTo>
                <a:lnTo>
                  <a:pt x="227284" y="654662"/>
                </a:lnTo>
                <a:lnTo>
                  <a:pt x="186627" y="632546"/>
                </a:lnTo>
                <a:lnTo>
                  <a:pt x="148458" y="605492"/>
                </a:lnTo>
                <a:lnTo>
                  <a:pt x="113362" y="574118"/>
                </a:lnTo>
                <a:lnTo>
                  <a:pt x="81922" y="539041"/>
                </a:lnTo>
                <a:lnTo>
                  <a:pt x="54722" y="500878"/>
                </a:lnTo>
                <a:lnTo>
                  <a:pt x="32346" y="460246"/>
                </a:lnTo>
                <a:lnTo>
                  <a:pt x="15377" y="417762"/>
                </a:lnTo>
                <a:lnTo>
                  <a:pt x="4401" y="374044"/>
                </a:lnTo>
                <a:lnTo>
                  <a:pt x="0" y="329709"/>
                </a:lnTo>
                <a:lnTo>
                  <a:pt x="3871" y="276561"/>
                </a:lnTo>
                <a:lnTo>
                  <a:pt x="17001" y="224480"/>
                </a:lnTo>
                <a:lnTo>
                  <a:pt x="38336" y="174532"/>
                </a:lnTo>
                <a:lnTo>
                  <a:pt x="66820" y="127782"/>
                </a:lnTo>
                <a:lnTo>
                  <a:pt x="101399" y="85299"/>
                </a:lnTo>
                <a:lnTo>
                  <a:pt x="151584" y="39820"/>
                </a:lnTo>
                <a:lnTo>
                  <a:pt x="207599" y="4757"/>
                </a:lnTo>
                <a:lnTo>
                  <a:pt x="214899" y="1209"/>
                </a:lnTo>
                <a:lnTo>
                  <a:pt x="2175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95463" y="1779731"/>
            <a:ext cx="110374" cy="803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975413" y="49215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75412" y="49215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975437" y="46594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75437" y="46594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82362" y="4865242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66612" y="48220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66612" y="48220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23487" y="444314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150238" y="4469918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82387" y="461814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66662" y="45749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166662" y="45749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143388" y="5079329"/>
            <a:ext cx="77999" cy="17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182387" y="43970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166662" y="43538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166662" y="43538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27563" y="4520493"/>
            <a:ext cx="425450" cy="692785"/>
          </a:xfrm>
          <a:custGeom>
            <a:avLst/>
            <a:gdLst/>
            <a:ahLst/>
            <a:cxnLst/>
            <a:rect l="l" t="t" r="r" b="b"/>
            <a:pathLst>
              <a:path w="425450" h="692785">
                <a:moveTo>
                  <a:pt x="425349" y="692648"/>
                </a:moveTo>
                <a:lnTo>
                  <a:pt x="376427" y="689574"/>
                </a:lnTo>
                <a:lnTo>
                  <a:pt x="328186" y="680674"/>
                </a:lnTo>
                <a:lnTo>
                  <a:pt x="281178" y="666435"/>
                </a:lnTo>
                <a:lnTo>
                  <a:pt x="235952" y="647341"/>
                </a:lnTo>
                <a:lnTo>
                  <a:pt x="193059" y="623878"/>
                </a:lnTo>
                <a:lnTo>
                  <a:pt x="153050" y="596532"/>
                </a:lnTo>
                <a:lnTo>
                  <a:pt x="116476" y="565788"/>
                </a:lnTo>
                <a:lnTo>
                  <a:pt x="83887" y="532131"/>
                </a:lnTo>
                <a:lnTo>
                  <a:pt x="55835" y="496047"/>
                </a:lnTo>
                <a:lnTo>
                  <a:pt x="32869" y="458022"/>
                </a:lnTo>
                <a:lnTo>
                  <a:pt x="15541" y="418540"/>
                </a:lnTo>
                <a:lnTo>
                  <a:pt x="4401" y="378087"/>
                </a:lnTo>
                <a:lnTo>
                  <a:pt x="0" y="337149"/>
                </a:lnTo>
                <a:lnTo>
                  <a:pt x="3232" y="292814"/>
                </a:lnTo>
                <a:lnTo>
                  <a:pt x="14297" y="249097"/>
                </a:lnTo>
                <a:lnTo>
                  <a:pt x="32465" y="206615"/>
                </a:lnTo>
                <a:lnTo>
                  <a:pt x="57010" y="165984"/>
                </a:lnTo>
                <a:lnTo>
                  <a:pt x="87206" y="127823"/>
                </a:lnTo>
                <a:lnTo>
                  <a:pt x="122324" y="92749"/>
                </a:lnTo>
                <a:lnTo>
                  <a:pt x="182665" y="47253"/>
                </a:lnTo>
                <a:lnTo>
                  <a:pt x="249999" y="12199"/>
                </a:lnTo>
                <a:lnTo>
                  <a:pt x="278049" y="1649"/>
                </a:lnTo>
                <a:lnTo>
                  <a:pt x="279549" y="1149"/>
                </a:lnTo>
                <a:lnTo>
                  <a:pt x="281024" y="649"/>
                </a:lnTo>
                <a:lnTo>
                  <a:pt x="2830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96038" y="4479917"/>
            <a:ext cx="109449" cy="811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9" name="object 14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75</a:t>
            </a:fld>
            <a:endParaRPr/>
          </a:p>
        </p:txBody>
      </p:sp>
      <p:sp>
        <p:nvSpPr>
          <p:cNvPr id="150" name="object 150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51" name="object 151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04752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20" y="1199148"/>
            <a:ext cx="7223760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11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151" y="2058291"/>
            <a:ext cx="4923790" cy="392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>
              <a:lnSpc>
                <a:spcPts val="2865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Training</a:t>
            </a:r>
            <a:r>
              <a:rPr spc="-5" dirty="0">
                <a:latin typeface="Arial"/>
                <a:cs typeface="Arial"/>
              </a:rPr>
              <a:t>: Add </a:t>
            </a:r>
            <a:r>
              <a:rPr dirty="0">
                <a:latin typeface="Arial"/>
                <a:cs typeface="Arial"/>
              </a:rPr>
              <a:t>random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102870">
              <a:lnSpc>
                <a:spcPts val="2865"/>
              </a:lnSpc>
            </a:pPr>
            <a:r>
              <a:rPr b="1" spc="-5" dirty="0">
                <a:latin typeface="Arial"/>
                <a:cs typeface="Arial"/>
              </a:rPr>
              <a:t>Testing</a:t>
            </a:r>
            <a:r>
              <a:rPr spc="-5" dirty="0">
                <a:latin typeface="Arial"/>
                <a:cs typeface="Arial"/>
              </a:rPr>
              <a:t>: </a:t>
            </a:r>
            <a:r>
              <a:rPr dirty="0">
                <a:latin typeface="Arial"/>
                <a:cs typeface="Arial"/>
              </a:rPr>
              <a:t>Marginalize </a:t>
            </a:r>
            <a:r>
              <a:rPr spc="-5" dirty="0">
                <a:latin typeface="Arial"/>
                <a:cs typeface="Arial"/>
              </a:rPr>
              <a:t>over the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noise</a:t>
            </a:r>
            <a:endParaRPr dirty="0">
              <a:latin typeface="Arial"/>
              <a:cs typeface="Arial"/>
            </a:endParaRPr>
          </a:p>
          <a:p>
            <a:pPr marL="160020" marR="3247390">
              <a:lnSpc>
                <a:spcPts val="2850"/>
              </a:lnSpc>
              <a:spcBef>
                <a:spcPts val="1735"/>
              </a:spcBef>
            </a:pPr>
            <a:r>
              <a:rPr b="1" spc="-5" dirty="0">
                <a:latin typeface="Arial"/>
                <a:cs typeface="Arial"/>
              </a:rPr>
              <a:t>Example</a:t>
            </a:r>
            <a:r>
              <a:rPr b="1" spc="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:  </a:t>
            </a:r>
            <a:r>
              <a:rPr spc="-5" dirty="0">
                <a:latin typeface="Arial"/>
                <a:cs typeface="Arial"/>
              </a:rPr>
              <a:t>Dropout</a:t>
            </a:r>
            <a:endParaRPr dirty="0">
              <a:latin typeface="Arial"/>
              <a:cs typeface="Arial"/>
            </a:endParaRPr>
          </a:p>
          <a:p>
            <a:pPr marL="160020" marR="1662430">
              <a:lnSpc>
                <a:spcPts val="2850"/>
              </a:lnSpc>
            </a:pPr>
            <a:r>
              <a:rPr spc="-5" dirty="0">
                <a:latin typeface="Arial"/>
                <a:cs typeface="Arial"/>
              </a:rPr>
              <a:t>Batch Normalization  Data Augmentation  DropConnect  Fractional </a:t>
            </a:r>
            <a:r>
              <a:rPr dirty="0">
                <a:latin typeface="Arial"/>
                <a:cs typeface="Arial"/>
              </a:rPr>
              <a:t>Max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Pooling  Stochastic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Depth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575"/>
              </a:spcBef>
            </a:pPr>
            <a:r>
              <a:rPr sz="900" spc="-5" dirty="0">
                <a:latin typeface="Arial"/>
                <a:cs typeface="Arial"/>
              </a:rPr>
              <a:t>Huang et al, </a:t>
            </a:r>
            <a:r>
              <a:rPr sz="900" dirty="0">
                <a:latin typeface="Arial"/>
                <a:cs typeface="Arial"/>
              </a:rPr>
              <a:t>“Deep </a:t>
            </a:r>
            <a:r>
              <a:rPr sz="900" spc="-5" dirty="0">
                <a:latin typeface="Arial"/>
                <a:cs typeface="Arial"/>
              </a:rPr>
              <a:t>Networks with Stochastic Depth”, ECCV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149" name="object 14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76</a:t>
            </a:fld>
            <a:endParaRPr/>
          </a:p>
        </p:txBody>
      </p:sp>
      <p:sp>
        <p:nvSpPr>
          <p:cNvPr id="150" name="object 150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51" name="object 151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01" y="2852936"/>
            <a:ext cx="5352060" cy="19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3438762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Optimization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b="1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Regularization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b="1" spc="-5" dirty="0" smtClean="0">
                <a:latin typeface="Arial"/>
                <a:cs typeface="Arial"/>
              </a:rPr>
              <a:t>Transfer Learning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b="1" spc="-5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Embedded Systems</a:t>
            </a:r>
            <a:endParaRPr lang="de-DE" spc="-10"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 – Part II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88998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5189" y="1271314"/>
            <a:ext cx="4827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10" dirty="0">
                <a:latin typeface="Arial"/>
                <a:cs typeface="Arial"/>
              </a:rPr>
              <a:t>Transfer</a:t>
            </a:r>
            <a:r>
              <a:rPr sz="4800" spc="-100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Learning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78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9150" y="2928280"/>
            <a:ext cx="654240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8970" marR="5080" indent="-1906905" algn="ctr"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“You </a:t>
            </a:r>
            <a:r>
              <a:rPr sz="3000" spc="-5" dirty="0">
                <a:latin typeface="Arial"/>
                <a:cs typeface="Arial"/>
              </a:rPr>
              <a:t>need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lot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data if </a:t>
            </a:r>
            <a:r>
              <a:rPr sz="3000" dirty="0">
                <a:latin typeface="Arial"/>
                <a:cs typeface="Arial"/>
              </a:rPr>
              <a:t>you </a:t>
            </a:r>
            <a:r>
              <a:rPr sz="3000" spc="-5" dirty="0">
                <a:latin typeface="Arial"/>
                <a:cs typeface="Arial"/>
              </a:rPr>
              <a:t>want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 smtClean="0">
                <a:latin typeface="Arial"/>
                <a:cs typeface="Arial"/>
              </a:rPr>
              <a:t>to</a:t>
            </a:r>
            <a:r>
              <a:rPr lang="de-DE" sz="3000" spc="-5" dirty="0" smtClean="0">
                <a:latin typeface="Arial"/>
                <a:cs typeface="Arial"/>
              </a:rPr>
              <a:t> </a:t>
            </a:r>
            <a:r>
              <a:rPr sz="3000" spc="-5" dirty="0" smtClean="0">
                <a:latin typeface="Arial"/>
                <a:cs typeface="Arial"/>
              </a:rPr>
              <a:t>train/use</a:t>
            </a:r>
            <a:r>
              <a:rPr sz="3000" spc="-15" dirty="0" smtClean="0">
                <a:latin typeface="Arial"/>
                <a:cs typeface="Arial"/>
              </a:rPr>
              <a:t> </a:t>
            </a:r>
            <a:r>
              <a:rPr lang="de-DE" sz="3000" spc="-5" dirty="0" smtClean="0">
                <a:latin typeface="Arial"/>
                <a:cs typeface="Arial"/>
              </a:rPr>
              <a:t>Deep Neural Networks</a:t>
            </a:r>
            <a:r>
              <a:rPr sz="3000" spc="-5" dirty="0" smtClean="0">
                <a:latin typeface="Arial"/>
                <a:cs typeface="Arial"/>
              </a:rPr>
              <a:t>”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6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115190" y="1667073"/>
            <a:ext cx="4827905" cy="751488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Transfer</a:t>
            </a:r>
            <a:r>
              <a:rPr spc="-10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79</a:t>
            </a:fld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 rot="18840000">
            <a:off x="2792517" y="3123056"/>
            <a:ext cx="3556803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00"/>
              </a:lnSpc>
            </a:pPr>
            <a:r>
              <a:rPr sz="7200" b="1" spc="155" dirty="0">
                <a:solidFill>
                  <a:srgbClr val="FF0000"/>
                </a:solidFill>
                <a:latin typeface="Trebuchet MS"/>
                <a:cs typeface="Trebuchet MS"/>
              </a:rPr>
              <a:t>BUSTED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1259150" y="2928280"/>
            <a:ext cx="654240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8970" marR="5080" indent="-1906905" algn="ctr"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“You </a:t>
            </a:r>
            <a:r>
              <a:rPr sz="3000" spc="-5" dirty="0">
                <a:latin typeface="Arial"/>
                <a:cs typeface="Arial"/>
              </a:rPr>
              <a:t>need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lot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data if </a:t>
            </a:r>
            <a:r>
              <a:rPr sz="3000" dirty="0">
                <a:latin typeface="Arial"/>
                <a:cs typeface="Arial"/>
              </a:rPr>
              <a:t>you </a:t>
            </a:r>
            <a:r>
              <a:rPr sz="3000" spc="-5" dirty="0">
                <a:latin typeface="Arial"/>
                <a:cs typeface="Arial"/>
              </a:rPr>
              <a:t>want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 smtClean="0">
                <a:latin typeface="Arial"/>
                <a:cs typeface="Arial"/>
              </a:rPr>
              <a:t>to</a:t>
            </a:r>
            <a:r>
              <a:rPr lang="de-DE" sz="3000" spc="-5" dirty="0" smtClean="0">
                <a:latin typeface="Arial"/>
                <a:cs typeface="Arial"/>
              </a:rPr>
              <a:t> </a:t>
            </a:r>
            <a:r>
              <a:rPr sz="3000" spc="-5" dirty="0" smtClean="0">
                <a:latin typeface="Arial"/>
                <a:cs typeface="Arial"/>
              </a:rPr>
              <a:t>train/use</a:t>
            </a:r>
            <a:r>
              <a:rPr sz="3000" spc="-15" dirty="0" smtClean="0">
                <a:latin typeface="Arial"/>
                <a:cs typeface="Arial"/>
              </a:rPr>
              <a:t> </a:t>
            </a:r>
            <a:r>
              <a:rPr lang="de-DE" sz="3000" spc="-5" dirty="0" smtClean="0">
                <a:latin typeface="Arial"/>
                <a:cs typeface="Arial"/>
              </a:rPr>
              <a:t>Deep Neural Networks</a:t>
            </a:r>
            <a:r>
              <a:rPr sz="3000" spc="-5" dirty="0" smtClean="0">
                <a:latin typeface="Arial"/>
                <a:cs typeface="Arial"/>
              </a:rPr>
              <a:t>”</a:t>
            </a:r>
            <a:endParaRPr sz="3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737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449" y="2287452"/>
            <a:ext cx="2277745" cy="300851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5244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What if the loss  function has </a:t>
            </a:r>
            <a:r>
              <a:rPr dirty="0">
                <a:latin typeface="Arial"/>
                <a:cs typeface="Arial"/>
              </a:rPr>
              <a:t>a  </a:t>
            </a:r>
            <a:r>
              <a:rPr b="1" spc="-5" dirty="0">
                <a:latin typeface="Arial"/>
                <a:cs typeface="Arial"/>
              </a:rPr>
              <a:t>local minima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or  </a:t>
            </a:r>
            <a:r>
              <a:rPr b="1" spc="-5" dirty="0">
                <a:latin typeface="Arial"/>
                <a:cs typeface="Arial"/>
              </a:rPr>
              <a:t>saddle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point</a:t>
            </a:r>
            <a:r>
              <a:rPr spc="-5" dirty="0">
                <a:latin typeface="Arial"/>
                <a:cs typeface="Arial"/>
              </a:rPr>
              <a:t>?</a:t>
            </a:r>
            <a:endParaRPr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Zero gradient,  gradient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descent  gets</a:t>
            </a:r>
            <a:r>
              <a:rPr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stuck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640" y="1934310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7274" y="2792208"/>
            <a:ext cx="170924" cy="17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2274" y="4351630"/>
            <a:ext cx="170924" cy="17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189" y="364194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6188" y="456101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8339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99" y="1037532"/>
            <a:ext cx="394970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Transfer Learning with</a:t>
            </a:r>
            <a:r>
              <a:rPr sz="2400" spc="-90" dirty="0"/>
              <a:t> </a:t>
            </a:r>
            <a:r>
              <a:rPr sz="2400" spc="-5" dirty="0"/>
              <a:t>CNNs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80</a:t>
            </a:fld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0830" y="5272641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1304" y="469614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304" y="412919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304" y="356224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1304" y="298970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1304" y="2419961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1304" y="185018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78405" y="1483823"/>
            <a:ext cx="16630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1. Train 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8212" y="926718"/>
            <a:ext cx="2265680" cy="5511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Donahue et al, </a:t>
            </a:r>
            <a:r>
              <a:rPr sz="700" dirty="0">
                <a:latin typeface="Arial"/>
                <a:cs typeface="Arial"/>
              </a:rPr>
              <a:t>“DeCAF: A </a:t>
            </a:r>
            <a:r>
              <a:rPr sz="700" spc="-5" dirty="0">
                <a:latin typeface="Arial"/>
                <a:cs typeface="Arial"/>
              </a:rPr>
              <a:t>Deep Convolutional Activation  Feature for Generic Visual Recognition”, ICML 2014  Razavian et al, </a:t>
            </a:r>
            <a:r>
              <a:rPr sz="700" dirty="0">
                <a:latin typeface="Arial"/>
                <a:cs typeface="Arial"/>
              </a:rPr>
              <a:t>“CNN </a:t>
            </a:r>
            <a:r>
              <a:rPr sz="700" spc="-5" dirty="0">
                <a:latin typeface="Arial"/>
                <a:cs typeface="Arial"/>
              </a:rPr>
              <a:t>Features Off-the-Shelf: An  Astounding Baseline for Recognition”, CVPR Workshops  2014</a:t>
            </a:r>
            <a:endParaRPr sz="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1145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99" y="1037532"/>
            <a:ext cx="394970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Transfer Learning with</a:t>
            </a:r>
            <a:r>
              <a:rPr sz="2400" spc="-90" dirty="0"/>
              <a:t> </a:t>
            </a:r>
            <a:r>
              <a:rPr sz="2400" spc="-5" dirty="0"/>
              <a:t>CNNs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60830" y="5272641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1304" y="469614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304" y="412919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304" y="356224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1304" y="298970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1304" y="2419961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1304" y="185018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78405" y="1483823"/>
            <a:ext cx="16630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1. Train 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9869" y="5278217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120343" y="470174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120343" y="413476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120343" y="356781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120343" y="299529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120343" y="242554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2795340" y="1501236"/>
            <a:ext cx="22656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2. Small Dataset </a:t>
            </a:r>
            <a:r>
              <a:rPr sz="1400" dirty="0">
                <a:latin typeface="Arial"/>
                <a:cs typeface="Arial"/>
              </a:rPr>
              <a:t>(C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048944" y="1829196"/>
          <a:ext cx="883919" cy="51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9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3958217" y="1937631"/>
            <a:ext cx="321545" cy="191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2291" y="2060235"/>
            <a:ext cx="224154" cy="318516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5" y="4936"/>
                </a:lnTo>
                <a:lnTo>
                  <a:pt x="42884" y="19377"/>
                </a:lnTo>
                <a:lnTo>
                  <a:pt x="79224" y="74562"/>
                </a:lnTo>
                <a:lnTo>
                  <a:pt x="93223" y="113334"/>
                </a:lnTo>
                <a:lnTo>
                  <a:pt x="103521" y="157150"/>
                </a:lnTo>
                <a:lnTo>
                  <a:pt x="109877" y="204675"/>
                </a:lnTo>
                <a:lnTo>
                  <a:pt x="112049" y="254571"/>
                </a:lnTo>
                <a:lnTo>
                  <a:pt x="112049" y="1337984"/>
                </a:lnTo>
                <a:lnTo>
                  <a:pt x="116052" y="1405650"/>
                </a:lnTo>
                <a:lnTo>
                  <a:pt x="127349" y="1466456"/>
                </a:lnTo>
                <a:lnTo>
                  <a:pt x="144871" y="1517975"/>
                </a:lnTo>
                <a:lnTo>
                  <a:pt x="167549" y="1557778"/>
                </a:lnTo>
                <a:lnTo>
                  <a:pt x="224099" y="1592534"/>
                </a:lnTo>
                <a:lnTo>
                  <a:pt x="167549" y="1627296"/>
                </a:lnTo>
                <a:lnTo>
                  <a:pt x="144871" y="1667106"/>
                </a:lnTo>
                <a:lnTo>
                  <a:pt x="127349" y="1718630"/>
                </a:lnTo>
                <a:lnTo>
                  <a:pt x="116052" y="1779440"/>
                </a:lnTo>
                <a:lnTo>
                  <a:pt x="112049" y="1847108"/>
                </a:lnTo>
                <a:lnTo>
                  <a:pt x="112049" y="2930531"/>
                </a:lnTo>
                <a:lnTo>
                  <a:pt x="108048" y="2998197"/>
                </a:lnTo>
                <a:lnTo>
                  <a:pt x="96755" y="3059003"/>
                </a:lnTo>
                <a:lnTo>
                  <a:pt x="79237" y="3110521"/>
                </a:lnTo>
                <a:lnTo>
                  <a:pt x="56560" y="3150325"/>
                </a:lnTo>
                <a:lnTo>
                  <a:pt x="29792" y="3175987"/>
                </a:lnTo>
                <a:lnTo>
                  <a:pt x="0" y="318508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44959" y="3527873"/>
            <a:ext cx="10604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118" y="5562144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289419" y="2037937"/>
            <a:ext cx="104140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Reinitialize  this and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08212" y="926718"/>
            <a:ext cx="2265680" cy="5511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Donahue et al, </a:t>
            </a:r>
            <a:r>
              <a:rPr sz="700" dirty="0">
                <a:latin typeface="Arial"/>
                <a:cs typeface="Arial"/>
              </a:rPr>
              <a:t>“DeCAF: A </a:t>
            </a:r>
            <a:r>
              <a:rPr sz="700" spc="-5" dirty="0">
                <a:latin typeface="Arial"/>
                <a:cs typeface="Arial"/>
              </a:rPr>
              <a:t>Deep Convolutional Activation  Feature for Generic Visual Recognition”, ICML 2014  Razavian et al, </a:t>
            </a:r>
            <a:r>
              <a:rPr sz="700" dirty="0">
                <a:latin typeface="Arial"/>
                <a:cs typeface="Arial"/>
              </a:rPr>
              <a:t>“CNN </a:t>
            </a:r>
            <a:r>
              <a:rPr sz="700" spc="-5" dirty="0">
                <a:latin typeface="Arial"/>
                <a:cs typeface="Arial"/>
              </a:rPr>
              <a:t>Features Off-the-Shelf: An  Astounding Baseline for Recognition”, CVPR Workshops  2014</a:t>
            </a:r>
            <a:endParaRPr sz="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37309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3762" y="1792056"/>
            <a:ext cx="885190" cy="611505"/>
          </a:xfrm>
          <a:custGeom>
            <a:avLst/>
            <a:gdLst/>
            <a:ahLst/>
            <a:cxnLst/>
            <a:rect l="l" t="t" r="r" b="b"/>
            <a:pathLst>
              <a:path w="885190" h="611505">
                <a:moveTo>
                  <a:pt x="0" y="0"/>
                </a:moveTo>
                <a:lnTo>
                  <a:pt x="884998" y="0"/>
                </a:lnTo>
                <a:lnTo>
                  <a:pt x="884998" y="611398"/>
                </a:lnTo>
                <a:lnTo>
                  <a:pt x="0" y="611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849" y="1040482"/>
            <a:ext cx="394970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/>
              <a:t>Transfer Learning with</a:t>
            </a:r>
            <a:r>
              <a:rPr sz="2400" spc="-90" dirty="0"/>
              <a:t> </a:t>
            </a:r>
            <a:r>
              <a:rPr sz="2400" spc="-5" dirty="0"/>
              <a:t>CNNs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60830" y="5272641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1304" y="469614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1304" y="412919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1304" y="356224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1304" y="298970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1304" y="2419961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51304" y="185018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78405" y="1483823"/>
            <a:ext cx="16630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1. Train 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9869" y="5278217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120343" y="470174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120343" y="413476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120343" y="356781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120343" y="299529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120343" y="242554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2795340" y="1501236"/>
            <a:ext cx="22656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2. Small Dataset </a:t>
            </a:r>
            <a:r>
              <a:rPr sz="1400" dirty="0">
                <a:latin typeface="Arial"/>
                <a:cs typeface="Arial"/>
              </a:rPr>
              <a:t>(C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048944" y="1829196"/>
          <a:ext cx="883919" cy="51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9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3958217" y="1937631"/>
            <a:ext cx="321545" cy="191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92291" y="2060235"/>
            <a:ext cx="224154" cy="318516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5" y="4936"/>
                </a:lnTo>
                <a:lnTo>
                  <a:pt x="42884" y="19377"/>
                </a:lnTo>
                <a:lnTo>
                  <a:pt x="79224" y="74562"/>
                </a:lnTo>
                <a:lnTo>
                  <a:pt x="93223" y="113334"/>
                </a:lnTo>
                <a:lnTo>
                  <a:pt x="103521" y="157150"/>
                </a:lnTo>
                <a:lnTo>
                  <a:pt x="109877" y="204675"/>
                </a:lnTo>
                <a:lnTo>
                  <a:pt x="112049" y="254571"/>
                </a:lnTo>
                <a:lnTo>
                  <a:pt x="112049" y="1337984"/>
                </a:lnTo>
                <a:lnTo>
                  <a:pt x="116052" y="1405650"/>
                </a:lnTo>
                <a:lnTo>
                  <a:pt x="127349" y="1466456"/>
                </a:lnTo>
                <a:lnTo>
                  <a:pt x="144871" y="1517975"/>
                </a:lnTo>
                <a:lnTo>
                  <a:pt x="167549" y="1557778"/>
                </a:lnTo>
                <a:lnTo>
                  <a:pt x="224099" y="1592534"/>
                </a:lnTo>
                <a:lnTo>
                  <a:pt x="167549" y="1627296"/>
                </a:lnTo>
                <a:lnTo>
                  <a:pt x="144871" y="1667106"/>
                </a:lnTo>
                <a:lnTo>
                  <a:pt x="127349" y="1718630"/>
                </a:lnTo>
                <a:lnTo>
                  <a:pt x="116052" y="1779440"/>
                </a:lnTo>
                <a:lnTo>
                  <a:pt x="112049" y="1847108"/>
                </a:lnTo>
                <a:lnTo>
                  <a:pt x="112049" y="2930531"/>
                </a:lnTo>
                <a:lnTo>
                  <a:pt x="108048" y="2998197"/>
                </a:lnTo>
                <a:lnTo>
                  <a:pt x="96755" y="3059003"/>
                </a:lnTo>
                <a:lnTo>
                  <a:pt x="79237" y="3110521"/>
                </a:lnTo>
                <a:lnTo>
                  <a:pt x="56560" y="3150325"/>
                </a:lnTo>
                <a:lnTo>
                  <a:pt x="29792" y="3175987"/>
                </a:lnTo>
                <a:lnTo>
                  <a:pt x="0" y="318508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44959" y="3527873"/>
            <a:ext cx="10604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9419" y="2037937"/>
            <a:ext cx="104140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Reinitialize  this and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75163" y="5273817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265637" y="4697342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6265637" y="413036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6265637" y="3563419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265637" y="299089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6275163" y="2778229"/>
            <a:ext cx="742315" cy="137795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198" y="0"/>
                </a:lnTo>
                <a:lnTo>
                  <a:pt x="742198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284688" y="2769564"/>
            <a:ext cx="723265" cy="137160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11430" rIns="0" bIns="0" rtlCol="0">
            <a:spAutoFit/>
          </a:bodyPr>
          <a:lstStyle/>
          <a:p>
            <a:pPr marL="132715"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Conv-512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75163" y="2604452"/>
            <a:ext cx="742315" cy="137795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198" y="0"/>
                </a:lnTo>
                <a:lnTo>
                  <a:pt x="742198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84688" y="2595787"/>
            <a:ext cx="723265" cy="134652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11430" rIns="0" bIns="0" rtlCol="0">
            <a:spAutoFit/>
          </a:bodyPr>
          <a:lstStyle/>
          <a:p>
            <a:pPr marL="132715">
              <a:spcBef>
                <a:spcPts val="90"/>
              </a:spcBef>
            </a:pPr>
            <a:r>
              <a:rPr sz="800" b="1" spc="-5" dirty="0">
                <a:latin typeface="Arial"/>
                <a:cs typeface="Arial"/>
              </a:rPr>
              <a:t>Conv-512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75163" y="2430675"/>
            <a:ext cx="742315" cy="137795"/>
          </a:xfrm>
          <a:custGeom>
            <a:avLst/>
            <a:gdLst/>
            <a:ahLst/>
            <a:cxnLst/>
            <a:rect l="l" t="t" r="r" b="b"/>
            <a:pathLst>
              <a:path w="742315" h="137794">
                <a:moveTo>
                  <a:pt x="0" y="0"/>
                </a:moveTo>
                <a:lnTo>
                  <a:pt x="742198" y="0"/>
                </a:lnTo>
                <a:lnTo>
                  <a:pt x="742198" y="137399"/>
                </a:lnTo>
                <a:lnTo>
                  <a:pt x="0" y="137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284688" y="2426590"/>
            <a:ext cx="723265" cy="129523"/>
          </a:xfrm>
          <a:prstGeom prst="rect">
            <a:avLst/>
          </a:prstGeom>
          <a:solidFill>
            <a:srgbClr val="FBE4CD"/>
          </a:solidFill>
        </p:spPr>
        <p:txBody>
          <a:bodyPr vert="horz" wrap="square" lIns="0" tIns="6350" rIns="0" bIns="0" rtlCol="0">
            <a:spAutoFit/>
          </a:bodyPr>
          <a:lstStyle/>
          <a:p>
            <a:pPr marL="152400">
              <a:spcBef>
                <a:spcPts val="50"/>
              </a:spcBef>
            </a:pPr>
            <a:r>
              <a:rPr sz="800" b="1" dirty="0">
                <a:latin typeface="Arial"/>
                <a:cs typeface="Arial"/>
              </a:rPr>
              <a:t>MaxPool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6265637" y="1851373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7203061" y="2097754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3455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07086" y="2056766"/>
            <a:ext cx="105499" cy="8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37585" y="2429499"/>
            <a:ext cx="224154" cy="2811780"/>
          </a:xfrm>
          <a:custGeom>
            <a:avLst/>
            <a:gdLst/>
            <a:ahLst/>
            <a:cxnLst/>
            <a:rect l="l" t="t" r="r" b="b"/>
            <a:pathLst>
              <a:path w="224154" h="2811779">
                <a:moveTo>
                  <a:pt x="0" y="0"/>
                </a:moveTo>
                <a:lnTo>
                  <a:pt x="21965" y="4936"/>
                </a:lnTo>
                <a:lnTo>
                  <a:pt x="42884" y="19377"/>
                </a:lnTo>
                <a:lnTo>
                  <a:pt x="79224" y="74562"/>
                </a:lnTo>
                <a:lnTo>
                  <a:pt x="93223" y="113334"/>
                </a:lnTo>
                <a:lnTo>
                  <a:pt x="103521" y="157150"/>
                </a:lnTo>
                <a:lnTo>
                  <a:pt x="109877" y="204675"/>
                </a:lnTo>
                <a:lnTo>
                  <a:pt x="112049" y="254571"/>
                </a:lnTo>
                <a:lnTo>
                  <a:pt x="112049" y="1151070"/>
                </a:lnTo>
                <a:lnTo>
                  <a:pt x="116052" y="1218746"/>
                </a:lnTo>
                <a:lnTo>
                  <a:pt x="127349" y="1279559"/>
                </a:lnTo>
                <a:lnTo>
                  <a:pt x="144871" y="1331082"/>
                </a:lnTo>
                <a:lnTo>
                  <a:pt x="167549" y="1370888"/>
                </a:lnTo>
                <a:lnTo>
                  <a:pt x="224099" y="1405644"/>
                </a:lnTo>
                <a:lnTo>
                  <a:pt x="167549" y="1440401"/>
                </a:lnTo>
                <a:lnTo>
                  <a:pt x="144871" y="1480207"/>
                </a:lnTo>
                <a:lnTo>
                  <a:pt x="127349" y="1531729"/>
                </a:lnTo>
                <a:lnTo>
                  <a:pt x="116052" y="1592542"/>
                </a:lnTo>
                <a:lnTo>
                  <a:pt x="112049" y="1660219"/>
                </a:lnTo>
                <a:lnTo>
                  <a:pt x="112049" y="2556717"/>
                </a:lnTo>
                <a:lnTo>
                  <a:pt x="108046" y="2624394"/>
                </a:lnTo>
                <a:lnTo>
                  <a:pt x="96749" y="2685206"/>
                </a:lnTo>
                <a:lnTo>
                  <a:pt x="79227" y="2736729"/>
                </a:lnTo>
                <a:lnTo>
                  <a:pt x="56549" y="2776535"/>
                </a:lnTo>
                <a:lnTo>
                  <a:pt x="29784" y="2802198"/>
                </a:lnTo>
                <a:lnTo>
                  <a:pt x="0" y="281129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654204" y="1995189"/>
            <a:ext cx="91249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r>
              <a:rPr sz="1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82</a:t>
            </a:fld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554935" y="2569584"/>
            <a:ext cx="1051560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With bigger  dataset,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train 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34711" y="3712001"/>
            <a:ext cx="1546860" cy="164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Lower learning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rate  </a:t>
            </a:r>
            <a:r>
              <a:rPr sz="1400" spc="-5" dirty="0">
                <a:latin typeface="Arial"/>
                <a:cs typeface="Arial"/>
              </a:rPr>
              <a:t>when finetuning;  1/10 of original LR  is good </a:t>
            </a:r>
            <a:r>
              <a:rPr sz="1400" dirty="0">
                <a:latin typeface="Arial"/>
                <a:cs typeface="Arial"/>
              </a:rPr>
              <a:t>starting  </a:t>
            </a:r>
            <a:r>
              <a:rPr sz="1400" spc="-5" dirty="0">
                <a:latin typeface="Arial"/>
                <a:cs typeface="Arial"/>
              </a:rPr>
              <a:t>point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40642" y="926718"/>
            <a:ext cx="3033395" cy="8089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79780" marR="508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Donahue et al, </a:t>
            </a:r>
            <a:r>
              <a:rPr sz="700" dirty="0">
                <a:latin typeface="Arial"/>
                <a:cs typeface="Arial"/>
              </a:rPr>
              <a:t>“DeCAF: A </a:t>
            </a:r>
            <a:r>
              <a:rPr sz="700" spc="-5" dirty="0">
                <a:latin typeface="Arial"/>
                <a:cs typeface="Arial"/>
              </a:rPr>
              <a:t>Deep Convolutional Activation  Feature for Generic Visual Recognition”, ICML 2014  Razavian et al, </a:t>
            </a:r>
            <a:r>
              <a:rPr sz="700" dirty="0">
                <a:latin typeface="Arial"/>
                <a:cs typeface="Arial"/>
              </a:rPr>
              <a:t>“CNN </a:t>
            </a:r>
            <a:r>
              <a:rPr sz="700" spc="-5" dirty="0">
                <a:latin typeface="Arial"/>
                <a:cs typeface="Arial"/>
              </a:rPr>
              <a:t>Features Off-the-Shelf: An  Astounding Baseline for Recognition”, CVPR Workshops  2014</a:t>
            </a:r>
            <a:endParaRPr sz="700">
              <a:latin typeface="Arial"/>
              <a:cs typeface="Arial"/>
            </a:endParaRPr>
          </a:p>
          <a:p>
            <a:pPr marL="12700">
              <a:spcBef>
                <a:spcPts val="350"/>
              </a:spcBef>
            </a:pPr>
            <a:r>
              <a:rPr sz="1400" spc="-5" dirty="0">
                <a:latin typeface="Arial"/>
                <a:cs typeface="Arial"/>
              </a:rPr>
              <a:t>3. Bigger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2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5" y="4941792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579" y="43653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9579" y="379834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579" y="3231400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9579" y="265886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9579" y="208912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579" y="151934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19874" y="1835459"/>
            <a:ext cx="975994" cy="735965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0" y="735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312" y="1773898"/>
            <a:ext cx="107024" cy="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7225" y="3919968"/>
            <a:ext cx="929005" cy="413384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0" y="0"/>
                </a:moveTo>
                <a:lnTo>
                  <a:pt x="0" y="4131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8717" y="4294819"/>
            <a:ext cx="110824" cy="8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3871" y="2634837"/>
            <a:ext cx="1372235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/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83</a:t>
            </a:fld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39930" y="1398348"/>
          <a:ext cx="5646417" cy="3800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3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1371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3972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03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marL="90170" marR="4292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811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5" y="4941792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579" y="43653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9579" y="379834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579" y="3231400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9579" y="265886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9579" y="208912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579" y="151934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19874" y="1835459"/>
            <a:ext cx="975994" cy="735965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0" y="735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312" y="1773898"/>
            <a:ext cx="107024" cy="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7225" y="3919968"/>
            <a:ext cx="929005" cy="413384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0" y="0"/>
                </a:moveTo>
                <a:lnTo>
                  <a:pt x="0" y="4131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8717" y="4294819"/>
            <a:ext cx="110824" cy="8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3871" y="2634837"/>
            <a:ext cx="1372235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/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84</a:t>
            </a:fld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39930" y="1398348"/>
          <a:ext cx="5646417" cy="3800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3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1371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3972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03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2705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Use Linear  Classifier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on  top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marL="90170" marR="4292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70675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654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5" y="4941792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9579" y="436531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9579" y="3798344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579" y="3231400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9579" y="265886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9579" y="2089125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579" y="1519348"/>
          <a:ext cx="742315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FC-1000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19874" y="1835459"/>
            <a:ext cx="975994" cy="735965"/>
          </a:xfrm>
          <a:custGeom>
            <a:avLst/>
            <a:gdLst/>
            <a:ahLst/>
            <a:cxnLst/>
            <a:rect l="l" t="t" r="r" b="b"/>
            <a:pathLst>
              <a:path w="975994" h="735964">
                <a:moveTo>
                  <a:pt x="975820" y="735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1312" y="1773898"/>
            <a:ext cx="107024" cy="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7225" y="3919968"/>
            <a:ext cx="929005" cy="413384"/>
          </a:xfrm>
          <a:custGeom>
            <a:avLst/>
            <a:gdLst/>
            <a:ahLst/>
            <a:cxnLst/>
            <a:rect l="l" t="t" r="r" b="b"/>
            <a:pathLst>
              <a:path w="929005" h="413385">
                <a:moveTo>
                  <a:pt x="928470" y="0"/>
                </a:moveTo>
                <a:lnTo>
                  <a:pt x="0" y="4131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8717" y="4294819"/>
            <a:ext cx="110824" cy="8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3871" y="2634837"/>
            <a:ext cx="1372235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/>
            <a:r>
              <a:rPr sz="1800" dirty="0">
                <a:latin typeface="Arial"/>
                <a:cs typeface="Arial"/>
              </a:rPr>
              <a:t>More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85</a:t>
            </a:fld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39930" y="1398348"/>
          <a:ext cx="5646417" cy="3800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3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1371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3972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03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2705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Use Linear  Classifier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on  top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27305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You’re in  trouble… Try  linear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classifier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from different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stages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975">
                <a:tc>
                  <a:txBody>
                    <a:bodyPr/>
                    <a:lstStyle/>
                    <a:p>
                      <a:pPr marL="90170" marR="429259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lot</a:t>
                      </a:r>
                      <a:r>
                        <a:rPr sz="18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706755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few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63220">
                        <a:lnSpc>
                          <a:spcPct val="100699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larger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number  of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5890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213" y="2392326"/>
            <a:ext cx="2623858" cy="242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425" y="1085008"/>
            <a:ext cx="7299959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Transfer learning with CNNs is</a:t>
            </a:r>
            <a:r>
              <a:rPr sz="3000" spc="-85" dirty="0"/>
              <a:t> </a:t>
            </a:r>
            <a:r>
              <a:rPr sz="3000" spc="-5" dirty="0"/>
              <a:t>pervasive…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4748214" y="2840389"/>
            <a:ext cx="3445210" cy="191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0766" y="2283081"/>
            <a:ext cx="24879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 Captioning: CNN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875" y="2238014"/>
            <a:ext cx="1882139" cy="393700"/>
          </a:xfrm>
          <a:custGeom>
            <a:avLst/>
            <a:gdLst/>
            <a:ahLst/>
            <a:cxnLst/>
            <a:rect l="l" t="t" r="r" b="b"/>
            <a:pathLst>
              <a:path w="1882139" h="393700">
                <a:moveTo>
                  <a:pt x="0" y="0"/>
                </a:moveTo>
                <a:lnTo>
                  <a:pt x="1881596" y="0"/>
                </a:lnTo>
                <a:lnTo>
                  <a:pt x="1881596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999" y="1545257"/>
            <a:ext cx="4300220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(it’s </a:t>
            </a:r>
            <a:r>
              <a:rPr spc="-5" dirty="0">
                <a:latin typeface="Arial"/>
                <a:cs typeface="Arial"/>
              </a:rPr>
              <a:t>the norm, not an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exception)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480"/>
              </a:spcBef>
            </a:pPr>
            <a:r>
              <a:rPr sz="1400" spc="-5" dirty="0">
                <a:latin typeface="Arial"/>
                <a:cs typeface="Arial"/>
              </a:rPr>
              <a:t>Object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1610" y="5112340"/>
            <a:ext cx="2310130" cy="28571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1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850" y="5229039"/>
            <a:ext cx="229679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2015. Reproduced with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86</a:t>
            </a:fld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4000" y="2308732"/>
            <a:ext cx="1111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(Fast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R-CNN)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09814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213" y="2392326"/>
            <a:ext cx="2623858" cy="242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425" y="1085008"/>
            <a:ext cx="7299959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Transfer learning with CNNs is</a:t>
            </a:r>
            <a:r>
              <a:rPr sz="3000" spc="-85" dirty="0"/>
              <a:t> </a:t>
            </a:r>
            <a:r>
              <a:rPr sz="3000" spc="-5" dirty="0"/>
              <a:t>pervasive…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23425" y="1545256"/>
            <a:ext cx="4290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(it’s </a:t>
            </a:r>
            <a:r>
              <a:rPr spc="-5" dirty="0">
                <a:latin typeface="Arial"/>
                <a:cs typeface="Arial"/>
              </a:rPr>
              <a:t>the norm, not an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exception)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8214" y="2840389"/>
            <a:ext cx="3445210" cy="191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0766" y="2283081"/>
            <a:ext cx="24879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 Captioning: CNN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875" y="2238014"/>
            <a:ext cx="1882139" cy="393700"/>
          </a:xfrm>
          <a:custGeom>
            <a:avLst/>
            <a:gdLst/>
            <a:ahLst/>
            <a:cxnLst/>
            <a:rect l="l" t="t" r="r" b="b"/>
            <a:pathLst>
              <a:path w="1882139" h="393700">
                <a:moveTo>
                  <a:pt x="0" y="0"/>
                </a:moveTo>
                <a:lnTo>
                  <a:pt x="1881596" y="0"/>
                </a:lnTo>
                <a:lnTo>
                  <a:pt x="1881596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4000" y="2099183"/>
            <a:ext cx="1337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Object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000" y="2308732"/>
            <a:ext cx="1111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(Fast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36040" y="3861269"/>
            <a:ext cx="1371600" cy="909319"/>
          </a:xfrm>
          <a:custGeom>
            <a:avLst/>
            <a:gdLst/>
            <a:ahLst/>
            <a:cxnLst/>
            <a:rect l="l" t="t" r="r" b="b"/>
            <a:pathLst>
              <a:path w="1371600" h="909320">
                <a:moveTo>
                  <a:pt x="0" y="0"/>
                </a:moveTo>
                <a:lnTo>
                  <a:pt x="1371597" y="0"/>
                </a:lnTo>
                <a:lnTo>
                  <a:pt x="1371597" y="908998"/>
                </a:lnTo>
                <a:lnTo>
                  <a:pt x="0" y="90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70839" y="2146187"/>
            <a:ext cx="1612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CNN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pretrained  on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48468" y="2787308"/>
            <a:ext cx="1054100" cy="805180"/>
          </a:xfrm>
          <a:custGeom>
            <a:avLst/>
            <a:gdLst/>
            <a:ahLst/>
            <a:cxnLst/>
            <a:rect l="l" t="t" r="r" b="b"/>
            <a:pathLst>
              <a:path w="1054100" h="805180">
                <a:moveTo>
                  <a:pt x="1053547" y="0"/>
                </a:moveTo>
                <a:lnTo>
                  <a:pt x="0" y="8049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31131" y="3540433"/>
            <a:ext cx="160274" cy="14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40722" y="3720969"/>
            <a:ext cx="1255395" cy="848994"/>
          </a:xfrm>
          <a:custGeom>
            <a:avLst/>
            <a:gdLst/>
            <a:ahLst/>
            <a:cxnLst/>
            <a:rect l="l" t="t" r="r" b="b"/>
            <a:pathLst>
              <a:path w="1255395" h="848995">
                <a:moveTo>
                  <a:pt x="0" y="0"/>
                </a:moveTo>
                <a:lnTo>
                  <a:pt x="1254897" y="0"/>
                </a:lnTo>
                <a:lnTo>
                  <a:pt x="1254897" y="848998"/>
                </a:lnTo>
                <a:lnTo>
                  <a:pt x="0" y="84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2016" y="2787308"/>
            <a:ext cx="438150" cy="943610"/>
          </a:xfrm>
          <a:custGeom>
            <a:avLst/>
            <a:gdLst/>
            <a:ahLst/>
            <a:cxnLst/>
            <a:rect l="l" t="t" r="r" b="b"/>
            <a:pathLst>
              <a:path w="438150" h="943610">
                <a:moveTo>
                  <a:pt x="0" y="0"/>
                </a:moveTo>
                <a:lnTo>
                  <a:pt x="438074" y="9431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83004" y="3696231"/>
            <a:ext cx="125999" cy="166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91610" y="5112340"/>
            <a:ext cx="2310130" cy="28571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1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4850" y="5229039"/>
            <a:ext cx="229679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2015. Reproduced with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87</a:t>
            </a:fld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503025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213" y="2392326"/>
            <a:ext cx="2623858" cy="2424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425" y="1085008"/>
            <a:ext cx="7299959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Transfer learning with CNNs is</a:t>
            </a:r>
            <a:r>
              <a:rPr sz="3000" spc="-85" dirty="0"/>
              <a:t> </a:t>
            </a:r>
            <a:r>
              <a:rPr sz="3000" spc="-5" dirty="0"/>
              <a:t>pervasive…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23425" y="1545256"/>
            <a:ext cx="4290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(it’s </a:t>
            </a:r>
            <a:r>
              <a:rPr spc="-5" dirty="0">
                <a:latin typeface="Arial"/>
                <a:cs typeface="Arial"/>
              </a:rPr>
              <a:t>the norm, not an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exception)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8214" y="2840389"/>
            <a:ext cx="3445210" cy="191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0766" y="2283081"/>
            <a:ext cx="24879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Image Captioning: CNN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RNN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875" y="2238014"/>
            <a:ext cx="1882139" cy="393700"/>
          </a:xfrm>
          <a:custGeom>
            <a:avLst/>
            <a:gdLst/>
            <a:ahLst/>
            <a:cxnLst/>
            <a:rect l="l" t="t" r="r" b="b"/>
            <a:pathLst>
              <a:path w="1882139" h="393700">
                <a:moveTo>
                  <a:pt x="0" y="0"/>
                </a:moveTo>
                <a:lnTo>
                  <a:pt x="1881596" y="0"/>
                </a:lnTo>
                <a:lnTo>
                  <a:pt x="1881596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4850" y="5221821"/>
            <a:ext cx="22967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Girshick, </a:t>
            </a:r>
            <a:r>
              <a:rPr sz="600" dirty="0">
                <a:latin typeface="Arial"/>
                <a:cs typeface="Arial"/>
              </a:rPr>
              <a:t>“Fast </a:t>
            </a:r>
            <a:r>
              <a:rPr sz="600" spc="-5" dirty="0">
                <a:latin typeface="Arial"/>
                <a:cs typeface="Arial"/>
              </a:rPr>
              <a:t>R-CNN”, ICCV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Ross Girshick, 2015. Reproduced with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000" y="2099183"/>
            <a:ext cx="1337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Object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000" y="2308732"/>
            <a:ext cx="1111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(Fast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R-CNN)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36040" y="3861269"/>
            <a:ext cx="1371600" cy="909319"/>
          </a:xfrm>
          <a:custGeom>
            <a:avLst/>
            <a:gdLst/>
            <a:ahLst/>
            <a:cxnLst/>
            <a:rect l="l" t="t" r="r" b="b"/>
            <a:pathLst>
              <a:path w="1371600" h="909320">
                <a:moveTo>
                  <a:pt x="0" y="0"/>
                </a:moveTo>
                <a:lnTo>
                  <a:pt x="1371597" y="0"/>
                </a:lnTo>
                <a:lnTo>
                  <a:pt x="1371597" y="908998"/>
                </a:lnTo>
                <a:lnTo>
                  <a:pt x="0" y="90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70839" y="2146187"/>
            <a:ext cx="1612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CNN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pretrained  on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8468" y="2787308"/>
            <a:ext cx="1054100" cy="805180"/>
          </a:xfrm>
          <a:custGeom>
            <a:avLst/>
            <a:gdLst/>
            <a:ahLst/>
            <a:cxnLst/>
            <a:rect l="l" t="t" r="r" b="b"/>
            <a:pathLst>
              <a:path w="1054100" h="805180">
                <a:moveTo>
                  <a:pt x="1053547" y="0"/>
                </a:moveTo>
                <a:lnTo>
                  <a:pt x="0" y="8049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31131" y="3540433"/>
            <a:ext cx="160274" cy="14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0722" y="3720969"/>
            <a:ext cx="1255395" cy="848994"/>
          </a:xfrm>
          <a:custGeom>
            <a:avLst/>
            <a:gdLst/>
            <a:ahLst/>
            <a:cxnLst/>
            <a:rect l="l" t="t" r="r" b="b"/>
            <a:pathLst>
              <a:path w="1255395" h="848995">
                <a:moveTo>
                  <a:pt x="0" y="0"/>
                </a:moveTo>
                <a:lnTo>
                  <a:pt x="1254897" y="0"/>
                </a:lnTo>
                <a:lnTo>
                  <a:pt x="1254897" y="848998"/>
                </a:lnTo>
                <a:lnTo>
                  <a:pt x="0" y="848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02016" y="2787308"/>
            <a:ext cx="438150" cy="943610"/>
          </a:xfrm>
          <a:custGeom>
            <a:avLst/>
            <a:gdLst/>
            <a:ahLst/>
            <a:cxnLst/>
            <a:rect l="l" t="t" r="r" b="b"/>
            <a:pathLst>
              <a:path w="438150" h="943610">
                <a:moveTo>
                  <a:pt x="0" y="0"/>
                </a:moveTo>
                <a:lnTo>
                  <a:pt x="438074" y="94311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83004" y="3696231"/>
            <a:ext cx="125999" cy="166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5263" y="4061469"/>
            <a:ext cx="2080895" cy="705485"/>
          </a:xfrm>
          <a:custGeom>
            <a:avLst/>
            <a:gdLst/>
            <a:ahLst/>
            <a:cxnLst/>
            <a:rect l="l" t="t" r="r" b="b"/>
            <a:pathLst>
              <a:path w="2080895" h="705485">
                <a:moveTo>
                  <a:pt x="0" y="0"/>
                </a:moveTo>
                <a:lnTo>
                  <a:pt x="2080795" y="0"/>
                </a:lnTo>
                <a:lnTo>
                  <a:pt x="2080795" y="704998"/>
                </a:lnTo>
                <a:lnTo>
                  <a:pt x="0" y="7049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09430" y="4826002"/>
            <a:ext cx="24644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Word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vectors</a:t>
            </a:r>
            <a:r>
              <a:rPr sz="18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pretrained</a:t>
            </a:r>
            <a:endParaRPr sz="1800">
              <a:latin typeface="Arial"/>
              <a:cs typeface="Arial"/>
            </a:endParaRPr>
          </a:p>
          <a:p>
            <a:pPr marL="1003300">
              <a:spcBef>
                <a:spcPts val="15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with</a:t>
            </a:r>
            <a:r>
              <a:rPr sz="18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word2vec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47212" y="4914692"/>
            <a:ext cx="662305" cy="200025"/>
          </a:xfrm>
          <a:custGeom>
            <a:avLst/>
            <a:gdLst/>
            <a:ahLst/>
            <a:cxnLst/>
            <a:rect l="l" t="t" r="r" b="b"/>
            <a:pathLst>
              <a:path w="662304" h="200025">
                <a:moveTo>
                  <a:pt x="0" y="199924"/>
                </a:moveTo>
                <a:lnTo>
                  <a:pt x="50998" y="198862"/>
                </a:lnTo>
                <a:lnTo>
                  <a:pt x="101786" y="195741"/>
                </a:lnTo>
                <a:lnTo>
                  <a:pt x="152153" y="190659"/>
                </a:lnTo>
                <a:lnTo>
                  <a:pt x="201886" y="183714"/>
                </a:lnTo>
                <a:lnTo>
                  <a:pt x="250777" y="175004"/>
                </a:lnTo>
                <a:lnTo>
                  <a:pt x="298613" y="164627"/>
                </a:lnTo>
                <a:lnTo>
                  <a:pt x="345183" y="152682"/>
                </a:lnTo>
                <a:lnTo>
                  <a:pt x="390278" y="139266"/>
                </a:lnTo>
                <a:lnTo>
                  <a:pt x="433686" y="124477"/>
                </a:lnTo>
                <a:lnTo>
                  <a:pt x="475197" y="108414"/>
                </a:lnTo>
                <a:lnTo>
                  <a:pt x="514598" y="91174"/>
                </a:lnTo>
                <a:lnTo>
                  <a:pt x="564939" y="65737"/>
                </a:lnTo>
                <a:lnTo>
                  <a:pt x="610348" y="38499"/>
                </a:lnTo>
                <a:lnTo>
                  <a:pt x="650273" y="9749"/>
                </a:lnTo>
                <a:lnTo>
                  <a:pt x="659348" y="2349"/>
                </a:lnTo>
                <a:lnTo>
                  <a:pt x="662073" y="0"/>
                </a:lnTo>
              </a:path>
            </a:pathLst>
          </a:custGeom>
          <a:ln w="2857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54249" y="4788404"/>
            <a:ext cx="134699" cy="1643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691610" y="5105121"/>
            <a:ext cx="2310130" cy="29341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88</a:t>
            </a:fld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126922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474" y="1271959"/>
            <a:ext cx="7573645" cy="851535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5" dirty="0"/>
              <a:t>Takeaway </a:t>
            </a:r>
            <a:r>
              <a:rPr sz="3000" b="1" dirty="0"/>
              <a:t>for </a:t>
            </a:r>
            <a:r>
              <a:rPr sz="3000" b="1" spc="-5" dirty="0"/>
              <a:t>your projects and</a:t>
            </a:r>
            <a:r>
              <a:rPr sz="3000" b="1" spc="-75" dirty="0"/>
              <a:t> </a:t>
            </a:r>
            <a:r>
              <a:rPr sz="3000" b="1" spc="-5" dirty="0"/>
              <a:t>beyond:</a:t>
            </a:r>
            <a:endParaRPr sz="3000"/>
          </a:p>
          <a:p>
            <a:pPr marL="12700">
              <a:spcBef>
                <a:spcPts val="20"/>
              </a:spcBef>
            </a:pPr>
            <a:r>
              <a:rPr sz="2400" spc="-5" dirty="0"/>
              <a:t>Have </a:t>
            </a:r>
            <a:r>
              <a:rPr sz="2400" dirty="0"/>
              <a:t>some </a:t>
            </a:r>
            <a:r>
              <a:rPr sz="2400" spc="-5" dirty="0"/>
              <a:t>dataset of interest but it has </a:t>
            </a:r>
            <a:r>
              <a:rPr sz="2400" dirty="0"/>
              <a:t>&lt; </a:t>
            </a:r>
            <a:r>
              <a:rPr sz="2400" spc="-5" dirty="0"/>
              <a:t>~1M</a:t>
            </a:r>
            <a:r>
              <a:rPr sz="2400" spc="-85" dirty="0"/>
              <a:t> </a:t>
            </a:r>
            <a:r>
              <a:rPr sz="2400" spc="-5" dirty="0"/>
              <a:t>images?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89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075" y="2456105"/>
            <a:ext cx="5983605" cy="2876107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861060" marR="5080" indent="-482600">
              <a:lnSpc>
                <a:spcPts val="2850"/>
              </a:lnSpc>
              <a:spcBef>
                <a:spcPts val="219"/>
              </a:spcBef>
              <a:buAutoNum type="arabicPeriod"/>
              <a:tabLst>
                <a:tab pos="861060" algn="l"/>
                <a:tab pos="861694" algn="l"/>
              </a:tabLst>
            </a:pPr>
            <a:r>
              <a:rPr spc="-5" dirty="0">
                <a:latin typeface="Arial"/>
                <a:cs typeface="Arial"/>
              </a:rPr>
              <a:t>Find </a:t>
            </a:r>
            <a:r>
              <a:rPr dirty="0">
                <a:latin typeface="Arial"/>
                <a:cs typeface="Arial"/>
              </a:rPr>
              <a:t>a very </a:t>
            </a:r>
            <a:r>
              <a:rPr spc="-5" dirty="0">
                <a:latin typeface="Arial"/>
                <a:cs typeface="Arial"/>
              </a:rPr>
              <a:t>large dataset that has  </a:t>
            </a:r>
            <a:r>
              <a:rPr dirty="0">
                <a:latin typeface="Arial"/>
                <a:cs typeface="Arial"/>
              </a:rPr>
              <a:t>similar </a:t>
            </a:r>
            <a:r>
              <a:rPr spc="-5" dirty="0">
                <a:latin typeface="Arial"/>
                <a:cs typeface="Arial"/>
              </a:rPr>
              <a:t>data, train </a:t>
            </a: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big </a:t>
            </a:r>
            <a:r>
              <a:rPr lang="de-DE" spc="-5" dirty="0" smtClean="0">
                <a:latin typeface="Arial"/>
                <a:cs typeface="Arial"/>
              </a:rPr>
              <a:t>Network</a:t>
            </a:r>
            <a:r>
              <a:rPr spc="-100" dirty="0" smtClean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there</a:t>
            </a:r>
            <a:endParaRPr dirty="0">
              <a:latin typeface="Arial"/>
              <a:cs typeface="Arial"/>
            </a:endParaRPr>
          </a:p>
          <a:p>
            <a:pPr marL="861060" indent="-482600">
              <a:lnSpc>
                <a:spcPts val="2760"/>
              </a:lnSpc>
              <a:buAutoNum type="arabicPeriod"/>
              <a:tabLst>
                <a:tab pos="861060" algn="l"/>
                <a:tab pos="861694" algn="l"/>
              </a:tabLst>
            </a:pPr>
            <a:r>
              <a:rPr spc="-5" dirty="0">
                <a:latin typeface="Arial"/>
                <a:cs typeface="Arial"/>
              </a:rPr>
              <a:t>Transfer learn to </a:t>
            </a:r>
            <a:r>
              <a:rPr dirty="0">
                <a:latin typeface="Arial"/>
                <a:cs typeface="Arial"/>
              </a:rPr>
              <a:t>your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dataset</a:t>
            </a:r>
            <a:endParaRPr dirty="0">
              <a:latin typeface="Arial"/>
              <a:cs typeface="Arial"/>
            </a:endParaRPr>
          </a:p>
          <a:p>
            <a:pPr marL="12700" marR="516890">
              <a:lnSpc>
                <a:spcPct val="100699"/>
              </a:lnSpc>
              <a:spcBef>
                <a:spcPts val="1860"/>
              </a:spcBef>
            </a:pPr>
            <a:r>
              <a:rPr sz="1800" spc="-5" dirty="0">
                <a:latin typeface="Arial"/>
                <a:cs typeface="Arial"/>
              </a:rPr>
              <a:t>Deep learning frameworks provide </a:t>
            </a:r>
            <a:r>
              <a:rPr sz="1800" dirty="0">
                <a:latin typeface="Arial"/>
                <a:cs typeface="Arial"/>
              </a:rPr>
              <a:t>a “Model </a:t>
            </a:r>
            <a:r>
              <a:rPr sz="1800" spc="-5" dirty="0">
                <a:latin typeface="Arial"/>
                <a:cs typeface="Arial"/>
              </a:rPr>
              <a:t>Zoo” of  pretrained </a:t>
            </a:r>
            <a:r>
              <a:rPr sz="1800" dirty="0">
                <a:latin typeface="Arial"/>
                <a:cs typeface="Arial"/>
              </a:rPr>
              <a:t>models so you </a:t>
            </a:r>
            <a:r>
              <a:rPr sz="1800" spc="-5" dirty="0">
                <a:latin typeface="Arial"/>
                <a:cs typeface="Arial"/>
              </a:rPr>
              <a:t>don’t need to train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own</a:t>
            </a:r>
            <a:endParaRPr sz="1800" dirty="0">
              <a:latin typeface="Arial"/>
              <a:cs typeface="Arial"/>
            </a:endParaRPr>
          </a:p>
          <a:p>
            <a:pPr marL="12700" marR="666115">
              <a:lnSpc>
                <a:spcPct val="100699"/>
              </a:lnSpc>
              <a:spcBef>
                <a:spcPts val="750"/>
              </a:spcBef>
            </a:pPr>
            <a:r>
              <a:rPr sz="1800" spc="-5" dirty="0">
                <a:latin typeface="Arial"/>
                <a:cs typeface="Arial"/>
              </a:rPr>
              <a:t>Caffe: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https://github.com/BVLC/caffe/wiki/Model-Zoo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TensorFlow: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https://github.com/tensorflow/models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PyTorch: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https://github.com/pytorch/vision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34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253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448" y="2287452"/>
            <a:ext cx="2227580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What if the loss  function has </a:t>
            </a:r>
            <a:r>
              <a:rPr dirty="0">
                <a:latin typeface="Arial"/>
                <a:cs typeface="Arial"/>
              </a:rPr>
              <a:t>a  </a:t>
            </a:r>
            <a:r>
              <a:rPr b="1" spc="-5" dirty="0">
                <a:latin typeface="Arial"/>
                <a:cs typeface="Arial"/>
              </a:rPr>
              <a:t>local minima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or  </a:t>
            </a:r>
            <a:r>
              <a:rPr b="1" spc="-5" dirty="0">
                <a:latin typeface="Arial"/>
                <a:cs typeface="Arial"/>
              </a:rPr>
              <a:t>saddle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point</a:t>
            </a:r>
            <a:r>
              <a:rPr spc="-5" dirty="0">
                <a:latin typeface="Arial"/>
                <a:cs typeface="Arial"/>
              </a:rPr>
              <a:t>?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640" y="1934310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6" y="67209"/>
                </a:lnTo>
                <a:lnTo>
                  <a:pt x="137560" y="54989"/>
                </a:lnTo>
                <a:lnTo>
                  <a:pt x="182887" y="47174"/>
                </a:lnTo>
                <a:lnTo>
                  <a:pt x="231466" y="38791"/>
                </a:lnTo>
                <a:lnTo>
                  <a:pt x="282734" y="30265"/>
                </a:lnTo>
                <a:lnTo>
                  <a:pt x="336130" y="22024"/>
                </a:lnTo>
                <a:lnTo>
                  <a:pt x="391091" y="14493"/>
                </a:lnTo>
                <a:lnTo>
                  <a:pt x="447056" y="8099"/>
                </a:lnTo>
                <a:lnTo>
                  <a:pt x="503463" y="3268"/>
                </a:lnTo>
                <a:lnTo>
                  <a:pt x="559749" y="426"/>
                </a:lnTo>
                <a:lnTo>
                  <a:pt x="615354" y="0"/>
                </a:lnTo>
                <a:lnTo>
                  <a:pt x="669715" y="2415"/>
                </a:lnTo>
                <a:lnTo>
                  <a:pt x="722271" y="8099"/>
                </a:lnTo>
                <a:lnTo>
                  <a:pt x="772458" y="17477"/>
                </a:lnTo>
                <a:lnTo>
                  <a:pt x="819717" y="30976"/>
                </a:lnTo>
                <a:lnTo>
                  <a:pt x="863484" y="49021"/>
                </a:lnTo>
                <a:lnTo>
                  <a:pt x="903198" y="72040"/>
                </a:lnTo>
                <a:lnTo>
                  <a:pt x="956199" y="120827"/>
                </a:lnTo>
                <a:lnTo>
                  <a:pt x="979973" y="151919"/>
                </a:lnTo>
                <a:lnTo>
                  <a:pt x="1002171" y="186895"/>
                </a:lnTo>
                <a:lnTo>
                  <a:pt x="1022973" y="225319"/>
                </a:lnTo>
                <a:lnTo>
                  <a:pt x="1042561" y="266756"/>
                </a:lnTo>
                <a:lnTo>
                  <a:pt x="1061116" y="310769"/>
                </a:lnTo>
                <a:lnTo>
                  <a:pt x="1078819" y="356922"/>
                </a:lnTo>
                <a:lnTo>
                  <a:pt x="1095852" y="404781"/>
                </a:lnTo>
                <a:lnTo>
                  <a:pt x="1112395" y="453908"/>
                </a:lnTo>
                <a:lnTo>
                  <a:pt x="1128630" y="503868"/>
                </a:lnTo>
                <a:lnTo>
                  <a:pt x="1144737" y="554225"/>
                </a:lnTo>
                <a:lnTo>
                  <a:pt x="1160899" y="604543"/>
                </a:lnTo>
                <a:lnTo>
                  <a:pt x="1177296" y="654386"/>
                </a:lnTo>
                <a:lnTo>
                  <a:pt x="1194109" y="703318"/>
                </a:lnTo>
                <a:lnTo>
                  <a:pt x="1211520" y="750904"/>
                </a:lnTo>
                <a:lnTo>
                  <a:pt x="1229710" y="796707"/>
                </a:lnTo>
                <a:lnTo>
                  <a:pt x="1248859" y="840291"/>
                </a:lnTo>
                <a:lnTo>
                  <a:pt x="1269149" y="881221"/>
                </a:lnTo>
                <a:lnTo>
                  <a:pt x="1290762" y="919061"/>
                </a:lnTo>
                <a:lnTo>
                  <a:pt x="1313877" y="953375"/>
                </a:lnTo>
                <a:lnTo>
                  <a:pt x="1338678" y="983726"/>
                </a:lnTo>
                <a:lnTo>
                  <a:pt x="1394056" y="1030799"/>
                </a:lnTo>
                <a:lnTo>
                  <a:pt x="1457046" y="1056535"/>
                </a:lnTo>
                <a:lnTo>
                  <a:pt x="1527635" y="1061473"/>
                </a:lnTo>
                <a:lnTo>
                  <a:pt x="1565811" y="1057349"/>
                </a:lnTo>
                <a:lnTo>
                  <a:pt x="1605667" y="1049381"/>
                </a:lnTo>
                <a:lnTo>
                  <a:pt x="1647020" y="1037982"/>
                </a:lnTo>
                <a:lnTo>
                  <a:pt x="1689688" y="1023565"/>
                </a:lnTo>
                <a:lnTo>
                  <a:pt x="1733491" y="1006542"/>
                </a:lnTo>
                <a:lnTo>
                  <a:pt x="1778247" y="987328"/>
                </a:lnTo>
                <a:lnTo>
                  <a:pt x="1823774" y="966334"/>
                </a:lnTo>
                <a:lnTo>
                  <a:pt x="1869890" y="943974"/>
                </a:lnTo>
                <a:lnTo>
                  <a:pt x="1916414" y="920661"/>
                </a:lnTo>
                <a:lnTo>
                  <a:pt x="1963164" y="896808"/>
                </a:lnTo>
                <a:lnTo>
                  <a:pt x="2009959" y="872829"/>
                </a:lnTo>
                <a:lnTo>
                  <a:pt x="2056617" y="849135"/>
                </a:lnTo>
                <a:lnTo>
                  <a:pt x="2102956" y="826140"/>
                </a:lnTo>
                <a:lnTo>
                  <a:pt x="2148795" y="804257"/>
                </a:lnTo>
                <a:lnTo>
                  <a:pt x="2193952" y="783899"/>
                </a:lnTo>
                <a:lnTo>
                  <a:pt x="2238246" y="765480"/>
                </a:lnTo>
                <a:lnTo>
                  <a:pt x="2281494" y="749411"/>
                </a:lnTo>
                <a:lnTo>
                  <a:pt x="2323516" y="736107"/>
                </a:lnTo>
                <a:lnTo>
                  <a:pt x="2364130" y="725980"/>
                </a:lnTo>
                <a:lnTo>
                  <a:pt x="2403154" y="719443"/>
                </a:lnTo>
                <a:lnTo>
                  <a:pt x="2440406" y="716909"/>
                </a:lnTo>
                <a:lnTo>
                  <a:pt x="2475705" y="718792"/>
                </a:lnTo>
                <a:lnTo>
                  <a:pt x="2548055" y="740329"/>
                </a:lnTo>
                <a:lnTo>
                  <a:pt x="2586259" y="761448"/>
                </a:lnTo>
                <a:lnTo>
                  <a:pt x="2623455" y="788237"/>
                </a:lnTo>
                <a:lnTo>
                  <a:pt x="2659617" y="820071"/>
                </a:lnTo>
                <a:lnTo>
                  <a:pt x="2694719" y="856327"/>
                </a:lnTo>
                <a:lnTo>
                  <a:pt x="2728736" y="896381"/>
                </a:lnTo>
                <a:lnTo>
                  <a:pt x="2761640" y="939607"/>
                </a:lnTo>
                <a:lnTo>
                  <a:pt x="2793407" y="985382"/>
                </a:lnTo>
                <a:lnTo>
                  <a:pt x="2824010" y="1033082"/>
                </a:lnTo>
                <a:lnTo>
                  <a:pt x="2853423" y="1082082"/>
                </a:lnTo>
                <a:lnTo>
                  <a:pt x="2881620" y="1131758"/>
                </a:lnTo>
                <a:lnTo>
                  <a:pt x="2908575" y="1181486"/>
                </a:lnTo>
                <a:lnTo>
                  <a:pt x="2934262" y="1230642"/>
                </a:lnTo>
                <a:lnTo>
                  <a:pt x="2958656" y="1278602"/>
                </a:lnTo>
                <a:lnTo>
                  <a:pt x="2981729" y="1324740"/>
                </a:lnTo>
                <a:lnTo>
                  <a:pt x="3003456" y="1368434"/>
                </a:lnTo>
                <a:lnTo>
                  <a:pt x="3023812" y="1409059"/>
                </a:lnTo>
                <a:lnTo>
                  <a:pt x="3042769" y="1445991"/>
                </a:lnTo>
                <a:lnTo>
                  <a:pt x="3060303" y="1478605"/>
                </a:lnTo>
                <a:lnTo>
                  <a:pt x="3076386" y="1506278"/>
                </a:lnTo>
                <a:lnTo>
                  <a:pt x="3090993" y="152838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7274" y="2792208"/>
            <a:ext cx="170924" cy="17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2274" y="4351630"/>
            <a:ext cx="170924" cy="17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189" y="3641944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9" y="13397"/>
                </a:lnTo>
                <a:lnTo>
                  <a:pt x="141423" y="50912"/>
                </a:lnTo>
                <a:lnTo>
                  <a:pt x="168762" y="77456"/>
                </a:lnTo>
                <a:lnTo>
                  <a:pt x="194229" y="108523"/>
                </a:lnTo>
                <a:lnTo>
                  <a:pt x="218490" y="143609"/>
                </a:lnTo>
                <a:lnTo>
                  <a:pt x="242212" y="182211"/>
                </a:lnTo>
                <a:lnTo>
                  <a:pt x="266064" y="223829"/>
                </a:lnTo>
                <a:lnTo>
                  <a:pt x="290711" y="267958"/>
                </a:lnTo>
                <a:lnTo>
                  <a:pt x="316821" y="314097"/>
                </a:lnTo>
                <a:lnTo>
                  <a:pt x="345061" y="361744"/>
                </a:lnTo>
                <a:lnTo>
                  <a:pt x="376098" y="410395"/>
                </a:lnTo>
                <a:lnTo>
                  <a:pt x="410599" y="459549"/>
                </a:lnTo>
                <a:lnTo>
                  <a:pt x="458070" y="519338"/>
                </a:lnTo>
                <a:lnTo>
                  <a:pt x="484146" y="548949"/>
                </a:lnTo>
                <a:lnTo>
                  <a:pt x="511805" y="578220"/>
                </a:lnTo>
                <a:lnTo>
                  <a:pt x="541063" y="607038"/>
                </a:lnTo>
                <a:lnTo>
                  <a:pt x="571940" y="635289"/>
                </a:lnTo>
                <a:lnTo>
                  <a:pt x="604451" y="662860"/>
                </a:lnTo>
                <a:lnTo>
                  <a:pt x="638614" y="689637"/>
                </a:lnTo>
                <a:lnTo>
                  <a:pt x="674447" y="715508"/>
                </a:lnTo>
                <a:lnTo>
                  <a:pt x="711967" y="740359"/>
                </a:lnTo>
                <a:lnTo>
                  <a:pt x="751191" y="764077"/>
                </a:lnTo>
                <a:lnTo>
                  <a:pt x="792137" y="786549"/>
                </a:lnTo>
                <a:lnTo>
                  <a:pt x="834822" y="807661"/>
                </a:lnTo>
                <a:lnTo>
                  <a:pt x="879263" y="827300"/>
                </a:lnTo>
                <a:lnTo>
                  <a:pt x="925477" y="845352"/>
                </a:lnTo>
                <a:lnTo>
                  <a:pt x="973483" y="861705"/>
                </a:lnTo>
                <a:lnTo>
                  <a:pt x="1023296" y="876246"/>
                </a:lnTo>
                <a:lnTo>
                  <a:pt x="1074935" y="888860"/>
                </a:lnTo>
                <a:lnTo>
                  <a:pt x="1128417" y="899434"/>
                </a:lnTo>
                <a:lnTo>
                  <a:pt x="1183760" y="907856"/>
                </a:lnTo>
                <a:lnTo>
                  <a:pt x="1240980" y="914012"/>
                </a:lnTo>
                <a:lnTo>
                  <a:pt x="1300095" y="917789"/>
                </a:lnTo>
                <a:lnTo>
                  <a:pt x="1361122" y="91907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6188" y="4561017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60" y="722"/>
                </a:lnTo>
                <a:lnTo>
                  <a:pt x="136294" y="2853"/>
                </a:lnTo>
                <a:lnTo>
                  <a:pt x="201989" y="6339"/>
                </a:lnTo>
                <a:lnTo>
                  <a:pt x="266034" y="11125"/>
                </a:lnTo>
                <a:lnTo>
                  <a:pt x="328417" y="17158"/>
                </a:lnTo>
                <a:lnTo>
                  <a:pt x="389126" y="24382"/>
                </a:lnTo>
                <a:lnTo>
                  <a:pt x="448147" y="32744"/>
                </a:lnTo>
                <a:lnTo>
                  <a:pt x="505470" y="42190"/>
                </a:lnTo>
                <a:lnTo>
                  <a:pt x="561083" y="52665"/>
                </a:lnTo>
                <a:lnTo>
                  <a:pt x="614972" y="64116"/>
                </a:lnTo>
                <a:lnTo>
                  <a:pt x="667127" y="76487"/>
                </a:lnTo>
                <a:lnTo>
                  <a:pt x="717535" y="89726"/>
                </a:lnTo>
                <a:lnTo>
                  <a:pt x="766184" y="103777"/>
                </a:lnTo>
                <a:lnTo>
                  <a:pt x="813062" y="118586"/>
                </a:lnTo>
                <a:lnTo>
                  <a:pt x="858156" y="134100"/>
                </a:lnTo>
                <a:lnTo>
                  <a:pt x="901456" y="150264"/>
                </a:lnTo>
                <a:lnTo>
                  <a:pt x="942948" y="167024"/>
                </a:lnTo>
                <a:lnTo>
                  <a:pt x="982622" y="184325"/>
                </a:lnTo>
                <a:lnTo>
                  <a:pt x="1020463" y="202114"/>
                </a:lnTo>
                <a:lnTo>
                  <a:pt x="1056462" y="220336"/>
                </a:lnTo>
                <a:lnTo>
                  <a:pt x="1090605" y="238938"/>
                </a:lnTo>
                <a:lnTo>
                  <a:pt x="1153276" y="277061"/>
                </a:lnTo>
                <a:lnTo>
                  <a:pt x="1208381" y="316051"/>
                </a:lnTo>
                <a:lnTo>
                  <a:pt x="1255822" y="355474"/>
                </a:lnTo>
                <a:lnTo>
                  <a:pt x="1300186" y="399802"/>
                </a:lnTo>
                <a:lnTo>
                  <a:pt x="1336227" y="443513"/>
                </a:lnTo>
                <a:lnTo>
                  <a:pt x="1365446" y="485990"/>
                </a:lnTo>
                <a:lnTo>
                  <a:pt x="1389340" y="526616"/>
                </a:lnTo>
                <a:lnTo>
                  <a:pt x="1409411" y="564773"/>
                </a:lnTo>
                <a:lnTo>
                  <a:pt x="1427156" y="599845"/>
                </a:lnTo>
                <a:lnTo>
                  <a:pt x="1444076" y="631214"/>
                </a:lnTo>
                <a:lnTo>
                  <a:pt x="1461670" y="658264"/>
                </a:lnTo>
                <a:lnTo>
                  <a:pt x="1481437" y="680377"/>
                </a:lnTo>
                <a:lnTo>
                  <a:pt x="1504876" y="696935"/>
                </a:lnTo>
                <a:lnTo>
                  <a:pt x="1533488" y="707323"/>
                </a:lnTo>
                <a:lnTo>
                  <a:pt x="1568771" y="71092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024" y="4098213"/>
            <a:ext cx="5556250" cy="13271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41985" marR="2456180">
              <a:lnSpc>
                <a:spcPts val="2620"/>
              </a:lnSpc>
              <a:spcBef>
                <a:spcPts val="200"/>
              </a:spcBef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Saddle points</a:t>
            </a:r>
            <a:r>
              <a:rPr sz="22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much  more common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in  high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dimension</a:t>
            </a:r>
            <a:endParaRPr sz="2200">
              <a:latin typeface="Arial"/>
              <a:cs typeface="Arial"/>
            </a:endParaRPr>
          </a:p>
          <a:p>
            <a:pPr marL="12700">
              <a:spcBef>
                <a:spcPts val="1330"/>
              </a:spcBef>
            </a:pPr>
            <a:r>
              <a:rPr sz="800" spc="-5" dirty="0">
                <a:latin typeface="Arial"/>
                <a:cs typeface="Arial"/>
              </a:rPr>
              <a:t>Dauphin et al, </a:t>
            </a:r>
            <a:r>
              <a:rPr sz="800" dirty="0">
                <a:latin typeface="Arial"/>
                <a:cs typeface="Arial"/>
              </a:rPr>
              <a:t>“Identifying </a:t>
            </a:r>
            <a:r>
              <a:rPr sz="800" spc="-5" dirty="0">
                <a:latin typeface="Arial"/>
                <a:cs typeface="Arial"/>
              </a:rPr>
              <a:t>and attacking the </a:t>
            </a:r>
            <a:r>
              <a:rPr sz="800" dirty="0">
                <a:latin typeface="Arial"/>
                <a:cs typeface="Arial"/>
              </a:rPr>
              <a:t>saddle </a:t>
            </a:r>
            <a:r>
              <a:rPr sz="800" spc="-5" dirty="0">
                <a:latin typeface="Arial"/>
                <a:cs typeface="Arial"/>
              </a:rPr>
              <a:t>point problem in high-dimensional non-convex optimization”, NIPS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25,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7 -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4283964" y="7830195"/>
            <a:ext cx="576072" cy="117981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25,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250824" y="4735153"/>
            <a:ext cx="288036" cy="56553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4819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/>
              <a:t>Optimization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b="1" spc="-5" dirty="0"/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/>
              <a:t>Regularization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/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/>
              <a:t>Transfer Learning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b="1" spc="-5" dirty="0"/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b="1" spc="-5" dirty="0"/>
              <a:t>Embedded Systems</a:t>
            </a:r>
            <a:endParaRPr lang="de-DE" b="1" spc="-1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de-DE" spc="-5" smtClean="0"/>
              <a:t>April 25,</a:t>
            </a:r>
            <a:r>
              <a:rPr lang="de-DE" spc="-90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7 -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78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0660" y="1563604"/>
            <a:ext cx="2684264" cy="34719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2180" b="1" spc="-14" dirty="0">
                <a:latin typeface="Trebuchet MS"/>
                <a:cs typeface="Trebuchet MS"/>
              </a:rPr>
              <a:t>IMAGE</a:t>
            </a:r>
            <a:r>
              <a:rPr sz="2180" b="1" spc="-11" dirty="0">
                <a:latin typeface="Trebuchet MS"/>
                <a:cs typeface="Trebuchet MS"/>
              </a:rPr>
              <a:t> </a:t>
            </a:r>
            <a:r>
              <a:rPr sz="2180" b="1" spc="11" dirty="0">
                <a:latin typeface="Trebuchet MS"/>
                <a:cs typeface="Trebuchet MS"/>
              </a:rPr>
              <a:t>RECOGNITION</a:t>
            </a:r>
            <a:endParaRPr sz="218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6798" y="1563604"/>
            <a:ext cx="2855714" cy="34719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2180" b="1" dirty="0">
                <a:latin typeface="Trebuchet MS"/>
                <a:cs typeface="Trebuchet MS"/>
              </a:rPr>
              <a:t>SPEECH</a:t>
            </a:r>
            <a:r>
              <a:rPr sz="2180" b="1" spc="-116" dirty="0">
                <a:latin typeface="Trebuchet MS"/>
                <a:cs typeface="Trebuchet MS"/>
              </a:rPr>
              <a:t> </a:t>
            </a:r>
            <a:r>
              <a:rPr sz="2180" b="1" spc="11" dirty="0">
                <a:latin typeface="Trebuchet MS"/>
                <a:cs typeface="Trebuchet MS"/>
              </a:rPr>
              <a:t>RECOGNITION</a:t>
            </a:r>
            <a:endParaRPr sz="218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780" y="4564920"/>
            <a:ext cx="696516" cy="44593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3572" algn="ctr">
              <a:lnSpc>
                <a:spcPts val="1814"/>
              </a:lnSpc>
              <a:spcBef>
                <a:spcPts val="77"/>
              </a:spcBef>
            </a:pPr>
            <a:r>
              <a:rPr sz="1582" b="1" spc="46" dirty="0">
                <a:latin typeface="Trebuchet MS"/>
                <a:cs typeface="Trebuchet MS"/>
              </a:rPr>
              <a:t>2012</a:t>
            </a:r>
            <a:endParaRPr sz="1582">
              <a:latin typeface="Trebuchet MS"/>
              <a:cs typeface="Trebuchet MS"/>
            </a:endParaRPr>
          </a:p>
          <a:p>
            <a:pPr algn="ctr">
              <a:lnSpc>
                <a:spcPts val="1645"/>
              </a:lnSpc>
            </a:pPr>
            <a:r>
              <a:rPr sz="1441" spc="35" dirty="0">
                <a:latin typeface="Trebuchet MS"/>
                <a:cs typeface="Trebuchet MS"/>
              </a:rPr>
              <a:t>AlexNet</a:t>
            </a:r>
            <a:endParaRPr sz="1441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197" y="4503161"/>
            <a:ext cx="1885057" cy="0"/>
          </a:xfrm>
          <a:custGeom>
            <a:avLst/>
            <a:gdLst/>
            <a:ahLst/>
            <a:cxnLst/>
            <a:rect l="l" t="t" r="r" b="b"/>
            <a:pathLst>
              <a:path w="2680970">
                <a:moveTo>
                  <a:pt x="0" y="0"/>
                </a:moveTo>
                <a:lnTo>
                  <a:pt x="2680686" y="1"/>
                </a:lnTo>
              </a:path>
            </a:pathLst>
          </a:custGeom>
          <a:ln w="22088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155445" y="3470326"/>
            <a:ext cx="1891754" cy="901005"/>
          </a:xfrm>
          <a:custGeom>
            <a:avLst/>
            <a:gdLst/>
            <a:ahLst/>
            <a:cxnLst/>
            <a:rect l="l" t="t" r="r" b="b"/>
            <a:pathLst>
              <a:path w="2690495" h="1281429">
                <a:moveTo>
                  <a:pt x="0" y="1281163"/>
                </a:moveTo>
                <a:lnTo>
                  <a:pt x="2689948" y="1281163"/>
                </a:lnTo>
                <a:lnTo>
                  <a:pt x="2689948" y="0"/>
                </a:lnTo>
                <a:lnTo>
                  <a:pt x="0" y="0"/>
                </a:lnTo>
                <a:lnTo>
                  <a:pt x="0" y="1281163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263863" y="2196765"/>
            <a:ext cx="1876127" cy="2174379"/>
          </a:xfrm>
          <a:custGeom>
            <a:avLst/>
            <a:gdLst/>
            <a:ahLst/>
            <a:cxnLst/>
            <a:rect l="l" t="t" r="r" b="b"/>
            <a:pathLst>
              <a:path w="2668270" h="3092450">
                <a:moveTo>
                  <a:pt x="0" y="3092449"/>
                </a:moveTo>
                <a:lnTo>
                  <a:pt x="2667901" y="3092449"/>
                </a:lnTo>
                <a:lnTo>
                  <a:pt x="2667901" y="0"/>
                </a:lnTo>
                <a:lnTo>
                  <a:pt x="0" y="0"/>
                </a:lnTo>
                <a:lnTo>
                  <a:pt x="0" y="3092449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2887619" y="4564920"/>
            <a:ext cx="618827" cy="44593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19198" algn="ctr">
              <a:lnSpc>
                <a:spcPts val="1814"/>
              </a:lnSpc>
              <a:spcBef>
                <a:spcPts val="77"/>
              </a:spcBef>
            </a:pPr>
            <a:r>
              <a:rPr sz="1582" b="1" spc="46" dirty="0">
                <a:latin typeface="Trebuchet MS"/>
                <a:cs typeface="Trebuchet MS"/>
              </a:rPr>
              <a:t>2015</a:t>
            </a:r>
            <a:endParaRPr sz="1582">
              <a:latin typeface="Trebuchet MS"/>
              <a:cs typeface="Trebuchet MS"/>
            </a:endParaRPr>
          </a:p>
          <a:p>
            <a:pPr algn="ctr">
              <a:lnSpc>
                <a:spcPts val="1645"/>
              </a:lnSpc>
            </a:pPr>
            <a:r>
              <a:rPr sz="1441" spc="35" dirty="0">
                <a:latin typeface="Trebuchet MS"/>
                <a:cs typeface="Trebuchet MS"/>
              </a:rPr>
              <a:t>ResNet</a:t>
            </a:r>
            <a:endParaRPr sz="1441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71614" y="4503161"/>
            <a:ext cx="1885057" cy="0"/>
          </a:xfrm>
          <a:custGeom>
            <a:avLst/>
            <a:gdLst/>
            <a:ahLst/>
            <a:cxnLst/>
            <a:rect l="l" t="t" r="r" b="b"/>
            <a:pathLst>
              <a:path w="2680970">
                <a:moveTo>
                  <a:pt x="0" y="0"/>
                </a:moveTo>
                <a:lnTo>
                  <a:pt x="2680686" y="1"/>
                </a:lnTo>
              </a:path>
            </a:pathLst>
          </a:custGeom>
          <a:ln w="22088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 txBox="1"/>
          <p:nvPr/>
        </p:nvSpPr>
        <p:spPr>
          <a:xfrm>
            <a:off x="2705499" y="2937104"/>
            <a:ext cx="989409" cy="682741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R="7143" algn="ctr">
              <a:spcBef>
                <a:spcPts val="95"/>
              </a:spcBef>
            </a:pPr>
            <a:r>
              <a:rPr sz="1441" spc="-14" dirty="0">
                <a:solidFill>
                  <a:srgbClr val="FFFFFF"/>
                </a:solidFill>
                <a:latin typeface="Trebuchet MS"/>
                <a:cs typeface="Trebuchet MS"/>
              </a:rPr>
              <a:t>152</a:t>
            </a:r>
            <a:r>
              <a:rPr sz="1441" spc="10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41" spc="28" dirty="0">
                <a:solidFill>
                  <a:srgbClr val="FFFFFF"/>
                </a:solidFill>
                <a:latin typeface="Trebuchet MS"/>
                <a:cs typeface="Trebuchet MS"/>
              </a:rPr>
              <a:t>layers</a:t>
            </a:r>
            <a:endParaRPr sz="1441">
              <a:latin typeface="Trebuchet MS"/>
              <a:cs typeface="Trebuchet MS"/>
            </a:endParaRPr>
          </a:p>
          <a:p>
            <a:pPr marL="8929">
              <a:lnSpc>
                <a:spcPts val="1723"/>
              </a:lnSpc>
              <a:spcBef>
                <a:spcPts val="105"/>
              </a:spcBef>
            </a:pPr>
            <a:r>
              <a:rPr sz="1441" spc="-25" dirty="0">
                <a:solidFill>
                  <a:srgbClr val="FFFFFF"/>
                </a:solidFill>
                <a:latin typeface="Trebuchet MS"/>
                <a:cs typeface="Trebuchet MS"/>
              </a:rPr>
              <a:t>22.6</a:t>
            </a:r>
            <a:r>
              <a:rPr sz="1441" spc="9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41" spc="-4" dirty="0">
                <a:solidFill>
                  <a:srgbClr val="FFFFFF"/>
                </a:solidFill>
                <a:latin typeface="Trebuchet MS"/>
                <a:cs typeface="Trebuchet MS"/>
              </a:rPr>
              <a:t>GFLOP</a:t>
            </a:r>
            <a:endParaRPr sz="1441">
              <a:latin typeface="Trebuchet MS"/>
              <a:cs typeface="Trebuchet MS"/>
            </a:endParaRPr>
          </a:p>
          <a:p>
            <a:pPr marL="8929">
              <a:lnSpc>
                <a:spcPts val="1723"/>
              </a:lnSpc>
              <a:tabLst>
                <a:tab pos="550942" algn="l"/>
              </a:tabLst>
            </a:pPr>
            <a:r>
              <a:rPr sz="1441" spc="-28" dirty="0">
                <a:solidFill>
                  <a:srgbClr val="FFFFFF"/>
                </a:solidFill>
                <a:latin typeface="Trebuchet MS"/>
                <a:cs typeface="Trebuchet MS"/>
              </a:rPr>
              <a:t>~3</a:t>
            </a:r>
            <a:r>
              <a:rPr sz="1441" spc="-46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441" spc="-28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1441" spc="14" dirty="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r>
              <a:rPr sz="144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41" spc="6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41" spc="46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1441" spc="-46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41" spc="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441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991" y="3564504"/>
            <a:ext cx="896541" cy="682741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2679" algn="ctr">
              <a:spcBef>
                <a:spcPts val="95"/>
              </a:spcBef>
            </a:pPr>
            <a:r>
              <a:rPr sz="1441" spc="11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1441" spc="-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41" spc="28" dirty="0">
                <a:solidFill>
                  <a:srgbClr val="FFFFFF"/>
                </a:solidFill>
                <a:latin typeface="Trebuchet MS"/>
                <a:cs typeface="Trebuchet MS"/>
              </a:rPr>
              <a:t>layers</a:t>
            </a:r>
            <a:endParaRPr sz="1441">
              <a:latin typeface="Trebuchet MS"/>
              <a:cs typeface="Trebuchet MS"/>
            </a:endParaRPr>
          </a:p>
          <a:p>
            <a:pPr marL="8929">
              <a:lnSpc>
                <a:spcPts val="1719"/>
              </a:lnSpc>
              <a:spcBef>
                <a:spcPts val="105"/>
              </a:spcBef>
            </a:pPr>
            <a:r>
              <a:rPr sz="1441" spc="-21" dirty="0">
                <a:solidFill>
                  <a:srgbClr val="FFFFFF"/>
                </a:solidFill>
                <a:latin typeface="Trebuchet MS"/>
                <a:cs typeface="Trebuchet MS"/>
              </a:rPr>
              <a:t>1.4</a:t>
            </a:r>
            <a:r>
              <a:rPr sz="1441" spc="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41" spc="-4" dirty="0">
                <a:solidFill>
                  <a:srgbClr val="FFFFFF"/>
                </a:solidFill>
                <a:latin typeface="Trebuchet MS"/>
                <a:cs typeface="Trebuchet MS"/>
              </a:rPr>
              <a:t>GFLOP</a:t>
            </a:r>
            <a:endParaRPr sz="1441">
              <a:latin typeface="Trebuchet MS"/>
              <a:cs typeface="Trebuchet MS"/>
            </a:endParaRPr>
          </a:p>
          <a:p>
            <a:pPr marL="8929">
              <a:lnSpc>
                <a:spcPts val="1719"/>
              </a:lnSpc>
            </a:pPr>
            <a:r>
              <a:rPr sz="1441" spc="-18" dirty="0">
                <a:solidFill>
                  <a:srgbClr val="FFFFFF"/>
                </a:solidFill>
                <a:latin typeface="Trebuchet MS"/>
                <a:cs typeface="Trebuchet MS"/>
              </a:rPr>
              <a:t>~16%</a:t>
            </a:r>
            <a:r>
              <a:rPr sz="1441" spc="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41" spc="4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endParaRPr sz="1441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0390" y="2212626"/>
            <a:ext cx="768400" cy="726711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algn="ctr">
              <a:lnSpc>
                <a:spcPts val="3892"/>
              </a:lnSpc>
              <a:spcBef>
                <a:spcPts val="67"/>
              </a:spcBef>
            </a:pPr>
            <a:r>
              <a:rPr sz="3305" b="1" spc="14" dirty="0">
                <a:solidFill>
                  <a:srgbClr val="76B900"/>
                </a:solidFill>
                <a:latin typeface="Trebuchet MS"/>
                <a:cs typeface="Trebuchet MS"/>
              </a:rPr>
              <a:t>16X</a:t>
            </a:r>
            <a:endParaRPr sz="3305">
              <a:latin typeface="Trebuchet MS"/>
              <a:cs typeface="Trebuchet MS"/>
            </a:endParaRPr>
          </a:p>
          <a:p>
            <a:pPr marR="8036" algn="ctr">
              <a:lnSpc>
                <a:spcPts val="1656"/>
              </a:lnSpc>
            </a:pPr>
            <a:r>
              <a:rPr sz="1441" b="1" spc="21" dirty="0">
                <a:solidFill>
                  <a:srgbClr val="76B900"/>
                </a:solidFill>
                <a:latin typeface="Trebuchet MS"/>
                <a:cs typeface="Trebuchet MS"/>
              </a:rPr>
              <a:t>Model</a:t>
            </a:r>
            <a:endParaRPr sz="1441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36444" y="2196765"/>
            <a:ext cx="796653" cy="1140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 txBox="1"/>
          <p:nvPr/>
        </p:nvSpPr>
        <p:spPr>
          <a:xfrm>
            <a:off x="5116407" y="4564920"/>
            <a:ext cx="1247477" cy="44593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R="14733" algn="ctr">
              <a:lnSpc>
                <a:spcPts val="1814"/>
              </a:lnSpc>
              <a:spcBef>
                <a:spcPts val="77"/>
              </a:spcBef>
            </a:pPr>
            <a:r>
              <a:rPr sz="1582" b="1" spc="46" dirty="0">
                <a:latin typeface="Trebuchet MS"/>
                <a:cs typeface="Trebuchet MS"/>
              </a:rPr>
              <a:t>2014</a:t>
            </a:r>
            <a:endParaRPr sz="1582">
              <a:latin typeface="Trebuchet MS"/>
              <a:cs typeface="Trebuchet MS"/>
            </a:endParaRPr>
          </a:p>
          <a:p>
            <a:pPr algn="ctr">
              <a:lnSpc>
                <a:spcPts val="1645"/>
              </a:lnSpc>
            </a:pPr>
            <a:r>
              <a:rPr sz="1441" spc="28" dirty="0">
                <a:latin typeface="Trebuchet MS"/>
                <a:cs typeface="Trebuchet MS"/>
              </a:rPr>
              <a:t>Deep </a:t>
            </a:r>
            <a:r>
              <a:rPr sz="1441" spc="39" dirty="0">
                <a:latin typeface="Trebuchet MS"/>
                <a:cs typeface="Trebuchet MS"/>
              </a:rPr>
              <a:t>Speech</a:t>
            </a:r>
            <a:r>
              <a:rPr sz="1441" spc="-243" dirty="0">
                <a:latin typeface="Trebuchet MS"/>
                <a:cs typeface="Trebuchet MS"/>
              </a:rPr>
              <a:t> </a:t>
            </a:r>
            <a:r>
              <a:rPr sz="1441" spc="11" dirty="0">
                <a:latin typeface="Trebuchet MS"/>
                <a:cs typeface="Trebuchet MS"/>
              </a:rPr>
              <a:t>1</a:t>
            </a:r>
            <a:endParaRPr sz="1441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67604" y="4503161"/>
            <a:ext cx="1885057" cy="0"/>
          </a:xfrm>
          <a:custGeom>
            <a:avLst/>
            <a:gdLst/>
            <a:ahLst/>
            <a:cxnLst/>
            <a:rect l="l" t="t" r="r" b="b"/>
            <a:pathLst>
              <a:path w="2680970">
                <a:moveTo>
                  <a:pt x="0" y="0"/>
                </a:moveTo>
                <a:lnTo>
                  <a:pt x="2680686" y="1"/>
                </a:lnTo>
              </a:path>
            </a:pathLst>
          </a:custGeom>
          <a:ln w="22088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759854" y="3470326"/>
            <a:ext cx="1891754" cy="901005"/>
          </a:xfrm>
          <a:custGeom>
            <a:avLst/>
            <a:gdLst/>
            <a:ahLst/>
            <a:cxnLst/>
            <a:rect l="l" t="t" r="r" b="b"/>
            <a:pathLst>
              <a:path w="2690495" h="1281429">
                <a:moveTo>
                  <a:pt x="0" y="1281163"/>
                </a:moveTo>
                <a:lnTo>
                  <a:pt x="2689948" y="1281163"/>
                </a:lnTo>
                <a:lnTo>
                  <a:pt x="2689948" y="0"/>
                </a:lnTo>
                <a:lnTo>
                  <a:pt x="0" y="0"/>
                </a:lnTo>
                <a:lnTo>
                  <a:pt x="0" y="1281163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6868278" y="2196765"/>
            <a:ext cx="1891754" cy="2174379"/>
          </a:xfrm>
          <a:custGeom>
            <a:avLst/>
            <a:gdLst/>
            <a:ahLst/>
            <a:cxnLst/>
            <a:rect l="l" t="t" r="r" b="b"/>
            <a:pathLst>
              <a:path w="2690495" h="3092450">
                <a:moveTo>
                  <a:pt x="0" y="3092449"/>
                </a:moveTo>
                <a:lnTo>
                  <a:pt x="2689948" y="3092449"/>
                </a:lnTo>
                <a:lnTo>
                  <a:pt x="2689948" y="0"/>
                </a:lnTo>
                <a:lnTo>
                  <a:pt x="0" y="0"/>
                </a:lnTo>
                <a:lnTo>
                  <a:pt x="0" y="3092449"/>
                </a:lnTo>
                <a:close/>
              </a:path>
            </a:pathLst>
          </a:custGeom>
          <a:solidFill>
            <a:srgbClr val="76B9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7203070" y="4564920"/>
            <a:ext cx="1247477" cy="44593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10268" algn="ctr">
              <a:lnSpc>
                <a:spcPts val="1814"/>
              </a:lnSpc>
              <a:spcBef>
                <a:spcPts val="77"/>
              </a:spcBef>
            </a:pPr>
            <a:r>
              <a:rPr sz="1582" b="1" spc="46" dirty="0">
                <a:latin typeface="Trebuchet MS"/>
                <a:cs typeface="Trebuchet MS"/>
              </a:rPr>
              <a:t>2015</a:t>
            </a:r>
            <a:endParaRPr sz="1582">
              <a:latin typeface="Trebuchet MS"/>
              <a:cs typeface="Trebuchet MS"/>
            </a:endParaRPr>
          </a:p>
          <a:p>
            <a:pPr algn="ctr">
              <a:lnSpc>
                <a:spcPts val="1645"/>
              </a:lnSpc>
            </a:pPr>
            <a:r>
              <a:rPr sz="1441" spc="28" dirty="0">
                <a:latin typeface="Trebuchet MS"/>
                <a:cs typeface="Trebuchet MS"/>
              </a:rPr>
              <a:t>Deep </a:t>
            </a:r>
            <a:r>
              <a:rPr sz="1441" spc="39" dirty="0">
                <a:latin typeface="Trebuchet MS"/>
                <a:cs typeface="Trebuchet MS"/>
              </a:rPr>
              <a:t>Speech</a:t>
            </a:r>
            <a:r>
              <a:rPr sz="1441" spc="-243" dirty="0">
                <a:latin typeface="Trebuchet MS"/>
                <a:cs typeface="Trebuchet MS"/>
              </a:rPr>
              <a:t> </a:t>
            </a:r>
            <a:r>
              <a:rPr sz="1441" spc="11" dirty="0">
                <a:latin typeface="Trebuchet MS"/>
                <a:cs typeface="Trebuchet MS"/>
              </a:rPr>
              <a:t>2</a:t>
            </a:r>
            <a:endParaRPr sz="1441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76029" y="4503161"/>
            <a:ext cx="1885057" cy="0"/>
          </a:xfrm>
          <a:custGeom>
            <a:avLst/>
            <a:gdLst/>
            <a:ahLst/>
            <a:cxnLst/>
            <a:rect l="l" t="t" r="r" b="b"/>
            <a:pathLst>
              <a:path w="2680970">
                <a:moveTo>
                  <a:pt x="0" y="0"/>
                </a:moveTo>
                <a:lnTo>
                  <a:pt x="2680686" y="1"/>
                </a:lnTo>
              </a:path>
            </a:pathLst>
          </a:custGeom>
          <a:ln w="22088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 txBox="1"/>
          <p:nvPr/>
        </p:nvSpPr>
        <p:spPr>
          <a:xfrm>
            <a:off x="5013135" y="3595644"/>
            <a:ext cx="1347936" cy="587000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0537" algn="ctr">
              <a:lnSpc>
                <a:spcPts val="1536"/>
              </a:lnSpc>
              <a:spcBef>
                <a:spcPts val="77"/>
              </a:spcBef>
            </a:pPr>
            <a:r>
              <a:rPr sz="1336" spc="14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r>
            <a:r>
              <a:rPr sz="1336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6" spc="-4" dirty="0">
                <a:solidFill>
                  <a:srgbClr val="FFFFFF"/>
                </a:solidFill>
                <a:latin typeface="Trebuchet MS"/>
                <a:cs typeface="Trebuchet MS"/>
              </a:rPr>
              <a:t>GFLOP</a:t>
            </a:r>
            <a:endParaRPr sz="1336">
              <a:latin typeface="Trebuchet MS"/>
              <a:cs typeface="Trebuchet MS"/>
            </a:endParaRPr>
          </a:p>
          <a:p>
            <a:pPr algn="ctr">
              <a:lnSpc>
                <a:spcPts val="1466"/>
              </a:lnSpc>
            </a:pPr>
            <a:r>
              <a:rPr sz="1336" spc="14" dirty="0">
                <a:solidFill>
                  <a:srgbClr val="FFFFFF"/>
                </a:solidFill>
                <a:latin typeface="Trebuchet MS"/>
                <a:cs typeface="Trebuchet MS"/>
              </a:rPr>
              <a:t>7,000 </a:t>
            </a:r>
            <a:r>
              <a:rPr sz="1336" spc="-11" dirty="0">
                <a:solidFill>
                  <a:srgbClr val="FFFFFF"/>
                </a:solidFill>
                <a:latin typeface="Trebuchet MS"/>
                <a:cs typeface="Trebuchet MS"/>
              </a:rPr>
              <a:t>hrs </a:t>
            </a:r>
            <a:r>
              <a:rPr sz="1336" spc="7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36" spc="5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6" spc="4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336">
              <a:latin typeface="Trebuchet MS"/>
              <a:cs typeface="Trebuchet MS"/>
            </a:endParaRPr>
          </a:p>
          <a:p>
            <a:pPr marL="7590" algn="ctr">
              <a:lnSpc>
                <a:spcPts val="1536"/>
              </a:lnSpc>
            </a:pPr>
            <a:r>
              <a:rPr sz="1336" spc="21" dirty="0">
                <a:solidFill>
                  <a:srgbClr val="FFFFFF"/>
                </a:solidFill>
                <a:latin typeface="Trebuchet MS"/>
                <a:cs typeface="Trebuchet MS"/>
              </a:rPr>
              <a:t>~8%</a:t>
            </a:r>
            <a:r>
              <a:rPr sz="13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6" spc="-7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endParaRPr sz="1336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69071" y="2212626"/>
            <a:ext cx="1090315" cy="726711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R="6251" algn="ctr">
              <a:lnSpc>
                <a:spcPts val="3892"/>
              </a:lnSpc>
              <a:spcBef>
                <a:spcPts val="67"/>
              </a:spcBef>
            </a:pPr>
            <a:r>
              <a:rPr sz="3305" b="1" spc="14" dirty="0">
                <a:solidFill>
                  <a:srgbClr val="76B900"/>
                </a:solidFill>
                <a:latin typeface="Trebuchet MS"/>
                <a:cs typeface="Trebuchet MS"/>
              </a:rPr>
              <a:t>10X</a:t>
            </a:r>
            <a:endParaRPr sz="3305">
              <a:latin typeface="Trebuchet MS"/>
              <a:cs typeface="Trebuchet MS"/>
            </a:endParaRPr>
          </a:p>
          <a:p>
            <a:pPr algn="ctr">
              <a:lnSpc>
                <a:spcPts val="1656"/>
              </a:lnSpc>
            </a:pPr>
            <a:r>
              <a:rPr sz="1441" b="1" spc="-11" dirty="0">
                <a:solidFill>
                  <a:srgbClr val="76B900"/>
                </a:solidFill>
                <a:latin typeface="Trebuchet MS"/>
                <a:cs typeface="Trebuchet MS"/>
              </a:rPr>
              <a:t>Training</a:t>
            </a:r>
            <a:r>
              <a:rPr sz="1441" b="1" spc="-4" dirty="0">
                <a:solidFill>
                  <a:srgbClr val="76B900"/>
                </a:solidFill>
                <a:latin typeface="Trebuchet MS"/>
                <a:cs typeface="Trebuchet MS"/>
              </a:rPr>
              <a:t> </a:t>
            </a:r>
            <a:r>
              <a:rPr sz="1441" b="1" spc="-7" dirty="0">
                <a:solidFill>
                  <a:srgbClr val="76B900"/>
                </a:solidFill>
                <a:latin typeface="Trebuchet MS"/>
                <a:cs typeface="Trebuchet MS"/>
              </a:rPr>
              <a:t>Ops</a:t>
            </a:r>
            <a:endParaRPr sz="1441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40859" y="2196765"/>
            <a:ext cx="796653" cy="1140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 txBox="1"/>
          <p:nvPr/>
        </p:nvSpPr>
        <p:spPr>
          <a:xfrm>
            <a:off x="7064320" y="2968208"/>
            <a:ext cx="1440805" cy="62547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0537" algn="ctr">
              <a:lnSpc>
                <a:spcPts val="1596"/>
              </a:lnSpc>
              <a:spcBef>
                <a:spcPts val="77"/>
              </a:spcBef>
            </a:pPr>
            <a:r>
              <a:rPr sz="1336" spc="18" dirty="0">
                <a:solidFill>
                  <a:srgbClr val="FFFFFF"/>
                </a:solidFill>
                <a:latin typeface="Trebuchet MS"/>
                <a:cs typeface="Trebuchet MS"/>
              </a:rPr>
              <a:t>465</a:t>
            </a:r>
            <a:r>
              <a:rPr sz="1336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6" spc="-4" dirty="0">
                <a:solidFill>
                  <a:srgbClr val="FFFFFF"/>
                </a:solidFill>
                <a:latin typeface="Trebuchet MS"/>
                <a:cs typeface="Trebuchet MS"/>
              </a:rPr>
              <a:t>GFLOP</a:t>
            </a:r>
            <a:endParaRPr sz="1336">
              <a:latin typeface="Trebuchet MS"/>
              <a:cs typeface="Trebuchet MS"/>
            </a:endParaRPr>
          </a:p>
          <a:p>
            <a:pPr algn="ctr">
              <a:lnSpc>
                <a:spcPts val="1589"/>
              </a:lnSpc>
            </a:pPr>
            <a:r>
              <a:rPr sz="1336" spc="18" dirty="0">
                <a:solidFill>
                  <a:srgbClr val="FFFFFF"/>
                </a:solidFill>
                <a:latin typeface="Trebuchet MS"/>
                <a:cs typeface="Trebuchet MS"/>
              </a:rPr>
              <a:t>12,000 </a:t>
            </a:r>
            <a:r>
              <a:rPr sz="1336" spc="-11" dirty="0">
                <a:solidFill>
                  <a:srgbClr val="FFFFFF"/>
                </a:solidFill>
                <a:latin typeface="Trebuchet MS"/>
                <a:cs typeface="Trebuchet MS"/>
              </a:rPr>
              <a:t>hrs </a:t>
            </a:r>
            <a:r>
              <a:rPr sz="1336" spc="7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36" spc="4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6" spc="4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336">
              <a:latin typeface="Trebuchet MS"/>
              <a:cs typeface="Trebuchet MS"/>
            </a:endParaRPr>
          </a:p>
          <a:p>
            <a:pPr marL="7590" algn="ctr">
              <a:lnSpc>
                <a:spcPts val="1596"/>
              </a:lnSpc>
            </a:pPr>
            <a:r>
              <a:rPr sz="1336" spc="21" dirty="0">
                <a:solidFill>
                  <a:srgbClr val="FFFFFF"/>
                </a:solidFill>
                <a:latin typeface="Trebuchet MS"/>
                <a:cs typeface="Trebuchet MS"/>
              </a:rPr>
              <a:t>~5%</a:t>
            </a:r>
            <a:r>
              <a:rPr sz="13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6" spc="-7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endParaRPr sz="1336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91</a:t>
            </a:fld>
            <a:endParaRPr spc="-4" dirty="0"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259632" y="367459"/>
            <a:ext cx="5866259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537638" algn="l"/>
                <a:tab pos="2268506" algn="l"/>
              </a:tabLst>
            </a:pPr>
            <a:r>
              <a:rPr spc="-4" dirty="0"/>
              <a:t>Models	</a:t>
            </a:r>
            <a:r>
              <a:rPr dirty="0"/>
              <a:t>are	</a:t>
            </a:r>
            <a:r>
              <a:rPr spc="-4" dirty="0"/>
              <a:t>Getting</a:t>
            </a:r>
            <a:r>
              <a:rPr spc="-42" dirty="0"/>
              <a:t> </a:t>
            </a:r>
            <a:r>
              <a:rPr spc="-4" dirty="0"/>
              <a:t>Larger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500188" y="5250657"/>
            <a:ext cx="6036022" cy="109098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919636" algn="l"/>
              </a:tabLst>
            </a:pPr>
            <a:r>
              <a:rPr sz="2531" spc="11" dirty="0">
                <a:latin typeface="Arial"/>
                <a:cs typeface="Arial"/>
              </a:rPr>
              <a:t>Microsoft	</a:t>
            </a:r>
            <a:r>
              <a:rPr sz="2531" spc="25" dirty="0">
                <a:latin typeface="Arial"/>
                <a:cs typeface="Arial"/>
              </a:rPr>
              <a:t>Baidu</a:t>
            </a:r>
            <a:endParaRPr sz="2531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3094">
              <a:latin typeface="Times New Roman"/>
              <a:cs typeface="Times New Roman"/>
            </a:endParaRPr>
          </a:p>
          <a:p>
            <a:pPr marL="107152"/>
            <a:r>
              <a:rPr sz="1406" spc="-18" dirty="0">
                <a:solidFill>
                  <a:srgbClr val="53585F"/>
                </a:solidFill>
                <a:latin typeface="Arial"/>
                <a:cs typeface="Arial"/>
              </a:rPr>
              <a:t>Dally,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NIPS’2016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workshop on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Efficient Methods for </a:t>
            </a:r>
            <a:r>
              <a:rPr sz="1406" dirty="0">
                <a:solidFill>
                  <a:srgbClr val="53585F"/>
                </a:solidFill>
                <a:latin typeface="Arial"/>
                <a:cs typeface="Arial"/>
              </a:rPr>
              <a:t>Deep Neural</a:t>
            </a:r>
            <a:r>
              <a:rPr sz="1406" spc="2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406" spc="-4" dirty="0">
                <a:solidFill>
                  <a:srgbClr val="53585F"/>
                </a:solidFill>
                <a:latin typeface="Arial"/>
                <a:cs typeface="Arial"/>
              </a:rPr>
              <a:t>Networks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2488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133" y="1580555"/>
            <a:ext cx="8381405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Hard </a:t>
            </a:r>
            <a:r>
              <a:rPr sz="2531" spc="-4" dirty="0">
                <a:latin typeface="Arial"/>
                <a:cs typeface="Arial"/>
              </a:rPr>
              <a:t>to distribute </a:t>
            </a:r>
            <a:r>
              <a:rPr sz="2531" dirty="0">
                <a:latin typeface="Arial"/>
                <a:cs typeface="Arial"/>
              </a:rPr>
              <a:t>large models </a:t>
            </a:r>
            <a:r>
              <a:rPr sz="2531" spc="-4" dirty="0">
                <a:latin typeface="Arial"/>
                <a:cs typeface="Arial"/>
              </a:rPr>
              <a:t>through over-the-air</a:t>
            </a:r>
            <a:r>
              <a:rPr sz="2531" spc="39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update</a:t>
            </a:r>
            <a:endParaRPr sz="2531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43687" y="2321719"/>
            <a:ext cx="1361281" cy="1187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2819575" y="3149197"/>
            <a:ext cx="2963111" cy="1811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3000375" y="3241477"/>
            <a:ext cx="2607469" cy="1455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3007098" y="3256354"/>
            <a:ext cx="2588064" cy="14275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1462040" y="3455789"/>
            <a:ext cx="562308" cy="7363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1488829" y="3464719"/>
            <a:ext cx="508731" cy="682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6957575" y="3480497"/>
            <a:ext cx="562308" cy="7363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6984364" y="3489427"/>
            <a:ext cx="508724" cy="6828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71625" y="486079"/>
            <a:ext cx="6220867" cy="517618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871507" algn="l"/>
              </a:tabLst>
            </a:pPr>
            <a:r>
              <a:rPr sz="3305" spc="-4" dirty="0"/>
              <a:t>The	first Challenge: Model</a:t>
            </a:r>
            <a:r>
              <a:rPr sz="3305" spc="-21" dirty="0"/>
              <a:t> </a:t>
            </a:r>
            <a:r>
              <a:rPr sz="3305" spc="-4" dirty="0"/>
              <a:t>Size</a:t>
            </a:r>
            <a:endParaRPr sz="3305"/>
          </a:p>
        </p:txBody>
      </p:sp>
      <p:sp>
        <p:nvSpPr>
          <p:cNvPr id="12" name="object 12"/>
          <p:cNvSpPr/>
          <p:nvPr/>
        </p:nvSpPr>
        <p:spPr>
          <a:xfrm>
            <a:off x="5965031" y="4205883"/>
            <a:ext cx="2553891" cy="1803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 txBox="1"/>
          <p:nvPr/>
        </p:nvSpPr>
        <p:spPr>
          <a:xfrm>
            <a:off x="6509742" y="6072188"/>
            <a:ext cx="1451521" cy="1064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</a:t>
            </a:r>
            <a:r>
              <a:rPr sz="633" spc="7" dirty="0">
                <a:latin typeface="Arial"/>
                <a:cs typeface="Arial"/>
              </a:rPr>
              <a:t>licensed </a:t>
            </a:r>
            <a:r>
              <a:rPr sz="633" spc="4" dirty="0">
                <a:latin typeface="Arial"/>
                <a:cs typeface="Arial"/>
              </a:rPr>
              <a:t>under </a:t>
            </a: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CC-BY</a:t>
            </a:r>
            <a:r>
              <a:rPr sz="633" u="sng" spc="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633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2.0</a:t>
            </a:r>
            <a:endParaRPr sz="633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8320" y="4205883"/>
            <a:ext cx="1794867" cy="18037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 txBox="1"/>
          <p:nvPr/>
        </p:nvSpPr>
        <p:spPr>
          <a:xfrm>
            <a:off x="973336" y="6027539"/>
            <a:ext cx="1532334" cy="20585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8929" marR="3572" indent="178587">
              <a:lnSpc>
                <a:spcPct val="101899"/>
              </a:lnSpc>
              <a:spcBef>
                <a:spcPts val="56"/>
              </a:spcBef>
            </a:pPr>
            <a:r>
              <a:rPr sz="633" u="sng" spc="2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 </a:t>
            </a:r>
            <a:r>
              <a:rPr sz="633" u="sng" spc="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icon</a:t>
            </a:r>
            <a:r>
              <a:rPr sz="633" spc="7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 </a:t>
            </a:r>
            <a:r>
              <a:rPr sz="633" spc="4" dirty="0">
                <a:latin typeface="Arial"/>
                <a:cs typeface="Arial"/>
              </a:rPr>
              <a:t>domain  </a:t>
            </a: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Phone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</a:t>
            </a:r>
            <a:r>
              <a:rPr sz="633" spc="7" dirty="0">
                <a:latin typeface="Arial"/>
                <a:cs typeface="Arial"/>
              </a:rPr>
              <a:t>licensed </a:t>
            </a:r>
            <a:r>
              <a:rPr sz="633" spc="4" dirty="0">
                <a:latin typeface="Arial"/>
                <a:cs typeface="Arial"/>
              </a:rPr>
              <a:t>under </a:t>
            </a: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CC-BY</a:t>
            </a:r>
            <a:r>
              <a:rPr sz="633" u="sng" spc="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633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2.0</a:t>
            </a:r>
            <a:endParaRPr sz="633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0156" y="2330648"/>
            <a:ext cx="982266" cy="9822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92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35560854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9851" y="486079"/>
            <a:ext cx="6034683" cy="517618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871507" algn="l"/>
              </a:tabLst>
            </a:pPr>
            <a:r>
              <a:rPr sz="3305" spc="-4" dirty="0"/>
              <a:t>The	Second Challenge:</a:t>
            </a:r>
            <a:r>
              <a:rPr sz="3305" spc="-28" dirty="0"/>
              <a:t> </a:t>
            </a:r>
            <a:r>
              <a:rPr sz="3305" spc="-4" dirty="0"/>
              <a:t>Speed</a:t>
            </a:r>
            <a:endParaRPr sz="330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93</a:t>
            </a:fld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3554016" y="2009180"/>
            <a:ext cx="137561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Error</a:t>
            </a:r>
            <a:r>
              <a:rPr sz="2531" spc="-60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rate</a:t>
            </a:r>
            <a:endParaRPr sz="253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23930" y="2009180"/>
            <a:ext cx="186407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14" dirty="0">
                <a:latin typeface="Arial"/>
                <a:cs typeface="Arial"/>
              </a:rPr>
              <a:t>Training</a:t>
            </a:r>
            <a:r>
              <a:rPr sz="2531" spc="-39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time</a:t>
            </a:r>
            <a:endParaRPr sz="2531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38557"/>
              </p:ext>
            </p:extLst>
          </p:nvPr>
        </p:nvGraphicFramePr>
        <p:xfrm>
          <a:off x="446361" y="2602935"/>
          <a:ext cx="7590928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9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3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662">
                <a:tc>
                  <a:txBody>
                    <a:bodyPr/>
                    <a:lstStyle/>
                    <a:p>
                      <a:pPr marL="31750">
                        <a:lnSpc>
                          <a:spcPts val="4750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ResNet18: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5750" algn="ctr">
                        <a:lnSpc>
                          <a:spcPts val="4750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10.76%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8020">
                        <a:lnSpc>
                          <a:spcPts val="4750"/>
                        </a:lnSpc>
                        <a:tabLst>
                          <a:tab pos="1578610" algn="l"/>
                        </a:tabLst>
                      </a:pPr>
                      <a:r>
                        <a:rPr sz="3000" spc="-5" dirty="0" smtClean="0">
                          <a:latin typeface="Arial"/>
                          <a:cs typeface="Arial"/>
                        </a:rPr>
                        <a:t>2.5</a:t>
                      </a:r>
                      <a:r>
                        <a:rPr lang="de-DE" sz="3000" spc="-5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3000" dirty="0" smtClean="0">
                          <a:latin typeface="Arial"/>
                          <a:cs typeface="Arial"/>
                        </a:rPr>
                        <a:t>days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55">
                <a:tc>
                  <a:txBody>
                    <a:bodyPr/>
                    <a:lstStyle/>
                    <a:p>
                      <a:pPr marL="31750">
                        <a:lnSpc>
                          <a:spcPts val="4800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ResNet50: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4480" algn="ctr">
                        <a:lnSpc>
                          <a:spcPts val="4800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7.02%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8020">
                        <a:lnSpc>
                          <a:spcPts val="4800"/>
                        </a:lnSpc>
                        <a:tabLst>
                          <a:tab pos="1123315" algn="l"/>
                        </a:tabLst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5	days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555">
                <a:tc>
                  <a:txBody>
                    <a:bodyPr/>
                    <a:lstStyle/>
                    <a:p>
                      <a:pPr marL="31750">
                        <a:lnSpc>
                          <a:spcPts val="4800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ResNet101: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4480" algn="ctr">
                        <a:lnSpc>
                          <a:spcPts val="4800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6.21%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8020">
                        <a:lnSpc>
                          <a:spcPts val="4800"/>
                        </a:lnSpc>
                        <a:tabLst>
                          <a:tab pos="1123315" algn="l"/>
                        </a:tabLst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1	week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marL="31750">
                        <a:lnSpc>
                          <a:spcPts val="4750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ResNet152: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4480" algn="ctr">
                        <a:lnSpc>
                          <a:spcPts val="4750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6.16%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0720">
                        <a:lnSpc>
                          <a:spcPts val="4750"/>
                        </a:lnSpc>
                        <a:tabLst>
                          <a:tab pos="1591310" algn="l"/>
                        </a:tabLst>
                      </a:pPr>
                      <a:r>
                        <a:rPr sz="3000" spc="-5" dirty="0" smtClean="0">
                          <a:solidFill>
                            <a:srgbClr val="8C1515"/>
                          </a:solidFill>
                          <a:latin typeface="Arial"/>
                          <a:cs typeface="Arial"/>
                        </a:rPr>
                        <a:t>1.5</a:t>
                      </a:r>
                      <a:r>
                        <a:rPr sz="3000" dirty="0" smtClean="0">
                          <a:solidFill>
                            <a:srgbClr val="8C1515"/>
                          </a:solidFill>
                          <a:latin typeface="Arial"/>
                          <a:cs typeface="Arial"/>
                        </a:rPr>
                        <a:t>weeks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71921" y="5399224"/>
            <a:ext cx="8213527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Such long </a:t>
            </a:r>
            <a:r>
              <a:rPr sz="2531" spc="-4" dirty="0">
                <a:latin typeface="Arial"/>
                <a:cs typeface="Arial"/>
              </a:rPr>
              <a:t>training time limits </a:t>
            </a:r>
            <a:r>
              <a:rPr sz="2531" dirty="0">
                <a:latin typeface="Arial"/>
                <a:cs typeface="Arial"/>
              </a:rPr>
              <a:t>ML </a:t>
            </a:r>
            <a:r>
              <a:rPr sz="2531" spc="4" dirty="0">
                <a:latin typeface="Arial"/>
                <a:cs typeface="Arial"/>
              </a:rPr>
              <a:t>researcher’s</a:t>
            </a:r>
            <a:r>
              <a:rPr sz="2531" spc="-74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productivity</a:t>
            </a:r>
            <a:endParaRPr sz="2531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7711" y="6104933"/>
            <a:ext cx="5581948" cy="228064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406" spc="4" dirty="0">
                <a:solidFill>
                  <a:srgbClr val="A6A6A6"/>
                </a:solidFill>
                <a:latin typeface="Arial"/>
                <a:cs typeface="Arial"/>
              </a:rPr>
              <a:t>Training </a:t>
            </a:r>
            <a:r>
              <a:rPr sz="1406" spc="7" dirty="0">
                <a:solidFill>
                  <a:srgbClr val="A6A6A6"/>
                </a:solidFill>
                <a:latin typeface="Arial"/>
                <a:cs typeface="Arial"/>
              </a:rPr>
              <a:t>time </a:t>
            </a:r>
            <a:r>
              <a:rPr sz="1406" spc="11" dirty="0">
                <a:solidFill>
                  <a:srgbClr val="A6A6A6"/>
                </a:solidFill>
                <a:latin typeface="Arial"/>
                <a:cs typeface="Arial"/>
              </a:rPr>
              <a:t>benchmarked </a:t>
            </a:r>
            <a:r>
              <a:rPr sz="1406" spc="7" dirty="0">
                <a:solidFill>
                  <a:srgbClr val="A6A6A6"/>
                </a:solidFill>
                <a:latin typeface="Arial"/>
                <a:cs typeface="Arial"/>
              </a:rPr>
              <a:t>with fb.resnet.torch </a:t>
            </a:r>
            <a:r>
              <a:rPr sz="1406" spc="11" dirty="0">
                <a:solidFill>
                  <a:srgbClr val="A6A6A6"/>
                </a:solidFill>
                <a:latin typeface="Arial"/>
                <a:cs typeface="Arial"/>
              </a:rPr>
              <a:t>using </a:t>
            </a:r>
            <a:r>
              <a:rPr sz="1406" spc="7" dirty="0">
                <a:solidFill>
                  <a:srgbClr val="A6A6A6"/>
                </a:solidFill>
                <a:latin typeface="Arial"/>
                <a:cs typeface="Arial"/>
              </a:rPr>
              <a:t>four </a:t>
            </a:r>
            <a:r>
              <a:rPr sz="1406" spc="14" dirty="0">
                <a:solidFill>
                  <a:srgbClr val="A6A6A6"/>
                </a:solidFill>
                <a:latin typeface="Arial"/>
                <a:cs typeface="Arial"/>
              </a:rPr>
              <a:t>M40</a:t>
            </a:r>
            <a:r>
              <a:rPr sz="1406" spc="-4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406" spc="14" dirty="0">
                <a:solidFill>
                  <a:srgbClr val="A6A6A6"/>
                </a:solidFill>
                <a:latin typeface="Arial"/>
                <a:cs typeface="Arial"/>
              </a:rPr>
              <a:t>GPUs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7191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3797" y="1877020"/>
            <a:ext cx="5575697" cy="922400"/>
          </a:xfrm>
          <a:prstGeom prst="rect">
            <a:avLst/>
          </a:prstGeom>
        </p:spPr>
        <p:txBody>
          <a:bodyPr vert="horz" wrap="square" lIns="0" tIns="78581" rIns="0" bIns="0" rtlCol="0">
            <a:spAutoFit/>
          </a:bodyPr>
          <a:lstStyle/>
          <a:p>
            <a:pPr marL="8929">
              <a:spcBef>
                <a:spcPts val="619"/>
              </a:spcBef>
            </a:pPr>
            <a:r>
              <a:rPr sz="2531" spc="-4" dirty="0">
                <a:latin typeface="Arial"/>
                <a:cs typeface="Arial"/>
              </a:rPr>
              <a:t>AlphaGo: </a:t>
            </a:r>
            <a:r>
              <a:rPr sz="2531" dirty="0">
                <a:latin typeface="Arial"/>
                <a:cs typeface="Arial"/>
              </a:rPr>
              <a:t>1920 CPUs and 280</a:t>
            </a:r>
            <a:r>
              <a:rPr sz="2531" spc="-28" dirty="0">
                <a:latin typeface="Arial"/>
                <a:cs typeface="Arial"/>
              </a:rPr>
              <a:t> </a:t>
            </a:r>
            <a:r>
              <a:rPr sz="2531" spc="-4" dirty="0">
                <a:latin typeface="Arial"/>
                <a:cs typeface="Arial"/>
              </a:rPr>
              <a:t>GPUs,</a:t>
            </a:r>
            <a:endParaRPr sz="2531">
              <a:latin typeface="Arial"/>
              <a:cs typeface="Arial"/>
            </a:endParaRPr>
          </a:p>
          <a:p>
            <a:pPr marL="1428699">
              <a:spcBef>
                <a:spcPts val="548"/>
              </a:spcBef>
            </a:pPr>
            <a:r>
              <a:rPr sz="2531" b="1" dirty="0">
                <a:solidFill>
                  <a:srgbClr val="8C1515"/>
                </a:solidFill>
                <a:latin typeface="Arial"/>
                <a:cs typeface="Arial"/>
              </a:rPr>
              <a:t>$3000 </a:t>
            </a:r>
            <a:r>
              <a:rPr sz="2531" b="1" spc="-4" dirty="0">
                <a:solidFill>
                  <a:srgbClr val="8C1515"/>
                </a:solidFill>
                <a:latin typeface="Arial"/>
                <a:cs typeface="Arial"/>
              </a:rPr>
              <a:t>electric bill </a:t>
            </a:r>
            <a:r>
              <a:rPr sz="2531" dirty="0">
                <a:latin typeface="Arial"/>
                <a:cs typeface="Arial"/>
              </a:rPr>
              <a:t>per</a:t>
            </a:r>
            <a:r>
              <a:rPr sz="2531" spc="172" dirty="0">
                <a:latin typeface="Arial"/>
                <a:cs typeface="Arial"/>
              </a:rPr>
              <a:t> </a:t>
            </a:r>
            <a:r>
              <a:rPr sz="2531" dirty="0">
                <a:latin typeface="Arial"/>
                <a:cs typeface="Arial"/>
              </a:rPr>
              <a:t>game</a:t>
            </a:r>
            <a:endParaRPr sz="2531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242" y="351074"/>
            <a:ext cx="7830443" cy="517618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871507" algn="l"/>
                <a:tab pos="5838021" algn="l"/>
              </a:tabLst>
            </a:pPr>
            <a:r>
              <a:rPr sz="3305" spc="-4" dirty="0"/>
              <a:t>The	Third</a:t>
            </a:r>
            <a:r>
              <a:rPr sz="3305" spc="7" dirty="0"/>
              <a:t> </a:t>
            </a:r>
            <a:r>
              <a:rPr sz="3305" spc="-4" dirty="0"/>
              <a:t>Challenge:</a:t>
            </a:r>
            <a:r>
              <a:rPr sz="3305" spc="11" dirty="0"/>
              <a:t> </a:t>
            </a:r>
            <a:r>
              <a:rPr sz="3305" spc="-4" dirty="0" smtClean="0"/>
              <a:t>Energy</a:t>
            </a:r>
            <a:r>
              <a:rPr lang="de-DE" sz="3305" spc="-4" dirty="0" smtClean="0"/>
              <a:t> </a:t>
            </a:r>
            <a:r>
              <a:rPr sz="3305" spc="-4" dirty="0" smtClean="0"/>
              <a:t>Efficiency</a:t>
            </a:r>
            <a:endParaRPr sz="3305" dirty="0"/>
          </a:p>
        </p:txBody>
      </p:sp>
      <p:sp>
        <p:nvSpPr>
          <p:cNvPr id="4" name="object 4"/>
          <p:cNvSpPr txBox="1"/>
          <p:nvPr/>
        </p:nvSpPr>
        <p:spPr>
          <a:xfrm>
            <a:off x="2518172" y="5438180"/>
            <a:ext cx="4408140" cy="77845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lnSpc>
                <a:spcPts val="3030"/>
              </a:lnSpc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on mobile: </a:t>
            </a:r>
            <a:r>
              <a:rPr sz="2531" dirty="0">
                <a:solidFill>
                  <a:srgbClr val="8C1515"/>
                </a:solidFill>
                <a:latin typeface="Arial"/>
                <a:cs typeface="Arial"/>
              </a:rPr>
              <a:t>drains</a:t>
            </a:r>
            <a:r>
              <a:rPr sz="2531" spc="-21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8C1515"/>
                </a:solidFill>
                <a:latin typeface="Arial"/>
                <a:cs typeface="Arial"/>
              </a:rPr>
              <a:t>battery</a:t>
            </a:r>
            <a:endParaRPr sz="2531">
              <a:latin typeface="Arial"/>
              <a:cs typeface="Arial"/>
            </a:endParaRPr>
          </a:p>
          <a:p>
            <a:pPr marL="8929">
              <a:lnSpc>
                <a:spcPts val="3030"/>
              </a:lnSpc>
            </a:pPr>
            <a:r>
              <a:rPr sz="2531" dirty="0">
                <a:latin typeface="Arial"/>
                <a:cs typeface="Arial"/>
              </a:rPr>
              <a:t>on </a:t>
            </a:r>
            <a:r>
              <a:rPr sz="2531" spc="-4" dirty="0">
                <a:latin typeface="Arial"/>
                <a:cs typeface="Arial"/>
              </a:rPr>
              <a:t>data-center: </a:t>
            </a:r>
            <a:r>
              <a:rPr sz="2531" dirty="0">
                <a:solidFill>
                  <a:srgbClr val="8C1515"/>
                </a:solidFill>
                <a:latin typeface="Arial"/>
                <a:cs typeface="Arial"/>
              </a:rPr>
              <a:t>increases</a:t>
            </a:r>
            <a:r>
              <a:rPr sz="2531" spc="-74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srgbClr val="8C1515"/>
                </a:solidFill>
                <a:latin typeface="Arial"/>
                <a:cs typeface="Arial"/>
              </a:rPr>
              <a:t>TCO</a:t>
            </a:r>
            <a:endParaRPr sz="253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18797" y="1843422"/>
            <a:ext cx="1491258" cy="866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 txBox="1"/>
          <p:nvPr/>
        </p:nvSpPr>
        <p:spPr>
          <a:xfrm>
            <a:off x="7643813" y="2750344"/>
            <a:ext cx="1246138" cy="1064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1531" y="4964906"/>
            <a:ext cx="1196578" cy="1196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651867" y="6232922"/>
            <a:ext cx="1532334" cy="1064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Phone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</a:t>
            </a:r>
            <a:r>
              <a:rPr sz="633" spc="7" dirty="0">
                <a:latin typeface="Arial"/>
                <a:cs typeface="Arial"/>
              </a:rPr>
              <a:t>licensed </a:t>
            </a:r>
            <a:r>
              <a:rPr sz="633" spc="4" dirty="0">
                <a:latin typeface="Arial"/>
                <a:cs typeface="Arial"/>
              </a:rPr>
              <a:t>under </a:t>
            </a: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CC-BY</a:t>
            </a:r>
            <a:r>
              <a:rPr sz="633" u="sng" spc="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633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2.0</a:t>
            </a:r>
            <a:endParaRPr sz="633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2312" y="4964906"/>
            <a:ext cx="1803797" cy="1196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 txBox="1"/>
          <p:nvPr/>
        </p:nvSpPr>
        <p:spPr>
          <a:xfrm>
            <a:off x="7250906" y="6232922"/>
            <a:ext cx="1451521" cy="1064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</a:t>
            </a:r>
            <a:r>
              <a:rPr sz="633" spc="7" dirty="0">
                <a:latin typeface="Arial"/>
                <a:cs typeface="Arial"/>
              </a:rPr>
              <a:t>licensed </a:t>
            </a:r>
            <a:r>
              <a:rPr sz="633" spc="4" dirty="0">
                <a:latin typeface="Arial"/>
                <a:cs typeface="Arial"/>
              </a:rPr>
              <a:t>under </a:t>
            </a: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CC-BY</a:t>
            </a:r>
            <a:r>
              <a:rPr sz="633" u="sng" spc="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633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2.0</a:t>
            </a:r>
            <a:endParaRPr sz="633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5047" y="1839516"/>
            <a:ext cx="946547" cy="875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223242" y="2812852"/>
            <a:ext cx="1246138" cy="1064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89672" y="3018235"/>
            <a:ext cx="3187898" cy="22502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94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18057630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219" y="1419821"/>
            <a:ext cx="7929116" cy="3660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20" b="1" spc="-4" dirty="0">
                <a:latin typeface="Arial"/>
                <a:cs typeface="Arial"/>
              </a:rPr>
              <a:t>larger model </a:t>
            </a:r>
            <a:r>
              <a:rPr sz="2320" b="1" dirty="0">
                <a:latin typeface="Arial"/>
                <a:cs typeface="Arial"/>
              </a:rPr>
              <a:t>=&gt; </a:t>
            </a:r>
            <a:r>
              <a:rPr sz="2320" b="1" spc="-4" dirty="0">
                <a:latin typeface="Arial"/>
                <a:cs typeface="Arial"/>
              </a:rPr>
              <a:t>more memory reference </a:t>
            </a:r>
            <a:r>
              <a:rPr sz="2320" b="1" dirty="0">
                <a:latin typeface="Arial"/>
                <a:cs typeface="Arial"/>
              </a:rPr>
              <a:t>=&gt; </a:t>
            </a:r>
            <a:r>
              <a:rPr sz="2320" b="1" spc="-4" dirty="0">
                <a:latin typeface="Arial"/>
                <a:cs typeface="Arial"/>
              </a:rPr>
              <a:t>more</a:t>
            </a:r>
            <a:r>
              <a:rPr sz="2320" b="1" spc="46" dirty="0">
                <a:latin typeface="Arial"/>
                <a:cs typeface="Arial"/>
              </a:rPr>
              <a:t> </a:t>
            </a:r>
            <a:r>
              <a:rPr sz="2320" b="1" spc="-4" dirty="0">
                <a:latin typeface="Arial"/>
                <a:cs typeface="Arial"/>
              </a:rPr>
              <a:t>energy</a:t>
            </a:r>
            <a:endParaRPr sz="232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95</a:t>
            </a:fld>
            <a:endParaRPr spc="-4" dirty="0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5496" y="332656"/>
            <a:ext cx="11089232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6073">
              <a:spcBef>
                <a:spcPts val="70"/>
              </a:spcBef>
              <a:tabLst>
                <a:tab pos="1385392" algn="l"/>
                <a:tab pos="1842129" algn="l"/>
                <a:tab pos="2572105" algn="l"/>
                <a:tab pos="4078490" algn="l"/>
              </a:tabLst>
            </a:pPr>
            <a:r>
              <a:rPr sz="3600" spc="-4" dirty="0"/>
              <a:t>Where	</a:t>
            </a:r>
            <a:r>
              <a:rPr lang="de-DE" sz="3600" spc="-4" dirty="0" smtClean="0"/>
              <a:t> </a:t>
            </a:r>
            <a:r>
              <a:rPr sz="3600" spc="-4" dirty="0" smtClean="0"/>
              <a:t>is</a:t>
            </a:r>
            <a:r>
              <a:rPr sz="3600" spc="-4" dirty="0"/>
              <a:t>	</a:t>
            </a:r>
            <a:r>
              <a:rPr lang="de-DE" sz="3600" spc="-4" dirty="0" smtClean="0"/>
              <a:t> </a:t>
            </a:r>
            <a:r>
              <a:rPr sz="3600" spc="-4" dirty="0" smtClean="0"/>
              <a:t>the</a:t>
            </a:r>
            <a:r>
              <a:rPr lang="de-DE" sz="3600" spc="-4" dirty="0" smtClean="0"/>
              <a:t> </a:t>
            </a:r>
            <a:r>
              <a:rPr sz="3600" spc="-4" dirty="0" smtClean="0"/>
              <a:t>Energy</a:t>
            </a:r>
            <a:r>
              <a:rPr lang="de-DE" sz="3600" spc="-4" dirty="0"/>
              <a:t> </a:t>
            </a:r>
            <a:r>
              <a:rPr sz="3600" spc="-4" dirty="0" smtClean="0"/>
              <a:t>Consumed</a:t>
            </a:r>
            <a:r>
              <a:rPr sz="3600" spc="-4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21664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2876" y="4957737"/>
            <a:ext cx="2188809" cy="105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7238609" y="5477336"/>
            <a:ext cx="203597" cy="216098"/>
          </a:xfrm>
          <a:custGeom>
            <a:avLst/>
            <a:gdLst/>
            <a:ahLst/>
            <a:cxnLst/>
            <a:rect l="l" t="t" r="r" b="b"/>
            <a:pathLst>
              <a:path w="289559" h="307340">
                <a:moveTo>
                  <a:pt x="288975" y="0"/>
                </a:moveTo>
                <a:lnTo>
                  <a:pt x="0" y="0"/>
                </a:lnTo>
                <a:lnTo>
                  <a:pt x="0" y="307174"/>
                </a:lnTo>
                <a:lnTo>
                  <a:pt x="288975" y="307174"/>
                </a:lnTo>
                <a:lnTo>
                  <a:pt x="288975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6998955" y="5274007"/>
            <a:ext cx="682675" cy="203597"/>
          </a:xfrm>
          <a:custGeom>
            <a:avLst/>
            <a:gdLst/>
            <a:ahLst/>
            <a:cxnLst/>
            <a:rect l="l" t="t" r="r" b="b"/>
            <a:pathLst>
              <a:path w="970915" h="289559">
                <a:moveTo>
                  <a:pt x="970661" y="0"/>
                </a:moveTo>
                <a:lnTo>
                  <a:pt x="0" y="0"/>
                </a:lnTo>
                <a:lnTo>
                  <a:pt x="0" y="289178"/>
                </a:lnTo>
                <a:lnTo>
                  <a:pt x="970661" y="289178"/>
                </a:lnTo>
                <a:lnTo>
                  <a:pt x="970661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7238609" y="5058025"/>
            <a:ext cx="203597" cy="216098"/>
          </a:xfrm>
          <a:custGeom>
            <a:avLst/>
            <a:gdLst/>
            <a:ahLst/>
            <a:cxnLst/>
            <a:rect l="l" t="t" r="r" b="b"/>
            <a:pathLst>
              <a:path w="289559" h="307340">
                <a:moveTo>
                  <a:pt x="288975" y="0"/>
                </a:moveTo>
                <a:lnTo>
                  <a:pt x="0" y="0"/>
                </a:lnTo>
                <a:lnTo>
                  <a:pt x="0" y="307174"/>
                </a:lnTo>
                <a:lnTo>
                  <a:pt x="288975" y="307174"/>
                </a:lnTo>
                <a:lnTo>
                  <a:pt x="288975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6998957" y="5058032"/>
            <a:ext cx="682675" cy="635347"/>
          </a:xfrm>
          <a:custGeom>
            <a:avLst/>
            <a:gdLst/>
            <a:ahLst/>
            <a:cxnLst/>
            <a:rect l="l" t="t" r="r" b="b"/>
            <a:pathLst>
              <a:path w="970915" h="903604">
                <a:moveTo>
                  <a:pt x="0" y="307176"/>
                </a:moveTo>
                <a:lnTo>
                  <a:pt x="340838" y="307176"/>
                </a:lnTo>
                <a:lnTo>
                  <a:pt x="340838" y="0"/>
                </a:lnTo>
                <a:lnTo>
                  <a:pt x="629814" y="0"/>
                </a:lnTo>
                <a:lnTo>
                  <a:pt x="629814" y="307176"/>
                </a:lnTo>
                <a:lnTo>
                  <a:pt x="970656" y="307176"/>
                </a:lnTo>
                <a:lnTo>
                  <a:pt x="970656" y="596339"/>
                </a:lnTo>
                <a:lnTo>
                  <a:pt x="629814" y="596339"/>
                </a:lnTo>
                <a:lnTo>
                  <a:pt x="629814" y="903519"/>
                </a:lnTo>
                <a:lnTo>
                  <a:pt x="340838" y="903519"/>
                </a:lnTo>
                <a:lnTo>
                  <a:pt x="340838" y="596339"/>
                </a:lnTo>
                <a:lnTo>
                  <a:pt x="0" y="596339"/>
                </a:lnTo>
                <a:lnTo>
                  <a:pt x="0" y="307176"/>
                </a:lnTo>
                <a:close/>
              </a:path>
            </a:pathLst>
          </a:custGeom>
          <a:ln w="7681">
            <a:solidFill>
              <a:srgbClr val="AE5A21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6214250" y="5031450"/>
            <a:ext cx="680442" cy="697408"/>
          </a:xfrm>
          <a:custGeom>
            <a:avLst/>
            <a:gdLst/>
            <a:ahLst/>
            <a:cxnLst/>
            <a:rect l="l" t="t" r="r" b="b"/>
            <a:pathLst>
              <a:path w="967740" h="991870">
                <a:moveTo>
                  <a:pt x="237921" y="0"/>
                </a:moveTo>
                <a:lnTo>
                  <a:pt x="0" y="230136"/>
                </a:lnTo>
                <a:lnTo>
                  <a:pt x="254584" y="495909"/>
                </a:lnTo>
                <a:lnTo>
                  <a:pt x="0" y="761682"/>
                </a:lnTo>
                <a:lnTo>
                  <a:pt x="237921" y="991819"/>
                </a:lnTo>
                <a:lnTo>
                  <a:pt x="483755" y="735164"/>
                </a:lnTo>
                <a:lnTo>
                  <a:pt x="942110" y="735164"/>
                </a:lnTo>
                <a:lnTo>
                  <a:pt x="712927" y="495909"/>
                </a:lnTo>
                <a:lnTo>
                  <a:pt x="942110" y="256654"/>
                </a:lnTo>
                <a:lnTo>
                  <a:pt x="483755" y="256654"/>
                </a:lnTo>
                <a:lnTo>
                  <a:pt x="237921" y="0"/>
                </a:lnTo>
                <a:close/>
              </a:path>
              <a:path w="967740" h="991870">
                <a:moveTo>
                  <a:pt x="942110" y="735164"/>
                </a:moveTo>
                <a:lnTo>
                  <a:pt x="483755" y="735164"/>
                </a:lnTo>
                <a:lnTo>
                  <a:pt x="729589" y="991819"/>
                </a:lnTo>
                <a:lnTo>
                  <a:pt x="967511" y="761682"/>
                </a:lnTo>
                <a:lnTo>
                  <a:pt x="942110" y="735164"/>
                </a:lnTo>
                <a:close/>
              </a:path>
              <a:path w="967740" h="991870">
                <a:moveTo>
                  <a:pt x="729589" y="0"/>
                </a:moveTo>
                <a:lnTo>
                  <a:pt x="483755" y="256654"/>
                </a:lnTo>
                <a:lnTo>
                  <a:pt x="942110" y="256654"/>
                </a:lnTo>
                <a:lnTo>
                  <a:pt x="967511" y="230136"/>
                </a:lnTo>
                <a:lnTo>
                  <a:pt x="729589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6214250" y="5031453"/>
            <a:ext cx="680442" cy="697408"/>
          </a:xfrm>
          <a:custGeom>
            <a:avLst/>
            <a:gdLst/>
            <a:ahLst/>
            <a:cxnLst/>
            <a:rect l="l" t="t" r="r" b="b"/>
            <a:pathLst>
              <a:path w="967740" h="991870">
                <a:moveTo>
                  <a:pt x="0" y="230128"/>
                </a:moveTo>
                <a:lnTo>
                  <a:pt x="237912" y="0"/>
                </a:lnTo>
                <a:lnTo>
                  <a:pt x="483750" y="256651"/>
                </a:lnTo>
                <a:lnTo>
                  <a:pt x="729591" y="0"/>
                </a:lnTo>
                <a:lnTo>
                  <a:pt x="967497" y="230128"/>
                </a:lnTo>
                <a:lnTo>
                  <a:pt x="712923" y="495904"/>
                </a:lnTo>
                <a:lnTo>
                  <a:pt x="967497" y="761677"/>
                </a:lnTo>
                <a:lnTo>
                  <a:pt x="729591" y="991808"/>
                </a:lnTo>
                <a:lnTo>
                  <a:pt x="483750" y="735157"/>
                </a:lnTo>
                <a:lnTo>
                  <a:pt x="237912" y="991808"/>
                </a:lnTo>
                <a:lnTo>
                  <a:pt x="0" y="761677"/>
                </a:lnTo>
                <a:lnTo>
                  <a:pt x="254578" y="495904"/>
                </a:lnTo>
                <a:lnTo>
                  <a:pt x="0" y="230128"/>
                </a:lnTo>
                <a:close/>
              </a:path>
            </a:pathLst>
          </a:custGeom>
          <a:ln w="7818">
            <a:solidFill>
              <a:srgbClr val="AE5A21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 txBox="1"/>
          <p:nvPr/>
        </p:nvSpPr>
        <p:spPr>
          <a:xfrm>
            <a:off x="1330524" y="5054203"/>
            <a:ext cx="301377" cy="62578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008" b="1" dirty="0">
                <a:latin typeface="Arial"/>
                <a:cs typeface="Arial"/>
              </a:rPr>
              <a:t>1</a:t>
            </a:r>
            <a:endParaRPr sz="4008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04770" y="4957736"/>
            <a:ext cx="2533799" cy="1199704"/>
          </a:xfrm>
          <a:custGeom>
            <a:avLst/>
            <a:gdLst/>
            <a:ahLst/>
            <a:cxnLst/>
            <a:rect l="l" t="t" r="r" b="b"/>
            <a:pathLst>
              <a:path w="3603625" h="1706245">
                <a:moveTo>
                  <a:pt x="0" y="0"/>
                </a:moveTo>
                <a:lnTo>
                  <a:pt x="3603548" y="0"/>
                </a:lnTo>
                <a:lnTo>
                  <a:pt x="3603548" y="1705687"/>
                </a:lnTo>
                <a:lnTo>
                  <a:pt x="0" y="17056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1514350" y="2537531"/>
            <a:ext cx="3397300" cy="0"/>
          </a:xfrm>
          <a:custGeom>
            <a:avLst/>
            <a:gdLst/>
            <a:ahLst/>
            <a:cxnLst/>
            <a:rect l="l" t="t" r="r" b="b"/>
            <a:pathLst>
              <a:path w="4831715">
                <a:moveTo>
                  <a:pt x="0" y="0"/>
                </a:moveTo>
                <a:lnTo>
                  <a:pt x="4831257" y="0"/>
                </a:lnTo>
              </a:path>
            </a:pathLst>
          </a:custGeom>
          <a:ln w="23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1505414" y="2547565"/>
            <a:ext cx="857696" cy="26370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652" spc="-91" dirty="0">
                <a:latin typeface="Georgia"/>
                <a:cs typeface="Georgia"/>
              </a:rPr>
              <a:t>Operation</a:t>
            </a:r>
            <a:endParaRPr sz="1652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1799" y="2547565"/>
            <a:ext cx="999232" cy="26370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652" spc="-77" dirty="0">
                <a:latin typeface="Georgia"/>
                <a:cs typeface="Georgia"/>
              </a:rPr>
              <a:t>Energy</a:t>
            </a:r>
            <a:r>
              <a:rPr sz="1652" spc="-21" dirty="0">
                <a:latin typeface="Georgia"/>
                <a:cs typeface="Georgia"/>
              </a:rPr>
              <a:t> </a:t>
            </a:r>
            <a:r>
              <a:rPr sz="1652" spc="-120" dirty="0">
                <a:latin typeface="Georgia"/>
                <a:cs typeface="Georgia"/>
              </a:rPr>
              <a:t>[pJ]</a:t>
            </a:r>
            <a:endParaRPr sz="1652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14350" y="2877502"/>
            <a:ext cx="3397300" cy="0"/>
          </a:xfrm>
          <a:custGeom>
            <a:avLst/>
            <a:gdLst/>
            <a:ahLst/>
            <a:cxnLst/>
            <a:rect l="l" t="t" r="r" b="b"/>
            <a:pathLst>
              <a:path w="4831715">
                <a:moveTo>
                  <a:pt x="0" y="0"/>
                </a:moveTo>
                <a:lnTo>
                  <a:pt x="4831257" y="0"/>
                </a:lnTo>
              </a:path>
            </a:pathLst>
          </a:custGeom>
          <a:ln w="14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 txBox="1"/>
          <p:nvPr/>
        </p:nvSpPr>
        <p:spPr>
          <a:xfrm>
            <a:off x="1505414" y="2884392"/>
            <a:ext cx="2619524" cy="1650943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lnSpc>
                <a:spcPts val="1902"/>
              </a:lnSpc>
              <a:spcBef>
                <a:spcPts val="74"/>
              </a:spcBef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79" dirty="0">
                <a:latin typeface="Georgia"/>
                <a:cs typeface="Georgia"/>
              </a:rPr>
              <a:t> </a:t>
            </a:r>
            <a:r>
              <a:rPr sz="1652" spc="-98" dirty="0">
                <a:latin typeface="Georgia"/>
                <a:cs typeface="Georgia"/>
              </a:rPr>
              <a:t>int</a:t>
            </a:r>
            <a:r>
              <a:rPr sz="1652" spc="18" dirty="0">
                <a:latin typeface="Georgia"/>
                <a:cs typeface="Georgia"/>
              </a:rPr>
              <a:t> </a:t>
            </a:r>
            <a:r>
              <a:rPr sz="1652" spc="-4" dirty="0">
                <a:latin typeface="Georgia"/>
                <a:cs typeface="Georgia"/>
              </a:rPr>
              <a:t>ADD	</a:t>
            </a:r>
            <a:r>
              <a:rPr sz="1652" spc="-35" dirty="0">
                <a:latin typeface="Georgia"/>
                <a:cs typeface="Georgia"/>
              </a:rPr>
              <a:t>0.1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83" dirty="0">
                <a:latin typeface="Georgia"/>
                <a:cs typeface="Georgia"/>
              </a:rPr>
              <a:t> </a:t>
            </a:r>
            <a:r>
              <a:rPr sz="1652" spc="-74" dirty="0">
                <a:latin typeface="Georgia"/>
                <a:cs typeface="Georgia"/>
              </a:rPr>
              <a:t>float</a:t>
            </a:r>
            <a:r>
              <a:rPr sz="1652" spc="18" dirty="0">
                <a:latin typeface="Georgia"/>
                <a:cs typeface="Georgia"/>
              </a:rPr>
              <a:t> </a:t>
            </a:r>
            <a:r>
              <a:rPr sz="1652" spc="-4" dirty="0">
                <a:latin typeface="Georgia"/>
                <a:cs typeface="Georgia"/>
              </a:rPr>
              <a:t>ADD	</a:t>
            </a:r>
            <a:r>
              <a:rPr sz="1652" spc="-112" dirty="0">
                <a:latin typeface="Georgia"/>
                <a:cs typeface="Georgia"/>
              </a:rPr>
              <a:t>0.9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72" dirty="0">
                <a:latin typeface="Georgia"/>
                <a:cs typeface="Georgia"/>
              </a:rPr>
              <a:t> </a:t>
            </a:r>
            <a:r>
              <a:rPr sz="1652" spc="-74" dirty="0">
                <a:latin typeface="Georgia"/>
                <a:cs typeface="Georgia"/>
              </a:rPr>
              <a:t>Register</a:t>
            </a:r>
            <a:r>
              <a:rPr sz="1652" spc="25" dirty="0">
                <a:latin typeface="Georgia"/>
                <a:cs typeface="Georgia"/>
              </a:rPr>
              <a:t> </a:t>
            </a:r>
            <a:r>
              <a:rPr sz="1652" spc="-46" dirty="0">
                <a:latin typeface="Georgia"/>
                <a:cs typeface="Georgia"/>
              </a:rPr>
              <a:t>File	</a:t>
            </a:r>
            <a:r>
              <a:rPr sz="1652" spc="116" dirty="0">
                <a:latin typeface="Georgia"/>
                <a:cs typeface="Georgia"/>
              </a:rPr>
              <a:t>1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79" dirty="0">
                <a:latin typeface="Georgia"/>
                <a:cs typeface="Georgia"/>
              </a:rPr>
              <a:t> </a:t>
            </a:r>
            <a:r>
              <a:rPr sz="1652" spc="-98" dirty="0">
                <a:latin typeface="Georgia"/>
                <a:cs typeface="Georgia"/>
              </a:rPr>
              <a:t>int</a:t>
            </a:r>
            <a:r>
              <a:rPr sz="1652" spc="18" dirty="0">
                <a:latin typeface="Georgia"/>
                <a:cs typeface="Georgia"/>
              </a:rPr>
              <a:t> </a:t>
            </a:r>
            <a:r>
              <a:rPr sz="1652" spc="-70" dirty="0">
                <a:latin typeface="Georgia"/>
                <a:cs typeface="Georgia"/>
              </a:rPr>
              <a:t>MULT	</a:t>
            </a:r>
            <a:r>
              <a:rPr sz="1652" spc="-4" dirty="0">
                <a:latin typeface="Georgia"/>
                <a:cs typeface="Georgia"/>
              </a:rPr>
              <a:t>3.1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83" dirty="0">
                <a:latin typeface="Georgia"/>
                <a:cs typeface="Georgia"/>
              </a:rPr>
              <a:t> </a:t>
            </a:r>
            <a:r>
              <a:rPr sz="1652" spc="-74" dirty="0">
                <a:latin typeface="Georgia"/>
                <a:cs typeface="Georgia"/>
              </a:rPr>
              <a:t>float</a:t>
            </a:r>
            <a:r>
              <a:rPr sz="1652" spc="21" dirty="0">
                <a:latin typeface="Georgia"/>
                <a:cs typeface="Georgia"/>
              </a:rPr>
              <a:t> </a:t>
            </a:r>
            <a:r>
              <a:rPr sz="1652" spc="-70" dirty="0">
                <a:latin typeface="Georgia"/>
                <a:cs typeface="Georgia"/>
              </a:rPr>
              <a:t>MULT	</a:t>
            </a:r>
            <a:r>
              <a:rPr sz="1652" spc="-42" dirty="0">
                <a:latin typeface="Georgia"/>
                <a:cs typeface="Georgia"/>
              </a:rPr>
              <a:t>3.7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79" dirty="0">
                <a:latin typeface="Georgia"/>
                <a:cs typeface="Georgia"/>
              </a:rPr>
              <a:t> </a:t>
            </a:r>
            <a:r>
              <a:rPr sz="1652" spc="-14" dirty="0">
                <a:latin typeface="Georgia"/>
                <a:cs typeface="Georgia"/>
              </a:rPr>
              <a:t>SRAM</a:t>
            </a:r>
            <a:r>
              <a:rPr sz="1652" spc="21" dirty="0">
                <a:latin typeface="Georgia"/>
                <a:cs typeface="Georgia"/>
              </a:rPr>
              <a:t> </a:t>
            </a:r>
            <a:r>
              <a:rPr sz="1652" spc="-56" dirty="0">
                <a:latin typeface="Georgia"/>
                <a:cs typeface="Georgia"/>
              </a:rPr>
              <a:t>Cache	</a:t>
            </a:r>
            <a:r>
              <a:rPr sz="1652" spc="-49" dirty="0">
                <a:latin typeface="Georgia"/>
                <a:cs typeface="Georgia"/>
              </a:rPr>
              <a:t>5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902"/>
              </a:lnSpc>
              <a:tabLst>
                <a:tab pos="2294848" algn="l"/>
              </a:tabLst>
            </a:pPr>
            <a:r>
              <a:rPr sz="1652" b="1" dirty="0">
                <a:latin typeface="Times New Roman"/>
                <a:cs typeface="Times New Roman"/>
              </a:rPr>
              <a:t>32 bit DRAM Memory	640</a:t>
            </a:r>
            <a:endParaRPr sz="1652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14350" y="4605093"/>
            <a:ext cx="3397300" cy="0"/>
          </a:xfrm>
          <a:custGeom>
            <a:avLst/>
            <a:gdLst/>
            <a:ahLst/>
            <a:cxnLst/>
            <a:rect l="l" t="t" r="r" b="b"/>
            <a:pathLst>
              <a:path w="4831715">
                <a:moveTo>
                  <a:pt x="0" y="0"/>
                </a:moveTo>
                <a:lnTo>
                  <a:pt x="4831257" y="0"/>
                </a:lnTo>
              </a:path>
            </a:pathLst>
          </a:custGeom>
          <a:ln w="23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4923454" y="4302350"/>
            <a:ext cx="2573089" cy="221010"/>
          </a:xfrm>
          <a:custGeom>
            <a:avLst/>
            <a:gdLst/>
            <a:ahLst/>
            <a:cxnLst/>
            <a:rect l="l" t="t" r="r" b="b"/>
            <a:pathLst>
              <a:path w="3659504" h="314325">
                <a:moveTo>
                  <a:pt x="157121" y="0"/>
                </a:moveTo>
                <a:lnTo>
                  <a:pt x="3502291" y="0"/>
                </a:lnTo>
                <a:lnTo>
                  <a:pt x="3505695" y="29"/>
                </a:lnTo>
                <a:lnTo>
                  <a:pt x="3582927" y="14775"/>
                </a:lnTo>
                <a:lnTo>
                  <a:pt x="3618890" y="40524"/>
                </a:lnTo>
                <a:lnTo>
                  <a:pt x="3644642" y="76486"/>
                </a:lnTo>
                <a:lnTo>
                  <a:pt x="3657536" y="120011"/>
                </a:lnTo>
                <a:lnTo>
                  <a:pt x="3659416" y="157121"/>
                </a:lnTo>
                <a:lnTo>
                  <a:pt x="3659386" y="160522"/>
                </a:lnTo>
                <a:lnTo>
                  <a:pt x="3644642" y="237756"/>
                </a:lnTo>
                <a:lnTo>
                  <a:pt x="3618890" y="273718"/>
                </a:lnTo>
                <a:lnTo>
                  <a:pt x="3582927" y="299467"/>
                </a:lnTo>
                <a:lnTo>
                  <a:pt x="3539401" y="312357"/>
                </a:lnTo>
                <a:lnTo>
                  <a:pt x="3502291" y="314242"/>
                </a:lnTo>
                <a:lnTo>
                  <a:pt x="157121" y="314242"/>
                </a:lnTo>
                <a:lnTo>
                  <a:pt x="76486" y="299467"/>
                </a:lnTo>
                <a:lnTo>
                  <a:pt x="40524" y="273718"/>
                </a:lnTo>
                <a:lnTo>
                  <a:pt x="14775" y="237756"/>
                </a:lnTo>
                <a:lnTo>
                  <a:pt x="1885" y="194231"/>
                </a:lnTo>
                <a:lnTo>
                  <a:pt x="0" y="157121"/>
                </a:lnTo>
                <a:lnTo>
                  <a:pt x="29" y="153720"/>
                </a:lnTo>
                <a:lnTo>
                  <a:pt x="14775" y="76486"/>
                </a:lnTo>
                <a:lnTo>
                  <a:pt x="40524" y="40524"/>
                </a:lnTo>
                <a:lnTo>
                  <a:pt x="76486" y="14775"/>
                </a:lnTo>
                <a:lnTo>
                  <a:pt x="120011" y="1885"/>
                </a:lnTo>
                <a:lnTo>
                  <a:pt x="157121" y="0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 txBox="1"/>
          <p:nvPr/>
        </p:nvSpPr>
        <p:spPr>
          <a:xfrm>
            <a:off x="5339953" y="2580680"/>
            <a:ext cx="1847106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4" dirty="0">
                <a:latin typeface="Times New Roman"/>
                <a:cs typeface="Times New Roman"/>
              </a:rPr>
              <a:t>Relative </a:t>
            </a:r>
            <a:r>
              <a:rPr sz="1687" spc="-7" dirty="0">
                <a:latin typeface="Times New Roman"/>
                <a:cs typeface="Times New Roman"/>
              </a:rPr>
              <a:t>Energy</a:t>
            </a:r>
            <a:r>
              <a:rPr sz="1687" spc="-53" dirty="0">
                <a:latin typeface="Times New Roman"/>
                <a:cs typeface="Times New Roman"/>
              </a:rPr>
              <a:t> </a:t>
            </a:r>
            <a:r>
              <a:rPr sz="1687" dirty="0">
                <a:latin typeface="Times New Roman"/>
                <a:cs typeface="Times New Roman"/>
              </a:rPr>
              <a:t>Cost</a:t>
            </a:r>
            <a:endParaRPr sz="168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42650" y="4311280"/>
            <a:ext cx="3077617" cy="221010"/>
          </a:xfrm>
          <a:custGeom>
            <a:avLst/>
            <a:gdLst/>
            <a:ahLst/>
            <a:cxnLst/>
            <a:rect l="l" t="t" r="r" b="b"/>
            <a:pathLst>
              <a:path w="4377055" h="314325">
                <a:moveTo>
                  <a:pt x="157121" y="0"/>
                </a:moveTo>
                <a:lnTo>
                  <a:pt x="4219422" y="0"/>
                </a:lnTo>
                <a:lnTo>
                  <a:pt x="4222826" y="29"/>
                </a:lnTo>
                <a:lnTo>
                  <a:pt x="4300058" y="14775"/>
                </a:lnTo>
                <a:lnTo>
                  <a:pt x="4336021" y="40524"/>
                </a:lnTo>
                <a:lnTo>
                  <a:pt x="4361773" y="76486"/>
                </a:lnTo>
                <a:lnTo>
                  <a:pt x="4374667" y="120011"/>
                </a:lnTo>
                <a:lnTo>
                  <a:pt x="4376547" y="157121"/>
                </a:lnTo>
                <a:lnTo>
                  <a:pt x="4376517" y="160522"/>
                </a:lnTo>
                <a:lnTo>
                  <a:pt x="4361773" y="237756"/>
                </a:lnTo>
                <a:lnTo>
                  <a:pt x="4336021" y="273718"/>
                </a:lnTo>
                <a:lnTo>
                  <a:pt x="4300058" y="299467"/>
                </a:lnTo>
                <a:lnTo>
                  <a:pt x="4256532" y="312357"/>
                </a:lnTo>
                <a:lnTo>
                  <a:pt x="4219422" y="314242"/>
                </a:lnTo>
                <a:lnTo>
                  <a:pt x="157121" y="314242"/>
                </a:lnTo>
                <a:lnTo>
                  <a:pt x="76486" y="299467"/>
                </a:lnTo>
                <a:lnTo>
                  <a:pt x="40524" y="273718"/>
                </a:lnTo>
                <a:lnTo>
                  <a:pt x="14775" y="237756"/>
                </a:lnTo>
                <a:lnTo>
                  <a:pt x="1885" y="194231"/>
                </a:lnTo>
                <a:lnTo>
                  <a:pt x="0" y="157121"/>
                </a:lnTo>
                <a:lnTo>
                  <a:pt x="29" y="153720"/>
                </a:lnTo>
                <a:lnTo>
                  <a:pt x="14775" y="76486"/>
                </a:lnTo>
                <a:lnTo>
                  <a:pt x="40524" y="40524"/>
                </a:lnTo>
                <a:lnTo>
                  <a:pt x="76486" y="14775"/>
                </a:lnTo>
                <a:lnTo>
                  <a:pt x="120011" y="1885"/>
                </a:lnTo>
                <a:lnTo>
                  <a:pt x="157121" y="0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5661146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6278731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6903669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7528605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5032531" y="2945409"/>
            <a:ext cx="14706" cy="154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/>
          <p:nvPr/>
        </p:nvSpPr>
        <p:spPr>
          <a:xfrm>
            <a:off x="5032531" y="3180555"/>
            <a:ext cx="595529" cy="154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5032531" y="3408363"/>
            <a:ext cx="624937" cy="154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5032531" y="3643506"/>
            <a:ext cx="933732" cy="1469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5032531" y="3871313"/>
            <a:ext cx="977845" cy="1543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5032531" y="4099107"/>
            <a:ext cx="1058721" cy="1543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/>
          <p:nvPr/>
        </p:nvSpPr>
        <p:spPr>
          <a:xfrm>
            <a:off x="5032531" y="4334253"/>
            <a:ext cx="2374760" cy="1543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1" name="object 31"/>
          <p:cNvSpPr/>
          <p:nvPr/>
        </p:nvSpPr>
        <p:spPr>
          <a:xfrm>
            <a:off x="5036209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2" name="object 32"/>
          <p:cNvSpPr txBox="1"/>
          <p:nvPr/>
        </p:nvSpPr>
        <p:spPr>
          <a:xfrm>
            <a:off x="4375547" y="4516790"/>
            <a:ext cx="1589038" cy="1196083"/>
          </a:xfrm>
          <a:prstGeom prst="rect">
            <a:avLst/>
          </a:prstGeom>
        </p:spPr>
        <p:txBody>
          <a:bodyPr vert="horz" wrap="square" lIns="0" tIns="96887" rIns="0" bIns="0" rtlCol="0">
            <a:spAutoFit/>
          </a:bodyPr>
          <a:lstStyle/>
          <a:p>
            <a:pPr marL="617019">
              <a:spcBef>
                <a:spcPts val="763"/>
              </a:spcBef>
              <a:tabLst>
                <a:tab pos="1202785" algn="l"/>
              </a:tabLst>
            </a:pPr>
            <a:r>
              <a:rPr sz="1266" spc="4" dirty="0">
                <a:latin typeface="Times New Roman"/>
                <a:cs typeface="Times New Roman"/>
              </a:rPr>
              <a:t>1	10</a:t>
            </a:r>
            <a:endParaRPr sz="1266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1863">
              <a:latin typeface="Times New Roman"/>
              <a:cs typeface="Times New Roman"/>
            </a:endParaRPr>
          </a:p>
          <a:p>
            <a:pPr marL="8929">
              <a:tabLst>
                <a:tab pos="447361" algn="l"/>
              </a:tabLst>
            </a:pPr>
            <a:r>
              <a:rPr sz="4008" b="1" dirty="0">
                <a:latin typeface="Arial"/>
                <a:cs typeface="Arial"/>
              </a:rPr>
              <a:t>=	1000</a:t>
            </a:r>
            <a:endParaRPr sz="4008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47884" y="4603877"/>
            <a:ext cx="260747" cy="20471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1266" spc="4" dirty="0">
                <a:latin typeface="Times New Roman"/>
                <a:cs typeface="Times New Roman"/>
              </a:rPr>
              <a:t>100</a:t>
            </a:r>
            <a:endParaRPr sz="1266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33600" y="4603877"/>
            <a:ext cx="1001018" cy="204716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  <a:tabLst>
                <a:tab pos="587106" algn="l"/>
              </a:tabLst>
            </a:pPr>
            <a:r>
              <a:rPr sz="1266" spc="4" dirty="0">
                <a:latin typeface="Times New Roman"/>
                <a:cs typeface="Times New Roman"/>
              </a:rPr>
              <a:t>1000	10000</a:t>
            </a:r>
            <a:endParaRPr sz="1266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7219" y="1419821"/>
            <a:ext cx="7929116" cy="3660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20" b="1" spc="-4" dirty="0">
                <a:latin typeface="Arial"/>
                <a:cs typeface="Arial"/>
              </a:rPr>
              <a:t>larger model </a:t>
            </a:r>
            <a:r>
              <a:rPr sz="2320" b="1" dirty="0">
                <a:latin typeface="Arial"/>
                <a:cs typeface="Arial"/>
              </a:rPr>
              <a:t>=&gt; </a:t>
            </a:r>
            <a:r>
              <a:rPr sz="2320" b="1" spc="-4" dirty="0">
                <a:latin typeface="Arial"/>
                <a:cs typeface="Arial"/>
              </a:rPr>
              <a:t>more memory reference </a:t>
            </a:r>
            <a:r>
              <a:rPr sz="2320" b="1" dirty="0">
                <a:latin typeface="Arial"/>
                <a:cs typeface="Arial"/>
              </a:rPr>
              <a:t>=&gt; </a:t>
            </a:r>
            <a:r>
              <a:rPr sz="2320" b="1" spc="-4" dirty="0">
                <a:latin typeface="Arial"/>
                <a:cs typeface="Arial"/>
              </a:rPr>
              <a:t>more</a:t>
            </a:r>
            <a:r>
              <a:rPr sz="2320" b="1" spc="46" dirty="0">
                <a:latin typeface="Arial"/>
                <a:cs typeface="Arial"/>
              </a:rPr>
              <a:t> </a:t>
            </a:r>
            <a:r>
              <a:rPr sz="2320" b="1" spc="-4" dirty="0">
                <a:latin typeface="Arial"/>
                <a:cs typeface="Arial"/>
              </a:rPr>
              <a:t>energy</a:t>
            </a:r>
            <a:endParaRPr sz="232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884164" y="5107781"/>
            <a:ext cx="2143125" cy="571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8" name="object 38"/>
          <p:cNvSpPr txBox="1"/>
          <p:nvPr/>
        </p:nvSpPr>
        <p:spPr>
          <a:xfrm>
            <a:off x="2339578" y="5768578"/>
            <a:ext cx="1246138" cy="1064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96</a:t>
            </a:fld>
            <a:endParaRPr spc="-4" dirty="0"/>
          </a:p>
        </p:txBody>
      </p:sp>
      <p:sp>
        <p:nvSpPr>
          <p:cNvPr id="40" name="object 3"/>
          <p:cNvSpPr txBox="1">
            <a:spLocks/>
          </p:cNvSpPr>
          <p:nvPr/>
        </p:nvSpPr>
        <p:spPr>
          <a:xfrm>
            <a:off x="35496" y="332656"/>
            <a:ext cx="11089232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6073">
              <a:spcBef>
                <a:spcPts val="70"/>
              </a:spcBef>
              <a:tabLst>
                <a:tab pos="1385392" algn="l"/>
                <a:tab pos="1842129" algn="l"/>
                <a:tab pos="2572105" algn="l"/>
                <a:tab pos="4078490" algn="l"/>
              </a:tabLst>
            </a:pPr>
            <a:r>
              <a:rPr lang="en-US" kern="0" spc="-4" smtClean="0"/>
              <a:t>Where	 is	 the Energy Consumed?</a:t>
            </a:r>
            <a:endParaRPr lang="en-US" kern="0" spc="-4" dirty="0"/>
          </a:p>
        </p:txBody>
      </p:sp>
    </p:spTree>
    <p:extLst>
      <p:ext uri="{BB962C8B-B14F-4D97-AF65-F5344CB8AC3E}">
        <p14:creationId xmlns:p14="http://schemas.microsoft.com/office/powerpoint/2010/main" val="10152840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350" y="2537531"/>
            <a:ext cx="3397300" cy="0"/>
          </a:xfrm>
          <a:custGeom>
            <a:avLst/>
            <a:gdLst/>
            <a:ahLst/>
            <a:cxnLst/>
            <a:rect l="l" t="t" r="r" b="b"/>
            <a:pathLst>
              <a:path w="4831715">
                <a:moveTo>
                  <a:pt x="0" y="0"/>
                </a:moveTo>
                <a:lnTo>
                  <a:pt x="4831257" y="0"/>
                </a:lnTo>
              </a:path>
            </a:pathLst>
          </a:custGeom>
          <a:ln w="23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/>
          <p:nvPr/>
        </p:nvSpPr>
        <p:spPr>
          <a:xfrm>
            <a:off x="1505414" y="2547565"/>
            <a:ext cx="857696" cy="26370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652" spc="-91" dirty="0">
                <a:latin typeface="Georgia"/>
                <a:cs typeface="Georgia"/>
              </a:rPr>
              <a:t>Operation</a:t>
            </a:r>
            <a:endParaRPr sz="1652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1799" y="2547565"/>
            <a:ext cx="999232" cy="26370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652" spc="-77" dirty="0">
                <a:latin typeface="Georgia"/>
                <a:cs typeface="Georgia"/>
              </a:rPr>
              <a:t>Energy</a:t>
            </a:r>
            <a:r>
              <a:rPr sz="1652" spc="-21" dirty="0">
                <a:latin typeface="Georgia"/>
                <a:cs typeface="Georgia"/>
              </a:rPr>
              <a:t> </a:t>
            </a:r>
            <a:r>
              <a:rPr sz="1652" spc="-120" dirty="0">
                <a:latin typeface="Georgia"/>
                <a:cs typeface="Georgia"/>
              </a:rPr>
              <a:t>[pJ]</a:t>
            </a:r>
            <a:endParaRPr sz="1652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350" y="2877502"/>
            <a:ext cx="3397300" cy="0"/>
          </a:xfrm>
          <a:custGeom>
            <a:avLst/>
            <a:gdLst/>
            <a:ahLst/>
            <a:cxnLst/>
            <a:rect l="l" t="t" r="r" b="b"/>
            <a:pathLst>
              <a:path w="4831715">
                <a:moveTo>
                  <a:pt x="0" y="0"/>
                </a:moveTo>
                <a:lnTo>
                  <a:pt x="4831257" y="0"/>
                </a:lnTo>
              </a:path>
            </a:pathLst>
          </a:custGeom>
          <a:ln w="14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1514350" y="4605093"/>
            <a:ext cx="3397300" cy="0"/>
          </a:xfrm>
          <a:custGeom>
            <a:avLst/>
            <a:gdLst/>
            <a:ahLst/>
            <a:cxnLst/>
            <a:rect l="l" t="t" r="r" b="b"/>
            <a:pathLst>
              <a:path w="4831715">
                <a:moveTo>
                  <a:pt x="0" y="0"/>
                </a:moveTo>
                <a:lnTo>
                  <a:pt x="4831257" y="0"/>
                </a:lnTo>
              </a:path>
            </a:pathLst>
          </a:custGeom>
          <a:ln w="239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4923454" y="4302350"/>
            <a:ext cx="2573089" cy="221010"/>
          </a:xfrm>
          <a:custGeom>
            <a:avLst/>
            <a:gdLst/>
            <a:ahLst/>
            <a:cxnLst/>
            <a:rect l="l" t="t" r="r" b="b"/>
            <a:pathLst>
              <a:path w="3659504" h="314325">
                <a:moveTo>
                  <a:pt x="157121" y="0"/>
                </a:moveTo>
                <a:lnTo>
                  <a:pt x="3502291" y="0"/>
                </a:lnTo>
                <a:lnTo>
                  <a:pt x="3505695" y="29"/>
                </a:lnTo>
                <a:lnTo>
                  <a:pt x="3582927" y="14775"/>
                </a:lnTo>
                <a:lnTo>
                  <a:pt x="3618890" y="40524"/>
                </a:lnTo>
                <a:lnTo>
                  <a:pt x="3644642" y="76486"/>
                </a:lnTo>
                <a:lnTo>
                  <a:pt x="3657536" y="120011"/>
                </a:lnTo>
                <a:lnTo>
                  <a:pt x="3659416" y="157121"/>
                </a:lnTo>
                <a:lnTo>
                  <a:pt x="3659386" y="160522"/>
                </a:lnTo>
                <a:lnTo>
                  <a:pt x="3644642" y="237756"/>
                </a:lnTo>
                <a:lnTo>
                  <a:pt x="3618890" y="273718"/>
                </a:lnTo>
                <a:lnTo>
                  <a:pt x="3582927" y="299467"/>
                </a:lnTo>
                <a:lnTo>
                  <a:pt x="3539401" y="312357"/>
                </a:lnTo>
                <a:lnTo>
                  <a:pt x="3502291" y="314242"/>
                </a:lnTo>
                <a:lnTo>
                  <a:pt x="157121" y="314242"/>
                </a:lnTo>
                <a:lnTo>
                  <a:pt x="76486" y="299467"/>
                </a:lnTo>
                <a:lnTo>
                  <a:pt x="40524" y="273718"/>
                </a:lnTo>
                <a:lnTo>
                  <a:pt x="14775" y="237756"/>
                </a:lnTo>
                <a:lnTo>
                  <a:pt x="1885" y="194231"/>
                </a:lnTo>
                <a:lnTo>
                  <a:pt x="0" y="157121"/>
                </a:lnTo>
                <a:lnTo>
                  <a:pt x="29" y="153720"/>
                </a:lnTo>
                <a:lnTo>
                  <a:pt x="14775" y="76486"/>
                </a:lnTo>
                <a:lnTo>
                  <a:pt x="40524" y="40524"/>
                </a:lnTo>
                <a:lnTo>
                  <a:pt x="76486" y="14775"/>
                </a:lnTo>
                <a:lnTo>
                  <a:pt x="120011" y="1885"/>
                </a:lnTo>
                <a:lnTo>
                  <a:pt x="157121" y="0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5661146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/>
          <p:nvPr/>
        </p:nvSpPr>
        <p:spPr>
          <a:xfrm>
            <a:off x="6278731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0" name="object 10"/>
          <p:cNvSpPr/>
          <p:nvPr/>
        </p:nvSpPr>
        <p:spPr>
          <a:xfrm>
            <a:off x="6903669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7528605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/>
          <p:nvPr/>
        </p:nvSpPr>
        <p:spPr>
          <a:xfrm>
            <a:off x="5032531" y="2945409"/>
            <a:ext cx="14706" cy="154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3" name="object 13"/>
          <p:cNvSpPr/>
          <p:nvPr/>
        </p:nvSpPr>
        <p:spPr>
          <a:xfrm>
            <a:off x="5032531" y="3180555"/>
            <a:ext cx="595529" cy="154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5032531" y="3408363"/>
            <a:ext cx="624937" cy="154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5032531" y="3643506"/>
            <a:ext cx="933732" cy="14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5032531" y="3871313"/>
            <a:ext cx="977845" cy="154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5032531" y="4099107"/>
            <a:ext cx="1058721" cy="1543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5032531" y="4334253"/>
            <a:ext cx="2374760" cy="1543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5036209" y="2866429"/>
            <a:ext cx="0" cy="1655564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077"/>
                </a:lnTo>
              </a:path>
            </a:pathLst>
          </a:custGeom>
          <a:ln w="104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 txBox="1"/>
          <p:nvPr/>
        </p:nvSpPr>
        <p:spPr>
          <a:xfrm>
            <a:off x="5339953" y="2580680"/>
            <a:ext cx="1847106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4" dirty="0">
                <a:latin typeface="Times New Roman"/>
                <a:cs typeface="Times New Roman"/>
              </a:rPr>
              <a:t>Relative </a:t>
            </a:r>
            <a:r>
              <a:rPr sz="1687" spc="-7" dirty="0">
                <a:latin typeface="Times New Roman"/>
                <a:cs typeface="Times New Roman"/>
              </a:rPr>
              <a:t>Energy</a:t>
            </a:r>
            <a:r>
              <a:rPr sz="1687" spc="-53" dirty="0">
                <a:latin typeface="Times New Roman"/>
                <a:cs typeface="Times New Roman"/>
              </a:rPr>
              <a:t> </a:t>
            </a:r>
            <a:r>
              <a:rPr sz="1687" dirty="0">
                <a:latin typeface="Times New Roman"/>
                <a:cs typeface="Times New Roman"/>
              </a:rPr>
              <a:t>Cost</a:t>
            </a:r>
            <a:endParaRPr sz="168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42650" y="4311280"/>
            <a:ext cx="3077617" cy="221010"/>
          </a:xfrm>
          <a:custGeom>
            <a:avLst/>
            <a:gdLst/>
            <a:ahLst/>
            <a:cxnLst/>
            <a:rect l="l" t="t" r="r" b="b"/>
            <a:pathLst>
              <a:path w="4377055" h="314325">
                <a:moveTo>
                  <a:pt x="157121" y="0"/>
                </a:moveTo>
                <a:lnTo>
                  <a:pt x="4219422" y="0"/>
                </a:lnTo>
                <a:lnTo>
                  <a:pt x="4222826" y="29"/>
                </a:lnTo>
                <a:lnTo>
                  <a:pt x="4300058" y="14775"/>
                </a:lnTo>
                <a:lnTo>
                  <a:pt x="4336021" y="40524"/>
                </a:lnTo>
                <a:lnTo>
                  <a:pt x="4361773" y="76486"/>
                </a:lnTo>
                <a:lnTo>
                  <a:pt x="4374667" y="120011"/>
                </a:lnTo>
                <a:lnTo>
                  <a:pt x="4376547" y="157121"/>
                </a:lnTo>
                <a:lnTo>
                  <a:pt x="4376517" y="160522"/>
                </a:lnTo>
                <a:lnTo>
                  <a:pt x="4361773" y="237756"/>
                </a:lnTo>
                <a:lnTo>
                  <a:pt x="4336021" y="273718"/>
                </a:lnTo>
                <a:lnTo>
                  <a:pt x="4300058" y="299467"/>
                </a:lnTo>
                <a:lnTo>
                  <a:pt x="4256532" y="312357"/>
                </a:lnTo>
                <a:lnTo>
                  <a:pt x="4219422" y="314242"/>
                </a:lnTo>
                <a:lnTo>
                  <a:pt x="157121" y="314242"/>
                </a:lnTo>
                <a:lnTo>
                  <a:pt x="76486" y="299467"/>
                </a:lnTo>
                <a:lnTo>
                  <a:pt x="40524" y="273718"/>
                </a:lnTo>
                <a:lnTo>
                  <a:pt x="14775" y="237756"/>
                </a:lnTo>
                <a:lnTo>
                  <a:pt x="1885" y="194231"/>
                </a:lnTo>
                <a:lnTo>
                  <a:pt x="0" y="157121"/>
                </a:lnTo>
                <a:lnTo>
                  <a:pt x="29" y="153720"/>
                </a:lnTo>
                <a:lnTo>
                  <a:pt x="14775" y="76486"/>
                </a:lnTo>
                <a:lnTo>
                  <a:pt x="40524" y="40524"/>
                </a:lnTo>
                <a:lnTo>
                  <a:pt x="76486" y="14775"/>
                </a:lnTo>
                <a:lnTo>
                  <a:pt x="120011" y="1885"/>
                </a:lnTo>
                <a:lnTo>
                  <a:pt x="157121" y="0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 txBox="1"/>
          <p:nvPr/>
        </p:nvSpPr>
        <p:spPr>
          <a:xfrm>
            <a:off x="1505414" y="2884393"/>
            <a:ext cx="6228904" cy="226008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lnSpc>
                <a:spcPts val="1902"/>
              </a:lnSpc>
              <a:spcBef>
                <a:spcPts val="74"/>
              </a:spcBef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79" dirty="0">
                <a:latin typeface="Georgia"/>
                <a:cs typeface="Georgia"/>
              </a:rPr>
              <a:t> </a:t>
            </a:r>
            <a:r>
              <a:rPr sz="1652" spc="-98" dirty="0">
                <a:latin typeface="Georgia"/>
                <a:cs typeface="Georgia"/>
              </a:rPr>
              <a:t>int</a:t>
            </a:r>
            <a:r>
              <a:rPr sz="1652" spc="18" dirty="0">
                <a:latin typeface="Georgia"/>
                <a:cs typeface="Georgia"/>
              </a:rPr>
              <a:t> </a:t>
            </a:r>
            <a:r>
              <a:rPr sz="1652" spc="-4" dirty="0">
                <a:latin typeface="Georgia"/>
                <a:cs typeface="Georgia"/>
              </a:rPr>
              <a:t>ADD	</a:t>
            </a:r>
            <a:r>
              <a:rPr sz="1652" spc="-35" dirty="0">
                <a:latin typeface="Georgia"/>
                <a:cs typeface="Georgia"/>
              </a:rPr>
              <a:t>0.1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83" dirty="0">
                <a:latin typeface="Georgia"/>
                <a:cs typeface="Georgia"/>
              </a:rPr>
              <a:t> </a:t>
            </a:r>
            <a:r>
              <a:rPr sz="1652" spc="-74" dirty="0">
                <a:latin typeface="Georgia"/>
                <a:cs typeface="Georgia"/>
              </a:rPr>
              <a:t>float</a:t>
            </a:r>
            <a:r>
              <a:rPr sz="1652" spc="18" dirty="0">
                <a:latin typeface="Georgia"/>
                <a:cs typeface="Georgia"/>
              </a:rPr>
              <a:t> </a:t>
            </a:r>
            <a:r>
              <a:rPr sz="1652" spc="-4" dirty="0">
                <a:latin typeface="Georgia"/>
                <a:cs typeface="Georgia"/>
              </a:rPr>
              <a:t>ADD	</a:t>
            </a:r>
            <a:r>
              <a:rPr sz="1652" spc="-112" dirty="0">
                <a:latin typeface="Georgia"/>
                <a:cs typeface="Georgia"/>
              </a:rPr>
              <a:t>0.9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72" dirty="0">
                <a:latin typeface="Georgia"/>
                <a:cs typeface="Georgia"/>
              </a:rPr>
              <a:t> </a:t>
            </a:r>
            <a:r>
              <a:rPr sz="1652" spc="-74" dirty="0">
                <a:latin typeface="Georgia"/>
                <a:cs typeface="Georgia"/>
              </a:rPr>
              <a:t>Register</a:t>
            </a:r>
            <a:r>
              <a:rPr sz="1652" spc="25" dirty="0">
                <a:latin typeface="Georgia"/>
                <a:cs typeface="Georgia"/>
              </a:rPr>
              <a:t> </a:t>
            </a:r>
            <a:r>
              <a:rPr sz="1652" spc="-46" dirty="0">
                <a:latin typeface="Georgia"/>
                <a:cs typeface="Georgia"/>
              </a:rPr>
              <a:t>File	</a:t>
            </a:r>
            <a:r>
              <a:rPr sz="1652" spc="116" dirty="0">
                <a:latin typeface="Georgia"/>
                <a:cs typeface="Georgia"/>
              </a:rPr>
              <a:t>1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79" dirty="0">
                <a:latin typeface="Georgia"/>
                <a:cs typeface="Georgia"/>
              </a:rPr>
              <a:t> </a:t>
            </a:r>
            <a:r>
              <a:rPr sz="1652" spc="-98" dirty="0">
                <a:latin typeface="Georgia"/>
                <a:cs typeface="Georgia"/>
              </a:rPr>
              <a:t>int</a:t>
            </a:r>
            <a:r>
              <a:rPr sz="1652" spc="18" dirty="0">
                <a:latin typeface="Georgia"/>
                <a:cs typeface="Georgia"/>
              </a:rPr>
              <a:t> </a:t>
            </a:r>
            <a:r>
              <a:rPr sz="1652" spc="-70" dirty="0">
                <a:latin typeface="Georgia"/>
                <a:cs typeface="Georgia"/>
              </a:rPr>
              <a:t>MULT	</a:t>
            </a:r>
            <a:r>
              <a:rPr sz="1652" spc="-4" dirty="0">
                <a:latin typeface="Georgia"/>
                <a:cs typeface="Georgia"/>
              </a:rPr>
              <a:t>3.1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83" dirty="0">
                <a:latin typeface="Georgia"/>
                <a:cs typeface="Georgia"/>
              </a:rPr>
              <a:t> </a:t>
            </a:r>
            <a:r>
              <a:rPr sz="1652" spc="-74" dirty="0">
                <a:latin typeface="Georgia"/>
                <a:cs typeface="Georgia"/>
              </a:rPr>
              <a:t>float</a:t>
            </a:r>
            <a:r>
              <a:rPr sz="1652" spc="21" dirty="0">
                <a:latin typeface="Georgia"/>
                <a:cs typeface="Georgia"/>
              </a:rPr>
              <a:t> </a:t>
            </a:r>
            <a:r>
              <a:rPr sz="1652" spc="-70" dirty="0">
                <a:latin typeface="Georgia"/>
                <a:cs typeface="Georgia"/>
              </a:rPr>
              <a:t>MULT	</a:t>
            </a:r>
            <a:r>
              <a:rPr sz="1652" spc="-42" dirty="0">
                <a:latin typeface="Georgia"/>
                <a:cs typeface="Georgia"/>
              </a:rPr>
              <a:t>3.7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821"/>
              </a:lnSpc>
              <a:tabLst>
                <a:tab pos="2294848" algn="l"/>
              </a:tabLst>
            </a:pPr>
            <a:r>
              <a:rPr sz="1652" spc="-91" dirty="0">
                <a:latin typeface="Georgia"/>
                <a:cs typeface="Georgia"/>
              </a:rPr>
              <a:t>32  </a:t>
            </a:r>
            <a:r>
              <a:rPr sz="1652" spc="-80" dirty="0">
                <a:latin typeface="Georgia"/>
                <a:cs typeface="Georgia"/>
              </a:rPr>
              <a:t>bit</a:t>
            </a:r>
            <a:r>
              <a:rPr sz="1652" spc="-179" dirty="0">
                <a:latin typeface="Georgia"/>
                <a:cs typeface="Georgia"/>
              </a:rPr>
              <a:t> </a:t>
            </a:r>
            <a:r>
              <a:rPr sz="1652" spc="-14" dirty="0">
                <a:latin typeface="Georgia"/>
                <a:cs typeface="Georgia"/>
              </a:rPr>
              <a:t>SRAM</a:t>
            </a:r>
            <a:r>
              <a:rPr sz="1652" spc="21" dirty="0">
                <a:latin typeface="Georgia"/>
                <a:cs typeface="Georgia"/>
              </a:rPr>
              <a:t> </a:t>
            </a:r>
            <a:r>
              <a:rPr sz="1652" spc="-56" dirty="0">
                <a:latin typeface="Georgia"/>
                <a:cs typeface="Georgia"/>
              </a:rPr>
              <a:t>Cache	</a:t>
            </a:r>
            <a:r>
              <a:rPr sz="1652" spc="-49" dirty="0">
                <a:latin typeface="Georgia"/>
                <a:cs typeface="Georgia"/>
              </a:rPr>
              <a:t>5</a:t>
            </a:r>
            <a:endParaRPr sz="1652">
              <a:latin typeface="Georgia"/>
              <a:cs typeface="Georgia"/>
            </a:endParaRPr>
          </a:p>
          <a:p>
            <a:pPr marL="8929">
              <a:lnSpc>
                <a:spcPts val="1902"/>
              </a:lnSpc>
              <a:tabLst>
                <a:tab pos="2294848" algn="l"/>
              </a:tabLst>
            </a:pPr>
            <a:r>
              <a:rPr sz="1652" b="1" dirty="0">
                <a:latin typeface="Times New Roman"/>
                <a:cs typeface="Times New Roman"/>
              </a:rPr>
              <a:t>32 bit DRAM Memory	640</a:t>
            </a:r>
            <a:endParaRPr sz="1652">
              <a:latin typeface="Times New Roman"/>
              <a:cs typeface="Times New Roman"/>
            </a:endParaRPr>
          </a:p>
          <a:p>
            <a:pPr marL="3486919">
              <a:spcBef>
                <a:spcPts val="633"/>
              </a:spcBef>
              <a:tabLst>
                <a:tab pos="4072686" algn="l"/>
                <a:tab pos="4650862" algn="l"/>
                <a:tab pos="5236629" algn="l"/>
                <a:tab pos="5814806" algn="l"/>
              </a:tabLst>
            </a:pPr>
            <a:r>
              <a:rPr sz="1266" spc="4" dirty="0">
                <a:latin typeface="Times New Roman"/>
                <a:cs typeface="Times New Roman"/>
              </a:rPr>
              <a:t>1	10	100	1000	10000</a:t>
            </a:r>
            <a:endParaRPr sz="1266">
              <a:latin typeface="Times New Roman"/>
              <a:cs typeface="Times New Roman"/>
            </a:endParaRPr>
          </a:p>
          <a:p>
            <a:pPr marL="405393">
              <a:spcBef>
                <a:spcPts val="53"/>
              </a:spcBef>
            </a:pPr>
            <a:r>
              <a:rPr sz="2109" b="1" spc="-4" dirty="0">
                <a:solidFill>
                  <a:srgbClr val="8C1515"/>
                </a:solidFill>
                <a:latin typeface="Arial"/>
                <a:cs typeface="Arial"/>
              </a:rPr>
              <a:t>how </a:t>
            </a:r>
            <a:r>
              <a:rPr sz="2109" b="1" dirty="0">
                <a:solidFill>
                  <a:srgbClr val="8C1515"/>
                </a:solidFill>
                <a:latin typeface="Arial"/>
                <a:cs typeface="Arial"/>
              </a:rPr>
              <a:t>to make </a:t>
            </a:r>
            <a:r>
              <a:rPr sz="2109" b="1" spc="-4" dirty="0">
                <a:solidFill>
                  <a:srgbClr val="8C1515"/>
                </a:solidFill>
                <a:latin typeface="Arial"/>
                <a:cs typeface="Arial"/>
              </a:rPr>
              <a:t>deep learning more</a:t>
            </a:r>
            <a:r>
              <a:rPr sz="2109" b="1" spc="-11" dirty="0">
                <a:solidFill>
                  <a:srgbClr val="8C1515"/>
                </a:solidFill>
                <a:latin typeface="Arial"/>
                <a:cs typeface="Arial"/>
              </a:rPr>
              <a:t> </a:t>
            </a:r>
            <a:r>
              <a:rPr sz="2109" b="1" spc="-4" dirty="0">
                <a:solidFill>
                  <a:srgbClr val="8C1515"/>
                </a:solidFill>
                <a:latin typeface="Arial"/>
                <a:cs typeface="Arial"/>
              </a:rPr>
              <a:t>efficient?</a:t>
            </a:r>
            <a:endParaRPr sz="2109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219" y="1419821"/>
            <a:ext cx="7929116" cy="3660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20" b="1" spc="-4" dirty="0">
                <a:latin typeface="Arial"/>
                <a:cs typeface="Arial"/>
              </a:rPr>
              <a:t>larger model </a:t>
            </a:r>
            <a:r>
              <a:rPr sz="2320" b="1" dirty="0">
                <a:latin typeface="Arial"/>
                <a:cs typeface="Arial"/>
              </a:rPr>
              <a:t>=&gt; </a:t>
            </a:r>
            <a:r>
              <a:rPr sz="2320" b="1" spc="-4" dirty="0">
                <a:latin typeface="Arial"/>
                <a:cs typeface="Arial"/>
              </a:rPr>
              <a:t>more memory reference </a:t>
            </a:r>
            <a:r>
              <a:rPr sz="2320" b="1" dirty="0">
                <a:latin typeface="Arial"/>
                <a:cs typeface="Arial"/>
              </a:rPr>
              <a:t>=&gt; </a:t>
            </a:r>
            <a:r>
              <a:rPr sz="2320" b="1" spc="-4" dirty="0">
                <a:latin typeface="Arial"/>
                <a:cs typeface="Arial"/>
              </a:rPr>
              <a:t>more</a:t>
            </a:r>
            <a:r>
              <a:rPr sz="2320" b="1" spc="46" dirty="0">
                <a:latin typeface="Arial"/>
                <a:cs typeface="Arial"/>
              </a:rPr>
              <a:t> </a:t>
            </a:r>
            <a:r>
              <a:rPr sz="2320" b="1" spc="-4" dirty="0">
                <a:latin typeface="Arial"/>
                <a:cs typeface="Arial"/>
              </a:rPr>
              <a:t>energy</a:t>
            </a:r>
            <a:endParaRPr sz="232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348383" y="-177610"/>
            <a:ext cx="6454378" cy="1117013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1378248" algn="l"/>
                <a:tab pos="1834986" algn="l"/>
                <a:tab pos="2564962" algn="l"/>
                <a:tab pos="4071346" algn="l"/>
              </a:tabLst>
            </a:pPr>
            <a:r>
              <a:rPr spc="-4" dirty="0"/>
              <a:t>Where	is	the	Energy	Consumed?</a:t>
            </a:r>
          </a:p>
        </p:txBody>
      </p:sp>
      <p:sp>
        <p:nvSpPr>
          <p:cNvPr id="25" name="object 25"/>
          <p:cNvSpPr/>
          <p:nvPr/>
        </p:nvSpPr>
        <p:spPr>
          <a:xfrm>
            <a:off x="2741414" y="5223867"/>
            <a:ext cx="750094" cy="1080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6" name="object 26"/>
          <p:cNvSpPr/>
          <p:nvPr/>
        </p:nvSpPr>
        <p:spPr>
          <a:xfrm>
            <a:off x="3714750" y="5250656"/>
            <a:ext cx="741164" cy="10715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7" name="object 27"/>
          <p:cNvSpPr/>
          <p:nvPr/>
        </p:nvSpPr>
        <p:spPr>
          <a:xfrm>
            <a:off x="4688086" y="5250656"/>
            <a:ext cx="741164" cy="10715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5652492" y="5250656"/>
            <a:ext cx="750094" cy="1071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 txBox="1"/>
          <p:nvPr/>
        </p:nvSpPr>
        <p:spPr>
          <a:xfrm>
            <a:off x="116086" y="6125766"/>
            <a:ext cx="1451967" cy="20585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80364" marR="3572" indent="-71435">
              <a:lnSpc>
                <a:spcPct val="101899"/>
              </a:lnSpc>
              <a:spcBef>
                <a:spcPts val="56"/>
              </a:spcBef>
            </a:pPr>
            <a:r>
              <a:rPr sz="633" dirty="0">
                <a:latin typeface="Arial"/>
                <a:cs typeface="Arial"/>
              </a:rPr>
              <a:t>Battery </a:t>
            </a:r>
            <a:r>
              <a:rPr sz="633" spc="4" dirty="0">
                <a:latin typeface="Arial"/>
                <a:cs typeface="Arial"/>
              </a:rPr>
              <a:t>images </a:t>
            </a:r>
            <a:r>
              <a:rPr sz="633" spc="-7" dirty="0">
                <a:latin typeface="Arial"/>
                <a:cs typeface="Arial"/>
              </a:rPr>
              <a:t>are </a:t>
            </a:r>
            <a:r>
              <a:rPr sz="633" spc="-4" dirty="0">
                <a:latin typeface="Arial"/>
                <a:cs typeface="Arial"/>
              </a:rPr>
              <a:t>in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 </a:t>
            </a:r>
            <a:r>
              <a:rPr sz="633" spc="4" dirty="0">
                <a:latin typeface="Arial"/>
                <a:cs typeface="Arial"/>
              </a:rPr>
              <a:t>domain 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 </a:t>
            </a:r>
            <a:r>
              <a:rPr sz="633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633" dirty="0">
                <a:latin typeface="Arial"/>
                <a:cs typeface="Arial"/>
              </a:rPr>
              <a:t>,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 </a:t>
            </a:r>
            <a:r>
              <a:rPr sz="633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633" dirty="0">
                <a:latin typeface="Arial"/>
                <a:cs typeface="Arial"/>
              </a:rPr>
              <a:t>,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 </a:t>
            </a:r>
            <a:r>
              <a:rPr sz="633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633" dirty="0">
                <a:latin typeface="Arial"/>
                <a:cs typeface="Arial"/>
              </a:rPr>
              <a:t>,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633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endParaRPr sz="633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97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27295391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008" y="2407857"/>
            <a:ext cx="7869734" cy="1496203"/>
          </a:xfrm>
          <a:prstGeom prst="rect">
            <a:avLst/>
          </a:prstGeom>
        </p:spPr>
        <p:txBody>
          <a:bodyPr vert="horz" wrap="square" lIns="0" tIns="33933" rIns="0" bIns="0" rtlCol="0" anchor="b" anchorCtr="0">
            <a:spAutoFit/>
          </a:bodyPr>
          <a:lstStyle/>
          <a:p>
            <a:pPr marL="589338" marR="3572" indent="-580409">
              <a:lnSpc>
                <a:spcPts val="3797"/>
              </a:lnSpc>
              <a:spcBef>
                <a:spcPts val="267"/>
              </a:spcBef>
              <a:tabLst>
                <a:tab pos="1720690" algn="l"/>
                <a:tab pos="2450666" algn="l"/>
                <a:tab pos="4505314" algn="l"/>
                <a:tab pos="5229486" algn="l"/>
              </a:tabLst>
            </a:pPr>
            <a:r>
              <a:rPr spc="-4" dirty="0"/>
              <a:t>Improve	the	Efficiency	of </a:t>
            </a:r>
            <a:r>
              <a:rPr dirty="0"/>
              <a:t>Deep</a:t>
            </a:r>
            <a:r>
              <a:rPr spc="-56" dirty="0"/>
              <a:t> </a:t>
            </a:r>
            <a:r>
              <a:rPr spc="-4" dirty="0"/>
              <a:t>Learning  </a:t>
            </a:r>
            <a:r>
              <a:rPr dirty="0"/>
              <a:t>by</a:t>
            </a:r>
            <a:r>
              <a:rPr spc="-105" dirty="0"/>
              <a:t> </a:t>
            </a:r>
            <a:r>
              <a:rPr spc="-4" dirty="0"/>
              <a:t>Algorithm-Hardware	Co-Design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98</a:t>
            </a:fld>
            <a:endParaRPr spc="-4" dirty="0"/>
          </a:p>
        </p:txBody>
      </p:sp>
    </p:spTree>
    <p:extLst>
      <p:ext uri="{BB962C8B-B14F-4D97-AF65-F5344CB8AC3E}">
        <p14:creationId xmlns:p14="http://schemas.microsoft.com/office/powerpoint/2010/main" val="37352683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5305" y="1482328"/>
            <a:ext cx="1759148" cy="184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640" y="367459"/>
            <a:ext cx="5874618" cy="563015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  <a:tabLst>
                <a:tab pos="2929726" algn="l"/>
                <a:tab pos="3272614" algn="l"/>
                <a:tab pos="4482544" algn="l"/>
              </a:tabLst>
            </a:pPr>
            <a:r>
              <a:rPr dirty="0"/>
              <a:t>A</a:t>
            </a:r>
            <a:r>
              <a:rPr spc="-4" dirty="0"/>
              <a:t>ppli</a:t>
            </a:r>
            <a:r>
              <a:rPr dirty="0"/>
              <a:t>cat</a:t>
            </a:r>
            <a:r>
              <a:rPr spc="-4" dirty="0"/>
              <a:t>io</a:t>
            </a:r>
            <a:r>
              <a:rPr dirty="0"/>
              <a:t>n</a:t>
            </a:r>
            <a:r>
              <a:rPr spc="-4" dirty="0"/>
              <a:t> </a:t>
            </a:r>
            <a:r>
              <a:rPr dirty="0"/>
              <a:t>as	a	B</a:t>
            </a:r>
            <a:r>
              <a:rPr spc="-4" dirty="0"/>
              <a:t>l</a:t>
            </a:r>
            <a:r>
              <a:rPr dirty="0"/>
              <a:t>ack	B</a:t>
            </a:r>
            <a:r>
              <a:rPr spc="-4" dirty="0"/>
              <a:t>o</a:t>
            </a:r>
            <a:r>
              <a:rPr dirty="0"/>
              <a:t>x</a:t>
            </a:r>
          </a:p>
        </p:txBody>
      </p:sp>
      <p:sp>
        <p:nvSpPr>
          <p:cNvPr id="4" name="object 4"/>
          <p:cNvSpPr/>
          <p:nvPr/>
        </p:nvSpPr>
        <p:spPr>
          <a:xfrm>
            <a:off x="1861063" y="1955128"/>
            <a:ext cx="2812172" cy="1508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1887852" y="1990847"/>
            <a:ext cx="2740744" cy="1436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1861063" y="3407461"/>
            <a:ext cx="2812172" cy="1419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1887852" y="3443180"/>
            <a:ext cx="2740744" cy="1347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 txBox="1"/>
          <p:nvPr/>
        </p:nvSpPr>
        <p:spPr>
          <a:xfrm>
            <a:off x="2553891" y="3920133"/>
            <a:ext cx="1401961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b="1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endParaRPr sz="239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6032" y="2196703"/>
            <a:ext cx="4430464" cy="68869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848469">
              <a:lnSpc>
                <a:spcPts val="2749"/>
              </a:lnSpc>
              <a:spcBef>
                <a:spcPts val="70"/>
              </a:spcBef>
            </a:pPr>
            <a:r>
              <a:rPr sz="2531" b="1" spc="-4" dirty="0">
                <a:latin typeface="Arial"/>
                <a:cs typeface="Arial"/>
              </a:rPr>
              <a:t>Spec</a:t>
            </a:r>
            <a:r>
              <a:rPr sz="2531" b="1" spc="-56" dirty="0">
                <a:latin typeface="Arial"/>
                <a:cs typeface="Arial"/>
              </a:rPr>
              <a:t> </a:t>
            </a:r>
            <a:r>
              <a:rPr sz="2531" b="1" dirty="0">
                <a:latin typeface="Arial"/>
                <a:cs typeface="Arial"/>
              </a:rPr>
              <a:t>2006</a:t>
            </a:r>
            <a:endParaRPr sz="2531">
              <a:latin typeface="Arial"/>
              <a:cs typeface="Arial"/>
            </a:endParaRPr>
          </a:p>
          <a:p>
            <a:pPr marL="8929">
              <a:lnSpc>
                <a:spcPts val="2580"/>
              </a:lnSpc>
            </a:pPr>
            <a:r>
              <a:rPr sz="2391" b="1" spc="-4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endParaRPr sz="239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6563" y="3018235"/>
            <a:ext cx="665708" cy="20585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8929" marR="3572" indent="44647">
              <a:lnSpc>
                <a:spcPct val="101899"/>
              </a:lnSpc>
              <a:spcBef>
                <a:spcPts val="56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</a:t>
            </a:r>
            <a:r>
              <a:rPr sz="633" spc="-39" dirty="0">
                <a:latin typeface="Arial"/>
                <a:cs typeface="Arial"/>
              </a:rPr>
              <a:t>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8404" y="3593790"/>
            <a:ext cx="2076117" cy="14680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6974086" y="4634508"/>
            <a:ext cx="665708" cy="20585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8929" marR="3572" indent="44647">
              <a:lnSpc>
                <a:spcPct val="101899"/>
              </a:lnSpc>
              <a:spcBef>
                <a:spcPts val="56"/>
              </a:spcBef>
            </a:pPr>
            <a:r>
              <a:rPr sz="633" u="sng" spc="-1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This </a:t>
            </a:r>
            <a:r>
              <a:rPr sz="633" u="sng" spc="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image</a:t>
            </a:r>
            <a:r>
              <a:rPr sz="633" spc="4" dirty="0">
                <a:latin typeface="Arial"/>
                <a:cs typeface="Arial"/>
              </a:rPr>
              <a:t> </a:t>
            </a:r>
            <a:r>
              <a:rPr sz="633" spc="-4" dirty="0">
                <a:latin typeface="Arial"/>
                <a:cs typeface="Arial"/>
              </a:rPr>
              <a:t>is in  </a:t>
            </a:r>
            <a:r>
              <a:rPr sz="633" dirty="0">
                <a:latin typeface="Arial"/>
                <a:cs typeface="Arial"/>
              </a:rPr>
              <a:t>the </a:t>
            </a:r>
            <a:r>
              <a:rPr sz="633" spc="14" dirty="0">
                <a:latin typeface="Arial"/>
                <a:cs typeface="Arial"/>
              </a:rPr>
              <a:t>public</a:t>
            </a:r>
            <a:r>
              <a:rPr sz="633" spc="-39" dirty="0">
                <a:latin typeface="Arial"/>
                <a:cs typeface="Arial"/>
              </a:rPr>
              <a:t> </a:t>
            </a:r>
            <a:r>
              <a:rPr sz="633" spc="4" dirty="0">
                <a:latin typeface="Arial"/>
                <a:cs typeface="Arial"/>
              </a:rPr>
              <a:t>domain</a:t>
            </a:r>
            <a:endParaRPr sz="633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99</a:t>
            </a:fld>
            <a:endParaRPr spc="-4" dirty="0"/>
          </a:p>
        </p:txBody>
      </p:sp>
      <p:sp>
        <p:nvSpPr>
          <p:cNvPr id="13" name="object 13"/>
          <p:cNvSpPr txBox="1"/>
          <p:nvPr/>
        </p:nvSpPr>
        <p:spPr>
          <a:xfrm>
            <a:off x="5089922" y="4661297"/>
            <a:ext cx="696962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b="1" dirty="0">
                <a:latin typeface="Arial"/>
                <a:cs typeface="Arial"/>
              </a:rPr>
              <a:t>CPU</a:t>
            </a:r>
            <a:endParaRPr sz="253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5029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</p:tagLst>
</file>

<file path=ppt/theme/theme1.xml><?xml version="1.0" encoding="utf-8"?>
<a:theme xmlns:a="http://schemas.openxmlformats.org/drawingml/2006/main" name="IFX_Template_2015_4_3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49EAD71-09AD-45FE-960B-73C2865BB125}" vid="{F9D62988-93B5-44F7-ADD7-A6721444E72F}"/>
    </a:ext>
  </a:extLst>
</a:theme>
</file>

<file path=ppt/theme/theme2.xml><?xml version="1.0" encoding="utf-8"?>
<a:theme xmlns:a="http://schemas.openxmlformats.org/drawingml/2006/main" name="Larissa-Design">
  <a:themeElements>
    <a:clrScheme name="IFX Neues Design 2015">
      <a:dk1>
        <a:srgbClr val="000000"/>
      </a:dk1>
      <a:lt1>
        <a:srgbClr val="FFFFFF"/>
      </a:lt1>
      <a:dk2>
        <a:srgbClr val="000000"/>
      </a:dk2>
      <a:lt2>
        <a:srgbClr val="928285"/>
      </a:lt2>
      <a:accent1>
        <a:srgbClr val="E30034"/>
      </a:accent1>
      <a:accent2>
        <a:srgbClr val="E9E6E6"/>
      </a:accent2>
      <a:accent3>
        <a:srgbClr val="9BC3B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9782</Words>
  <Application>Microsoft Office PowerPoint</Application>
  <PresentationFormat>On-screen Show (4:3)</PresentationFormat>
  <Paragraphs>3251</Paragraphs>
  <Slides>200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7" baseType="lpstr">
      <vt:lpstr>Arial</vt:lpstr>
      <vt:lpstr>Georgia</vt:lpstr>
      <vt:lpstr>Symbol</vt:lpstr>
      <vt:lpstr>Times New Roman</vt:lpstr>
      <vt:lpstr>Trebuchet MS</vt:lpstr>
      <vt:lpstr>Verdana</vt:lpstr>
      <vt:lpstr>IFX_Template_2015_4_3</vt:lpstr>
      <vt:lpstr>Machine Learning Methods and Tools</vt:lpstr>
      <vt:lpstr>Training Neural Networks – Part II</vt:lpstr>
      <vt:lpstr>PowerPoint Presentation</vt:lpstr>
      <vt:lpstr>Optimization</vt:lpstr>
      <vt:lpstr>Optimization: Problems with SGD</vt:lpstr>
      <vt:lpstr>Optimization: Problems with SGD</vt:lpstr>
      <vt:lpstr>Optimization: Problems with SGD</vt:lpstr>
      <vt:lpstr>Optimization: Problems with SGD</vt:lpstr>
      <vt:lpstr>Optimization: Problems with SGD</vt:lpstr>
      <vt:lpstr>PowerPoint Presentation</vt:lpstr>
      <vt:lpstr>SGD + Momentum</vt:lpstr>
      <vt:lpstr>SGD + Momentum</vt:lpstr>
      <vt:lpstr>SGD + Momentum</vt:lpstr>
      <vt:lpstr>Nesterov Momentum</vt:lpstr>
      <vt:lpstr>Nesterov Momentum</vt:lpstr>
      <vt:lpstr>PowerPoint Presentation</vt:lpstr>
      <vt:lpstr>Nesterov Momentum</vt:lpstr>
      <vt:lpstr>Nesterov Momentum</vt:lpstr>
      <vt:lpstr>AdaGrad</vt:lpstr>
      <vt:lpstr>AdaGrad</vt:lpstr>
      <vt:lpstr>AdaGrad</vt:lpstr>
      <vt:lpstr>RMSProp</vt:lpstr>
      <vt:lpstr>RMSProp</vt:lpstr>
      <vt:lpstr>Adam (almost)</vt:lpstr>
      <vt:lpstr>Adam (almost)</vt:lpstr>
      <vt:lpstr>Adam (full form)</vt:lpstr>
      <vt:lpstr>Adam (full form)</vt:lpstr>
      <vt:lpstr>Adam</vt:lpstr>
      <vt:lpstr>PowerPoint Presentation</vt:lpstr>
      <vt:lpstr>SGD, SGD+Momentum, Adagrad, RMSProp, Adam all have learning rate as a hyperparameter.</vt:lpstr>
      <vt:lpstr>SGD, SGD+Momentum, Adagrad, RMSProp, Adam all have learning rate as a hyperparameter.</vt:lpstr>
      <vt:lpstr>SGD, SGD+Momentum, Adagrad, RMSProp, Adam all have learning rate as a hyperparameter.</vt:lpstr>
      <vt:lpstr>First-Order Optimization</vt:lpstr>
      <vt:lpstr>First-Order Optimization</vt:lpstr>
      <vt:lpstr>Second-Order Optimization</vt:lpstr>
      <vt:lpstr>Second-Order Optimization</vt:lpstr>
      <vt:lpstr>Second-Order Optimization</vt:lpstr>
      <vt:lpstr>Second-Order Optimization</vt:lpstr>
      <vt:lpstr>Second-Order Optimization</vt:lpstr>
      <vt:lpstr>L-BFGS</vt:lpstr>
      <vt:lpstr>In practice:</vt:lpstr>
      <vt:lpstr>PowerPoint Presentation</vt:lpstr>
      <vt:lpstr>Beyond Training Error</vt:lpstr>
      <vt:lpstr>Model Ensembles</vt:lpstr>
      <vt:lpstr>Model Ensembles: Tips and Tricks</vt:lpstr>
      <vt:lpstr>Model Ensembles: Tips and Tricks</vt:lpstr>
      <vt:lpstr>PowerPoint Presentation</vt:lpstr>
      <vt:lpstr>PowerPoint Presentation</vt:lpstr>
      <vt:lpstr>Regularization: Add term to loss</vt:lpstr>
      <vt:lpstr>Regularization: Dropout In each forward pass, randomly set some neurons to zero  Probability of dropping is a hyperparameter; 0.5 is common</vt:lpstr>
      <vt:lpstr>PowerPoint Presentation</vt:lpstr>
      <vt:lpstr>Regularization: Dropout</vt:lpstr>
      <vt:lpstr>Regularization: Dropout</vt:lpstr>
      <vt:lpstr>Dropout: Test time</vt:lpstr>
      <vt:lpstr>Dropout: Test time</vt:lpstr>
      <vt:lpstr>Dropout: Test time</vt:lpstr>
      <vt:lpstr>Dropout: Test time</vt:lpstr>
      <vt:lpstr>Dropout: Test time</vt:lpstr>
      <vt:lpstr>Dropout: Test time</vt:lpstr>
      <vt:lpstr>Dropout Summary</vt:lpstr>
      <vt:lpstr>PowerPoint Presentation</vt:lpstr>
      <vt:lpstr>Regularization: A common pattern</vt:lpstr>
      <vt:lpstr>Regularization: A common pattern</vt:lpstr>
      <vt:lpstr>Regularization: Data Augmentation</vt:lpstr>
      <vt:lpstr>Regularization: Data Augmentation</vt:lpstr>
      <vt:lpstr>Data Augmentation Horizontal Flips</vt:lpstr>
      <vt:lpstr>Data Augmentation</vt:lpstr>
      <vt:lpstr>Data Augmentation</vt:lpstr>
      <vt:lpstr>Data Augmentation</vt:lpstr>
      <vt:lpstr>Data Augmentation</vt:lpstr>
      <vt:lpstr>Data Augmentation</vt:lpstr>
      <vt:lpstr>Regularization: A common pattern</vt:lpstr>
      <vt:lpstr>Regularization: A common pattern</vt:lpstr>
      <vt:lpstr>Regularization: A common pattern</vt:lpstr>
      <vt:lpstr>Regularization: A common pattern</vt:lpstr>
      <vt:lpstr>Regularization: A common pattern</vt:lpstr>
      <vt:lpstr>PowerPoint Presentation</vt:lpstr>
      <vt:lpstr>PowerPoint Presentation</vt:lpstr>
      <vt:lpstr>Transfer Learning</vt:lpstr>
      <vt:lpstr>Transfer Learning with CNNs</vt:lpstr>
      <vt:lpstr>Transfer Learning with CNNs</vt:lpstr>
      <vt:lpstr>Transfer Learning with CNNs</vt:lpstr>
      <vt:lpstr>PowerPoint Presentation</vt:lpstr>
      <vt:lpstr>PowerPoint Presentation</vt:lpstr>
      <vt:lpstr>PowerPoint Presentation</vt:lpstr>
      <vt:lpstr>Transfer learning with CNNs is pervasive…</vt:lpstr>
      <vt:lpstr>Transfer learning with CNNs is pervasive…</vt:lpstr>
      <vt:lpstr>Transfer learning with CNNs is pervasive…</vt:lpstr>
      <vt:lpstr>Takeaway for your projects and beyond: Have some dataset of interest but it has &lt; ~1M images?</vt:lpstr>
      <vt:lpstr>PowerPoint Presentation</vt:lpstr>
      <vt:lpstr>Models are Getting Larger</vt:lpstr>
      <vt:lpstr>The first Challenge: Model Size</vt:lpstr>
      <vt:lpstr>The Second Challenge: Speed</vt:lpstr>
      <vt:lpstr>The Third Challenge: Energy Efficiency</vt:lpstr>
      <vt:lpstr>Where  is  the Energy Consumed?</vt:lpstr>
      <vt:lpstr>PowerPoint Presentation</vt:lpstr>
      <vt:lpstr>Where is the Energy Consumed?</vt:lpstr>
      <vt:lpstr>Improve the Efficiency of Deep Learning  by Algorithm-Hardware Co-Design</vt:lpstr>
      <vt:lpstr>Application as a Black Box</vt:lpstr>
      <vt:lpstr>Open the Box before Hardware Design</vt:lpstr>
      <vt:lpstr>Agenda</vt:lpstr>
      <vt:lpstr>Agenda</vt:lpstr>
      <vt:lpstr>Agenda</vt:lpstr>
      <vt:lpstr>Agenda</vt:lpstr>
      <vt:lpstr>Hardware 101: the Family</vt:lpstr>
      <vt:lpstr>Hardware 101: Number Representation</vt:lpstr>
      <vt:lpstr>Hardware 101: Number Representation</vt:lpstr>
      <vt:lpstr>Agenda</vt:lpstr>
      <vt:lpstr>Part 1: Algorithms for Efficient Inference</vt:lpstr>
      <vt:lpstr>Part 1: Algorithms for Efficient Inference</vt:lpstr>
      <vt:lpstr>Pruning Neural Networks</vt:lpstr>
      <vt:lpstr>Pruning Neural Networks</vt:lpstr>
      <vt:lpstr>Pruning Neural Networks</vt:lpstr>
      <vt:lpstr>Pruning Neural Networks</vt:lpstr>
      <vt:lpstr>Retrain to Recover Accuracy</vt:lpstr>
      <vt:lpstr>Iteratively Retrain to Recover Accuracy</vt:lpstr>
      <vt:lpstr>[Han et al. NIPS’15]</vt:lpstr>
      <vt:lpstr>Pruning RNN  and LSTM</vt:lpstr>
      <vt:lpstr>Pruning Happens in Human Brain</vt:lpstr>
      <vt:lpstr>Pruning Changes Weight Distribution</vt:lpstr>
      <vt:lpstr>Part 1: Algorithms for Efficient Inference</vt:lpstr>
      <vt:lpstr>Trained Quantization</vt:lpstr>
      <vt:lpstr>Trained Quantization</vt:lpstr>
      <vt:lpstr>Trained Quantization</vt:lpstr>
      <vt:lpstr>Trained Quantization</vt:lpstr>
      <vt:lpstr>Trained Quantization</vt:lpstr>
      <vt:lpstr>Trained Quantization</vt:lpstr>
      <vt:lpstr>Trained Quantization</vt:lpstr>
      <vt:lpstr>Trained Quantization</vt:lpstr>
      <vt:lpstr>Trained Quantization</vt:lpstr>
      <vt:lpstr>Before Trained Quantization:  Continuous Weight</vt:lpstr>
      <vt:lpstr>After Trained Quantization:  Discrete Weight</vt:lpstr>
      <vt:lpstr>After Trained Quantization:  Discrete Weight after Training</vt:lpstr>
      <vt:lpstr>How Many Bits do We Need?</vt:lpstr>
      <vt:lpstr>PowerPoint Presentation</vt:lpstr>
      <vt:lpstr>Pruning + Trained Quantization Work Together</vt:lpstr>
      <vt:lpstr>Pruning + Trained Quantization Work Together</vt:lpstr>
      <vt:lpstr>Huffman Coding</vt:lpstr>
      <vt:lpstr>[Han et al. ICLR’16]</vt:lpstr>
      <vt:lpstr>Results: Compression Ratio</vt:lpstr>
      <vt:lpstr>SqueezeNet</vt:lpstr>
      <vt:lpstr>Compressing SqueezeNet</vt:lpstr>
      <vt:lpstr>Results: Speedup</vt:lpstr>
      <vt:lpstr>Results: Energy Efficiency</vt:lpstr>
      <vt:lpstr>Deep Compression Applied to Industry</vt:lpstr>
      <vt:lpstr>Part 1: Algorithms for Efficient Inference</vt:lpstr>
      <vt:lpstr>Quantizing the  Weight and Activation</vt:lpstr>
      <vt:lpstr>Quantization Result</vt:lpstr>
      <vt:lpstr>Part 1: Algorithms for Efficient Inference</vt:lpstr>
      <vt:lpstr>Low Rank Approximation for Conv</vt:lpstr>
      <vt:lpstr>Low Rank Approximation for Conv</vt:lpstr>
      <vt:lpstr>Low Rank Approximation for FC</vt:lpstr>
      <vt:lpstr>Part 1: Algorithms for Efficient Inference</vt:lpstr>
      <vt:lpstr>Binary / Ternary Net: Motivation</vt:lpstr>
      <vt:lpstr>Trained Ternary Quantization</vt:lpstr>
      <vt:lpstr>Weight Evolution during Training</vt:lpstr>
      <vt:lpstr>Visualization of the TTQ Kernels</vt:lpstr>
      <vt:lpstr>Error Rate on ImageNet</vt:lpstr>
      <vt:lpstr>Part 1: Algorithms for Efficient Inference</vt:lpstr>
      <vt:lpstr>3x3 DIRECT Convolutions</vt:lpstr>
      <vt:lpstr>3x3 WINOGRAD Convolutions Transform Data to Reduce Math Intensity</vt:lpstr>
      <vt:lpstr>Speedup of Winograd Convolution</vt:lpstr>
      <vt:lpstr>Agenda</vt:lpstr>
      <vt:lpstr>Part 3: Efficient Training — Algorithms</vt:lpstr>
      <vt:lpstr>Part 3: Efficient Training — Algorithms</vt:lpstr>
      <vt:lpstr>Moore’s law made CPUs 300x faster than in 1990  But its over…</vt:lpstr>
      <vt:lpstr>Data Parallel – Run multiple inputs in parallel</vt:lpstr>
      <vt:lpstr>Data Parallel – Run multiple inputs in parallel</vt:lpstr>
      <vt:lpstr>Parameter Update</vt:lpstr>
      <vt:lpstr>Model Parallel Split up the Model – i.e. the network</vt:lpstr>
      <vt:lpstr>Model-Parallel Convolution – by output region (x,y)</vt:lpstr>
      <vt:lpstr>Model-Parallel Convolution – By output map j (filter)</vt:lpstr>
      <vt:lpstr>Model Parallel Fully-Connected Layer (M x V)</vt:lpstr>
      <vt:lpstr>Model Parallel Fully-Connected Layer (M x V)</vt:lpstr>
      <vt:lpstr>Hyper-Parameter Parallel Try many alternative networks in parallel</vt:lpstr>
      <vt:lpstr>Summary  of Parallelism</vt:lpstr>
      <vt:lpstr>Part 3: Efficient Training — Algorithms</vt:lpstr>
      <vt:lpstr>Mixed Precision</vt:lpstr>
      <vt:lpstr>Mixed Precision Training</vt:lpstr>
      <vt:lpstr>Inception V1</vt:lpstr>
      <vt:lpstr>ResNet</vt:lpstr>
      <vt:lpstr>AlexNet</vt:lpstr>
      <vt:lpstr>Part 3: Efficient Training Algorithm</vt:lpstr>
      <vt:lpstr>Model Distillation</vt:lpstr>
      <vt:lpstr>Softened outputs reveal the dark knowledge</vt:lpstr>
      <vt:lpstr>Softened outputs reveal the dark knowledge</vt:lpstr>
      <vt:lpstr>Part 3: Efficient Training Algorithm</vt:lpstr>
      <vt:lpstr>DSD: Dense Sparse Dense Training</vt:lpstr>
      <vt:lpstr>DSD: Intuition</vt:lpstr>
      <vt:lpstr>DSD is  General Purpose:</vt:lpstr>
      <vt:lpstr>DSD is  General Purpose:</vt:lpstr>
      <vt:lpstr>DSD is General Purpose:</vt:lpstr>
      <vt:lpstr>PowerPoint Presentation</vt:lpstr>
      <vt:lpstr>DSD on Caption Generation</vt:lpstr>
      <vt:lpstr>DSD on Caption Generation</vt:lpstr>
      <vt:lpstr>Future</vt:lpstr>
      <vt:lpstr>Outlook: the Focus for Computation</vt:lpstr>
      <vt:lpstr>Thank you!</vt:lpstr>
      <vt:lpstr>Sources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2004-03-02T21:24:15Z</cp:lastPrinted>
  <dcterms:created xsi:type="dcterms:W3CDTF">2018-11-23T21:42:51Z</dcterms:created>
  <dcterms:modified xsi:type="dcterms:W3CDTF">2018-11-29T22:14:11Z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Version">
    <vt:lpwstr>v.02.00.01-2016-05-01</vt:lpwstr>
  </property>
  <property fmtid="{D5CDD505-2E9C-101B-9397-08002B2CF9AE}" pid="3" name="TemplateCompany">
    <vt:lpwstr>IFX</vt:lpwstr>
  </property>
  <property fmtid="{D5CDD505-2E9C-101B-9397-08002B2CF9AE}" pid="4" name="ConfidentialityMarking">
    <vt:lpwstr>restricted</vt:lpwstr>
  </property>
  <property fmtid="{D5CDD505-2E9C-101B-9397-08002B2CF9AE}" pid="5" name="AdditionalMarking">
    <vt:lpwstr/>
  </property>
  <property fmtid="{D5CDD505-2E9C-101B-9397-08002B2CF9AE}" pid="6" name="Owner">
    <vt:lpwstr/>
  </property>
  <property fmtid="{D5CDD505-2E9C-101B-9397-08002B2CF9AE}" pid="7" name="DocumentID">
    <vt:lpwstr/>
  </property>
  <property fmtid="{D5CDD505-2E9C-101B-9397-08002B2CF9AE}" pid="8" name="DocumentVersion">
    <vt:lpwstr/>
  </property>
  <property fmtid="{D5CDD505-2E9C-101B-9397-08002B2CF9AE}" pid="9" name="Proprietary">
    <vt:lpwstr/>
  </property>
</Properties>
</file>